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61" r:id="rId3"/>
    <p:sldId id="259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2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5FCF23-725A-4FD0-A1B4-F78954780E1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35C4F94-F5F9-4972-8CE9-2469BC66292A}">
      <dgm:prSet custT="1"/>
      <dgm:spPr/>
      <dgm:t>
        <a:bodyPr/>
        <a:lstStyle/>
        <a:p>
          <a:r>
            <a:rPr lang="en-GB" sz="1800" b="1" dirty="0"/>
            <a:t>Data Collection</a:t>
          </a:r>
        </a:p>
        <a:p>
          <a:r>
            <a:rPr lang="en-GB" sz="1800" dirty="0"/>
            <a:t>Data are derived from </a:t>
          </a:r>
          <a:r>
            <a:rPr lang="en-GB" sz="1800" u="sng" dirty="0" err="1"/>
            <a:t>nba-api</a:t>
          </a:r>
          <a:r>
            <a:rPr lang="en-GB" sz="1800" dirty="0"/>
            <a:t> which includes 30000 games derived from specific endpoints</a:t>
          </a:r>
          <a:endParaRPr lang="en-US" sz="1800" dirty="0"/>
        </a:p>
      </dgm:t>
    </dgm:pt>
    <dgm:pt modelId="{F49B8DD5-804F-4F9E-848E-DFF427B41BFF}" type="parTrans" cxnId="{ABF42722-B093-4D06-82C4-099D7E2F8182}">
      <dgm:prSet/>
      <dgm:spPr/>
      <dgm:t>
        <a:bodyPr/>
        <a:lstStyle/>
        <a:p>
          <a:endParaRPr lang="en-US"/>
        </a:p>
      </dgm:t>
    </dgm:pt>
    <dgm:pt modelId="{C080BC7F-A684-4C46-991C-E671A2BEF23A}" type="sibTrans" cxnId="{ABF42722-B093-4D06-82C4-099D7E2F8182}">
      <dgm:prSet/>
      <dgm:spPr/>
      <dgm:t>
        <a:bodyPr/>
        <a:lstStyle/>
        <a:p>
          <a:endParaRPr lang="en-US"/>
        </a:p>
      </dgm:t>
    </dgm:pt>
    <dgm:pt modelId="{E260DF99-82F8-43C4-A313-1A9493678C9C}">
      <dgm:prSet custT="1"/>
      <dgm:spPr/>
      <dgm:t>
        <a:bodyPr/>
        <a:lstStyle/>
        <a:p>
          <a:r>
            <a:rPr lang="en-US" sz="1800" b="1" dirty="0"/>
            <a:t>Data</a:t>
          </a:r>
          <a:r>
            <a:rPr lang="en-US" sz="1800" b="1" baseline="0" dirty="0"/>
            <a:t> pre-processing- Feature Engineering</a:t>
          </a:r>
          <a:r>
            <a:rPr lang="en-US" sz="1800" baseline="0" dirty="0"/>
            <a:t> </a:t>
          </a:r>
        </a:p>
        <a:p>
          <a:r>
            <a:rPr lang="en-US" sz="1800" baseline="0" dirty="0"/>
            <a:t>Performed initial data cleaning as well as constructed features that could potentially be preductule. The output of this process concludes in the construction of the final dataset  </a:t>
          </a:r>
          <a:endParaRPr lang="en-US" sz="1800" dirty="0"/>
        </a:p>
      </dgm:t>
    </dgm:pt>
    <dgm:pt modelId="{2EB58C25-FDD4-41F9-B482-1B64B5047207}" type="parTrans" cxnId="{B17CE6C2-DE04-420A-BE91-8518211A99C5}">
      <dgm:prSet/>
      <dgm:spPr/>
      <dgm:t>
        <a:bodyPr/>
        <a:lstStyle/>
        <a:p>
          <a:endParaRPr lang="en-US"/>
        </a:p>
      </dgm:t>
    </dgm:pt>
    <dgm:pt modelId="{540E06BD-27F8-4E87-BE12-578EB41E8C40}" type="sibTrans" cxnId="{B17CE6C2-DE04-420A-BE91-8518211A99C5}">
      <dgm:prSet/>
      <dgm:spPr/>
      <dgm:t>
        <a:bodyPr/>
        <a:lstStyle/>
        <a:p>
          <a:endParaRPr lang="en-US"/>
        </a:p>
      </dgm:t>
    </dgm:pt>
    <dgm:pt modelId="{07FD4652-7CE6-468A-8E8F-07AE30A3A005}">
      <dgm:prSet custT="1"/>
      <dgm:spPr/>
      <dgm:t>
        <a:bodyPr/>
        <a:lstStyle/>
        <a:p>
          <a:r>
            <a:rPr lang="en-GB" sz="1800" dirty="0"/>
            <a:t>Model Design</a:t>
          </a:r>
        </a:p>
        <a:p>
          <a:r>
            <a:rPr lang="en-GB" sz="1800" dirty="0"/>
            <a:t>Binary classification problem (win/loss) where SVM and Decision Trees classifiers were used</a:t>
          </a:r>
          <a:endParaRPr lang="en-US" sz="1800" dirty="0"/>
        </a:p>
      </dgm:t>
    </dgm:pt>
    <dgm:pt modelId="{39B91DC5-B50F-4146-84FF-699B53BA5DC5}" type="parTrans" cxnId="{1460F9F4-3622-4F68-BA2D-8D26E43C298A}">
      <dgm:prSet/>
      <dgm:spPr/>
      <dgm:t>
        <a:bodyPr/>
        <a:lstStyle/>
        <a:p>
          <a:endParaRPr lang="en-US"/>
        </a:p>
      </dgm:t>
    </dgm:pt>
    <dgm:pt modelId="{FF8348CA-F6C9-4B76-9200-6C26382BCC6C}" type="sibTrans" cxnId="{1460F9F4-3622-4F68-BA2D-8D26E43C298A}">
      <dgm:prSet/>
      <dgm:spPr/>
      <dgm:t>
        <a:bodyPr/>
        <a:lstStyle/>
        <a:p>
          <a:endParaRPr lang="en-US"/>
        </a:p>
      </dgm:t>
    </dgm:pt>
    <dgm:pt modelId="{3EF8BE2A-8866-4221-BF07-9159548DF96B}" type="pres">
      <dgm:prSet presAssocID="{BE5FCF23-725A-4FD0-A1B4-F78954780E1F}" presName="root" presStyleCnt="0">
        <dgm:presLayoutVars>
          <dgm:dir/>
          <dgm:resizeHandles val="exact"/>
        </dgm:presLayoutVars>
      </dgm:prSet>
      <dgm:spPr/>
    </dgm:pt>
    <dgm:pt modelId="{5F84A843-A9D5-4DB8-A0FC-A9718955B964}" type="pres">
      <dgm:prSet presAssocID="{235C4F94-F5F9-4972-8CE9-2469BC66292A}" presName="compNode" presStyleCnt="0"/>
      <dgm:spPr/>
    </dgm:pt>
    <dgm:pt modelId="{42110E1B-2232-42B0-AEC7-DDF032E3F2EF}" type="pres">
      <dgm:prSet presAssocID="{235C4F94-F5F9-4972-8CE9-2469BC66292A}" presName="bgRect" presStyleLbl="bgShp" presStyleIdx="0" presStyleCnt="3" custScaleY="143034"/>
      <dgm:spPr/>
    </dgm:pt>
    <dgm:pt modelId="{9389D0BD-78C3-4C53-AFF7-60C894EFC65F}" type="pres">
      <dgm:prSet presAssocID="{235C4F94-F5F9-4972-8CE9-2469BC66292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ketball"/>
        </a:ext>
      </dgm:extLst>
    </dgm:pt>
    <dgm:pt modelId="{3D1FADCA-8F2D-48B2-ABDD-B276B4BBAE0C}" type="pres">
      <dgm:prSet presAssocID="{235C4F94-F5F9-4972-8CE9-2469BC66292A}" presName="spaceRect" presStyleCnt="0"/>
      <dgm:spPr/>
    </dgm:pt>
    <dgm:pt modelId="{59D5902C-D940-48D2-80B2-0A285E2135DF}" type="pres">
      <dgm:prSet presAssocID="{235C4F94-F5F9-4972-8CE9-2469BC66292A}" presName="parTx" presStyleLbl="revTx" presStyleIdx="0" presStyleCnt="3">
        <dgm:presLayoutVars>
          <dgm:chMax val="0"/>
          <dgm:chPref val="0"/>
        </dgm:presLayoutVars>
      </dgm:prSet>
      <dgm:spPr/>
    </dgm:pt>
    <dgm:pt modelId="{336B48E1-DA78-4F54-B671-62BA17E000EC}" type="pres">
      <dgm:prSet presAssocID="{C080BC7F-A684-4C46-991C-E671A2BEF23A}" presName="sibTrans" presStyleCnt="0"/>
      <dgm:spPr/>
    </dgm:pt>
    <dgm:pt modelId="{F6C0699B-D8EF-4084-BE7A-EA9E7C517F64}" type="pres">
      <dgm:prSet presAssocID="{E260DF99-82F8-43C4-A313-1A9493678C9C}" presName="compNode" presStyleCnt="0"/>
      <dgm:spPr/>
    </dgm:pt>
    <dgm:pt modelId="{5BB076CA-363D-4A68-ABFC-088B63F112EF}" type="pres">
      <dgm:prSet presAssocID="{E260DF99-82F8-43C4-A313-1A9493678C9C}" presName="bgRect" presStyleLbl="bgShp" presStyleIdx="1" presStyleCnt="3" custScaleY="143959"/>
      <dgm:spPr/>
    </dgm:pt>
    <dgm:pt modelId="{8DACC1C3-CFB1-42C6-B2A7-4891CABC762C}" type="pres">
      <dgm:prSet presAssocID="{E260DF99-82F8-43C4-A313-1A9493678C9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 with solid fill"/>
        </a:ext>
      </dgm:extLst>
    </dgm:pt>
    <dgm:pt modelId="{7FE6B961-6E46-4BA8-8028-06467F569E60}" type="pres">
      <dgm:prSet presAssocID="{E260DF99-82F8-43C4-A313-1A9493678C9C}" presName="spaceRect" presStyleCnt="0"/>
      <dgm:spPr/>
    </dgm:pt>
    <dgm:pt modelId="{748DFE23-7EB0-48C0-9878-085EF8DDA7F8}" type="pres">
      <dgm:prSet presAssocID="{E260DF99-82F8-43C4-A313-1A9493678C9C}" presName="parTx" presStyleLbl="revTx" presStyleIdx="1" presStyleCnt="3">
        <dgm:presLayoutVars>
          <dgm:chMax val="0"/>
          <dgm:chPref val="0"/>
        </dgm:presLayoutVars>
      </dgm:prSet>
      <dgm:spPr/>
    </dgm:pt>
    <dgm:pt modelId="{9C1F233D-C323-4D89-ACBD-0BBCD6F5879D}" type="pres">
      <dgm:prSet presAssocID="{540E06BD-27F8-4E87-BE12-578EB41E8C40}" presName="sibTrans" presStyleCnt="0"/>
      <dgm:spPr/>
    </dgm:pt>
    <dgm:pt modelId="{5C0BE20D-77C0-4069-9A4A-DF015390AF9B}" type="pres">
      <dgm:prSet presAssocID="{07FD4652-7CE6-468A-8E8F-07AE30A3A005}" presName="compNode" presStyleCnt="0"/>
      <dgm:spPr/>
    </dgm:pt>
    <dgm:pt modelId="{6155199B-8296-4E92-BA22-F247E7AD5D45}" type="pres">
      <dgm:prSet presAssocID="{07FD4652-7CE6-468A-8E8F-07AE30A3A005}" presName="bgRect" presStyleLbl="bgShp" presStyleIdx="2" presStyleCnt="3" custScaleY="145455"/>
      <dgm:spPr/>
    </dgm:pt>
    <dgm:pt modelId="{7EAEFD87-9A16-4851-B195-E19F670DCC9F}" type="pres">
      <dgm:prSet presAssocID="{07FD4652-7CE6-468A-8E8F-07AE30A3A00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F76818D-EFB6-4109-92D6-E82DDFCD0109}" type="pres">
      <dgm:prSet presAssocID="{07FD4652-7CE6-468A-8E8F-07AE30A3A005}" presName="spaceRect" presStyleCnt="0"/>
      <dgm:spPr/>
    </dgm:pt>
    <dgm:pt modelId="{8C56138B-76B6-4A70-94C2-18872336A04F}" type="pres">
      <dgm:prSet presAssocID="{07FD4652-7CE6-468A-8E8F-07AE30A3A00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F15AB1C-43F8-4749-AD91-DD0E2F48F5ED}" type="presOf" srcId="{07FD4652-7CE6-468A-8E8F-07AE30A3A005}" destId="{8C56138B-76B6-4A70-94C2-18872336A04F}" srcOrd="0" destOrd="0" presId="urn:microsoft.com/office/officeart/2018/2/layout/IconVerticalSolidList"/>
    <dgm:cxn modelId="{ABF42722-B093-4D06-82C4-099D7E2F8182}" srcId="{BE5FCF23-725A-4FD0-A1B4-F78954780E1F}" destId="{235C4F94-F5F9-4972-8CE9-2469BC66292A}" srcOrd="0" destOrd="0" parTransId="{F49B8DD5-804F-4F9E-848E-DFF427B41BFF}" sibTransId="{C080BC7F-A684-4C46-991C-E671A2BEF23A}"/>
    <dgm:cxn modelId="{8151E280-CD5A-425A-928D-59EA1A7F42AA}" type="presOf" srcId="{235C4F94-F5F9-4972-8CE9-2469BC66292A}" destId="{59D5902C-D940-48D2-80B2-0A285E2135DF}" srcOrd="0" destOrd="0" presId="urn:microsoft.com/office/officeart/2018/2/layout/IconVerticalSolidList"/>
    <dgm:cxn modelId="{96D89793-0033-4C06-8F84-9A5D6EB4D931}" type="presOf" srcId="{E260DF99-82F8-43C4-A313-1A9493678C9C}" destId="{748DFE23-7EB0-48C0-9878-085EF8DDA7F8}" srcOrd="0" destOrd="0" presId="urn:microsoft.com/office/officeart/2018/2/layout/IconVerticalSolidList"/>
    <dgm:cxn modelId="{832BE5B2-E768-44E8-8665-18416230D28A}" type="presOf" srcId="{BE5FCF23-725A-4FD0-A1B4-F78954780E1F}" destId="{3EF8BE2A-8866-4221-BF07-9159548DF96B}" srcOrd="0" destOrd="0" presId="urn:microsoft.com/office/officeart/2018/2/layout/IconVerticalSolidList"/>
    <dgm:cxn modelId="{B17CE6C2-DE04-420A-BE91-8518211A99C5}" srcId="{BE5FCF23-725A-4FD0-A1B4-F78954780E1F}" destId="{E260DF99-82F8-43C4-A313-1A9493678C9C}" srcOrd="1" destOrd="0" parTransId="{2EB58C25-FDD4-41F9-B482-1B64B5047207}" sibTransId="{540E06BD-27F8-4E87-BE12-578EB41E8C40}"/>
    <dgm:cxn modelId="{1460F9F4-3622-4F68-BA2D-8D26E43C298A}" srcId="{BE5FCF23-725A-4FD0-A1B4-F78954780E1F}" destId="{07FD4652-7CE6-468A-8E8F-07AE30A3A005}" srcOrd="2" destOrd="0" parTransId="{39B91DC5-B50F-4146-84FF-699B53BA5DC5}" sibTransId="{FF8348CA-F6C9-4B76-9200-6C26382BCC6C}"/>
    <dgm:cxn modelId="{C5E4C0B4-A7FA-48B6-9531-EA44B4B07972}" type="presParOf" srcId="{3EF8BE2A-8866-4221-BF07-9159548DF96B}" destId="{5F84A843-A9D5-4DB8-A0FC-A9718955B964}" srcOrd="0" destOrd="0" presId="urn:microsoft.com/office/officeart/2018/2/layout/IconVerticalSolidList"/>
    <dgm:cxn modelId="{EB34F3E9-7593-49B4-B105-BBC28FAEB9D3}" type="presParOf" srcId="{5F84A843-A9D5-4DB8-A0FC-A9718955B964}" destId="{42110E1B-2232-42B0-AEC7-DDF032E3F2EF}" srcOrd="0" destOrd="0" presId="urn:microsoft.com/office/officeart/2018/2/layout/IconVerticalSolidList"/>
    <dgm:cxn modelId="{DE2A5344-5D6A-44C5-9A7A-8EC789B05FCC}" type="presParOf" srcId="{5F84A843-A9D5-4DB8-A0FC-A9718955B964}" destId="{9389D0BD-78C3-4C53-AFF7-60C894EFC65F}" srcOrd="1" destOrd="0" presId="urn:microsoft.com/office/officeart/2018/2/layout/IconVerticalSolidList"/>
    <dgm:cxn modelId="{CC384C12-5884-4627-883D-51EEF0951911}" type="presParOf" srcId="{5F84A843-A9D5-4DB8-A0FC-A9718955B964}" destId="{3D1FADCA-8F2D-48B2-ABDD-B276B4BBAE0C}" srcOrd="2" destOrd="0" presId="urn:microsoft.com/office/officeart/2018/2/layout/IconVerticalSolidList"/>
    <dgm:cxn modelId="{73E48734-6A4C-447E-880F-CA9F607E3776}" type="presParOf" srcId="{5F84A843-A9D5-4DB8-A0FC-A9718955B964}" destId="{59D5902C-D940-48D2-80B2-0A285E2135DF}" srcOrd="3" destOrd="0" presId="urn:microsoft.com/office/officeart/2018/2/layout/IconVerticalSolidList"/>
    <dgm:cxn modelId="{60844F06-8750-4643-8030-5300EDEEB443}" type="presParOf" srcId="{3EF8BE2A-8866-4221-BF07-9159548DF96B}" destId="{336B48E1-DA78-4F54-B671-62BA17E000EC}" srcOrd="1" destOrd="0" presId="urn:microsoft.com/office/officeart/2018/2/layout/IconVerticalSolidList"/>
    <dgm:cxn modelId="{3B58BC7A-3BC3-44C2-8C2B-24A31DC00163}" type="presParOf" srcId="{3EF8BE2A-8866-4221-BF07-9159548DF96B}" destId="{F6C0699B-D8EF-4084-BE7A-EA9E7C517F64}" srcOrd="2" destOrd="0" presId="urn:microsoft.com/office/officeart/2018/2/layout/IconVerticalSolidList"/>
    <dgm:cxn modelId="{D6104249-6F75-4923-81CD-1091208ED0B5}" type="presParOf" srcId="{F6C0699B-D8EF-4084-BE7A-EA9E7C517F64}" destId="{5BB076CA-363D-4A68-ABFC-088B63F112EF}" srcOrd="0" destOrd="0" presId="urn:microsoft.com/office/officeart/2018/2/layout/IconVerticalSolidList"/>
    <dgm:cxn modelId="{8DA3243D-7888-4DBA-B5CA-43DD496ECFD0}" type="presParOf" srcId="{F6C0699B-D8EF-4084-BE7A-EA9E7C517F64}" destId="{8DACC1C3-CFB1-42C6-B2A7-4891CABC762C}" srcOrd="1" destOrd="0" presId="urn:microsoft.com/office/officeart/2018/2/layout/IconVerticalSolidList"/>
    <dgm:cxn modelId="{E7569BF9-DA5B-4727-8373-902AD916458C}" type="presParOf" srcId="{F6C0699B-D8EF-4084-BE7A-EA9E7C517F64}" destId="{7FE6B961-6E46-4BA8-8028-06467F569E60}" srcOrd="2" destOrd="0" presId="urn:microsoft.com/office/officeart/2018/2/layout/IconVerticalSolidList"/>
    <dgm:cxn modelId="{168DC4EF-8A99-4A12-8AEB-872919380AEE}" type="presParOf" srcId="{F6C0699B-D8EF-4084-BE7A-EA9E7C517F64}" destId="{748DFE23-7EB0-48C0-9878-085EF8DDA7F8}" srcOrd="3" destOrd="0" presId="urn:microsoft.com/office/officeart/2018/2/layout/IconVerticalSolidList"/>
    <dgm:cxn modelId="{58B02ADE-1B47-4CF4-A27E-F191E6B13A35}" type="presParOf" srcId="{3EF8BE2A-8866-4221-BF07-9159548DF96B}" destId="{9C1F233D-C323-4D89-ACBD-0BBCD6F5879D}" srcOrd="3" destOrd="0" presId="urn:microsoft.com/office/officeart/2018/2/layout/IconVerticalSolidList"/>
    <dgm:cxn modelId="{E1A7F6D1-7D1F-46C9-BD45-9A32953C93B6}" type="presParOf" srcId="{3EF8BE2A-8866-4221-BF07-9159548DF96B}" destId="{5C0BE20D-77C0-4069-9A4A-DF015390AF9B}" srcOrd="4" destOrd="0" presId="urn:microsoft.com/office/officeart/2018/2/layout/IconVerticalSolidList"/>
    <dgm:cxn modelId="{CE290878-251D-405C-8786-58C642BD0B0D}" type="presParOf" srcId="{5C0BE20D-77C0-4069-9A4A-DF015390AF9B}" destId="{6155199B-8296-4E92-BA22-F247E7AD5D45}" srcOrd="0" destOrd="0" presId="urn:microsoft.com/office/officeart/2018/2/layout/IconVerticalSolidList"/>
    <dgm:cxn modelId="{6C7FAA26-E344-4DA7-80DE-3429B178600C}" type="presParOf" srcId="{5C0BE20D-77C0-4069-9A4A-DF015390AF9B}" destId="{7EAEFD87-9A16-4851-B195-E19F670DCC9F}" srcOrd="1" destOrd="0" presId="urn:microsoft.com/office/officeart/2018/2/layout/IconVerticalSolidList"/>
    <dgm:cxn modelId="{B1608E3B-6B07-4BCF-B156-D969FB8DB40F}" type="presParOf" srcId="{5C0BE20D-77C0-4069-9A4A-DF015390AF9B}" destId="{DF76818D-EFB6-4109-92D6-E82DDFCD0109}" srcOrd="2" destOrd="0" presId="urn:microsoft.com/office/officeart/2018/2/layout/IconVerticalSolidList"/>
    <dgm:cxn modelId="{E6F2639B-5824-45AA-A36B-30E1CBD9290A}" type="presParOf" srcId="{5C0BE20D-77C0-4069-9A4A-DF015390AF9B}" destId="{8C56138B-76B6-4A70-94C2-18872336A04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5FCF23-725A-4FD0-A1B4-F78954780E1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235C4F94-F5F9-4972-8CE9-2469BC66292A}">
      <dgm:prSet/>
      <dgm:spPr/>
      <dgm:t>
        <a:bodyPr/>
        <a:lstStyle/>
        <a:p>
          <a:r>
            <a:rPr lang="en-GB" b="1" dirty="0"/>
            <a:t>Include Player characteristics</a:t>
          </a:r>
        </a:p>
        <a:p>
          <a:r>
            <a:rPr lang="en-GB" dirty="0"/>
            <a:t>It may be interesting to add also player characteristics as features in the analysis </a:t>
          </a:r>
          <a:endParaRPr lang="en-US" dirty="0"/>
        </a:p>
      </dgm:t>
    </dgm:pt>
    <dgm:pt modelId="{F49B8DD5-804F-4F9E-848E-DFF427B41BFF}" type="parTrans" cxnId="{ABF42722-B093-4D06-82C4-099D7E2F8182}">
      <dgm:prSet/>
      <dgm:spPr/>
      <dgm:t>
        <a:bodyPr/>
        <a:lstStyle/>
        <a:p>
          <a:endParaRPr lang="en-US"/>
        </a:p>
      </dgm:t>
    </dgm:pt>
    <dgm:pt modelId="{C080BC7F-A684-4C46-991C-E671A2BEF23A}" type="sibTrans" cxnId="{ABF42722-B093-4D06-82C4-099D7E2F8182}">
      <dgm:prSet/>
      <dgm:spPr/>
      <dgm:t>
        <a:bodyPr/>
        <a:lstStyle/>
        <a:p>
          <a:endParaRPr lang="en-US"/>
        </a:p>
      </dgm:t>
    </dgm:pt>
    <dgm:pt modelId="{E260DF99-82F8-43C4-A313-1A9493678C9C}">
      <dgm:prSet/>
      <dgm:spPr/>
      <dgm:t>
        <a:bodyPr/>
        <a:lstStyle/>
        <a:p>
          <a:r>
            <a:rPr lang="en-US" b="1" dirty="0"/>
            <a:t>Performance</a:t>
          </a:r>
          <a:endParaRPr lang="en-US" baseline="0" dirty="0"/>
        </a:p>
        <a:p>
          <a:r>
            <a:rPr lang="en-US" baseline="0" dirty="0"/>
            <a:t>From the classifiers it seems that SVM model has the best accuracy 83%. Random forest follows with 81% and finally decision trees</a:t>
          </a:r>
          <a:endParaRPr lang="en-US" dirty="0"/>
        </a:p>
      </dgm:t>
    </dgm:pt>
    <dgm:pt modelId="{2EB58C25-FDD4-41F9-B482-1B64B5047207}" type="parTrans" cxnId="{B17CE6C2-DE04-420A-BE91-8518211A99C5}">
      <dgm:prSet/>
      <dgm:spPr/>
      <dgm:t>
        <a:bodyPr/>
        <a:lstStyle/>
        <a:p>
          <a:endParaRPr lang="en-US"/>
        </a:p>
      </dgm:t>
    </dgm:pt>
    <dgm:pt modelId="{540E06BD-27F8-4E87-BE12-578EB41E8C40}" type="sibTrans" cxnId="{B17CE6C2-DE04-420A-BE91-8518211A99C5}">
      <dgm:prSet/>
      <dgm:spPr/>
      <dgm:t>
        <a:bodyPr/>
        <a:lstStyle/>
        <a:p>
          <a:endParaRPr lang="en-US"/>
        </a:p>
      </dgm:t>
    </dgm:pt>
    <dgm:pt modelId="{07FD4652-7CE6-468A-8E8F-07AE30A3A005}">
      <dgm:prSet/>
      <dgm:spPr/>
      <dgm:t>
        <a:bodyPr/>
        <a:lstStyle/>
        <a:p>
          <a:r>
            <a:rPr lang="en-GB" dirty="0"/>
            <a:t>NN or CNN approach</a:t>
          </a:r>
        </a:p>
        <a:p>
          <a:r>
            <a:rPr lang="en-GB" dirty="0"/>
            <a:t>Current bibliography suggests using Neural Networks to solve such problem</a:t>
          </a:r>
          <a:endParaRPr lang="en-US" dirty="0"/>
        </a:p>
      </dgm:t>
    </dgm:pt>
    <dgm:pt modelId="{39B91DC5-B50F-4146-84FF-699B53BA5DC5}" type="parTrans" cxnId="{1460F9F4-3622-4F68-BA2D-8D26E43C298A}">
      <dgm:prSet/>
      <dgm:spPr/>
      <dgm:t>
        <a:bodyPr/>
        <a:lstStyle/>
        <a:p>
          <a:endParaRPr lang="en-US"/>
        </a:p>
      </dgm:t>
    </dgm:pt>
    <dgm:pt modelId="{FF8348CA-F6C9-4B76-9200-6C26382BCC6C}" type="sibTrans" cxnId="{1460F9F4-3622-4F68-BA2D-8D26E43C298A}">
      <dgm:prSet/>
      <dgm:spPr/>
      <dgm:t>
        <a:bodyPr/>
        <a:lstStyle/>
        <a:p>
          <a:endParaRPr lang="en-US"/>
        </a:p>
      </dgm:t>
    </dgm:pt>
    <dgm:pt modelId="{3EF8BE2A-8866-4221-BF07-9159548DF96B}" type="pres">
      <dgm:prSet presAssocID="{BE5FCF23-725A-4FD0-A1B4-F78954780E1F}" presName="root" presStyleCnt="0">
        <dgm:presLayoutVars>
          <dgm:dir/>
          <dgm:resizeHandles val="exact"/>
        </dgm:presLayoutVars>
      </dgm:prSet>
      <dgm:spPr/>
    </dgm:pt>
    <dgm:pt modelId="{5F84A843-A9D5-4DB8-A0FC-A9718955B964}" type="pres">
      <dgm:prSet presAssocID="{235C4F94-F5F9-4972-8CE9-2469BC66292A}" presName="compNode" presStyleCnt="0"/>
      <dgm:spPr/>
    </dgm:pt>
    <dgm:pt modelId="{42110E1B-2232-42B0-AEC7-DDF032E3F2EF}" type="pres">
      <dgm:prSet presAssocID="{235C4F94-F5F9-4972-8CE9-2469BC66292A}" presName="bgRect" presStyleLbl="bgShp" presStyleIdx="0" presStyleCnt="3" custScaleY="143034"/>
      <dgm:spPr/>
    </dgm:pt>
    <dgm:pt modelId="{9389D0BD-78C3-4C53-AFF7-60C894EFC65F}" type="pres">
      <dgm:prSet presAssocID="{235C4F94-F5F9-4972-8CE9-2469BC66292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ketball"/>
        </a:ext>
      </dgm:extLst>
    </dgm:pt>
    <dgm:pt modelId="{3D1FADCA-8F2D-48B2-ABDD-B276B4BBAE0C}" type="pres">
      <dgm:prSet presAssocID="{235C4F94-F5F9-4972-8CE9-2469BC66292A}" presName="spaceRect" presStyleCnt="0"/>
      <dgm:spPr/>
    </dgm:pt>
    <dgm:pt modelId="{59D5902C-D940-48D2-80B2-0A285E2135DF}" type="pres">
      <dgm:prSet presAssocID="{235C4F94-F5F9-4972-8CE9-2469BC66292A}" presName="parTx" presStyleLbl="revTx" presStyleIdx="0" presStyleCnt="3">
        <dgm:presLayoutVars>
          <dgm:chMax val="0"/>
          <dgm:chPref val="0"/>
        </dgm:presLayoutVars>
      </dgm:prSet>
      <dgm:spPr/>
    </dgm:pt>
    <dgm:pt modelId="{336B48E1-DA78-4F54-B671-62BA17E000EC}" type="pres">
      <dgm:prSet presAssocID="{C080BC7F-A684-4C46-991C-E671A2BEF23A}" presName="sibTrans" presStyleCnt="0"/>
      <dgm:spPr/>
    </dgm:pt>
    <dgm:pt modelId="{F6C0699B-D8EF-4084-BE7A-EA9E7C517F64}" type="pres">
      <dgm:prSet presAssocID="{E260DF99-82F8-43C4-A313-1A9493678C9C}" presName="compNode" presStyleCnt="0"/>
      <dgm:spPr/>
    </dgm:pt>
    <dgm:pt modelId="{5BB076CA-363D-4A68-ABFC-088B63F112EF}" type="pres">
      <dgm:prSet presAssocID="{E260DF99-82F8-43C4-A313-1A9493678C9C}" presName="bgRect" presStyleLbl="bgShp" presStyleIdx="1" presStyleCnt="3" custScaleY="143959"/>
      <dgm:spPr/>
    </dgm:pt>
    <dgm:pt modelId="{8DACC1C3-CFB1-42C6-B2A7-4891CABC762C}" type="pres">
      <dgm:prSet presAssocID="{E260DF99-82F8-43C4-A313-1A9493678C9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 with solid fill"/>
        </a:ext>
      </dgm:extLst>
    </dgm:pt>
    <dgm:pt modelId="{7FE6B961-6E46-4BA8-8028-06467F569E60}" type="pres">
      <dgm:prSet presAssocID="{E260DF99-82F8-43C4-A313-1A9493678C9C}" presName="spaceRect" presStyleCnt="0"/>
      <dgm:spPr/>
    </dgm:pt>
    <dgm:pt modelId="{748DFE23-7EB0-48C0-9878-085EF8DDA7F8}" type="pres">
      <dgm:prSet presAssocID="{E260DF99-82F8-43C4-A313-1A9493678C9C}" presName="parTx" presStyleLbl="revTx" presStyleIdx="1" presStyleCnt="3">
        <dgm:presLayoutVars>
          <dgm:chMax val="0"/>
          <dgm:chPref val="0"/>
        </dgm:presLayoutVars>
      </dgm:prSet>
      <dgm:spPr/>
    </dgm:pt>
    <dgm:pt modelId="{9C1F233D-C323-4D89-ACBD-0BBCD6F5879D}" type="pres">
      <dgm:prSet presAssocID="{540E06BD-27F8-4E87-BE12-578EB41E8C40}" presName="sibTrans" presStyleCnt="0"/>
      <dgm:spPr/>
    </dgm:pt>
    <dgm:pt modelId="{5C0BE20D-77C0-4069-9A4A-DF015390AF9B}" type="pres">
      <dgm:prSet presAssocID="{07FD4652-7CE6-468A-8E8F-07AE30A3A005}" presName="compNode" presStyleCnt="0"/>
      <dgm:spPr/>
    </dgm:pt>
    <dgm:pt modelId="{6155199B-8296-4E92-BA22-F247E7AD5D45}" type="pres">
      <dgm:prSet presAssocID="{07FD4652-7CE6-468A-8E8F-07AE30A3A005}" presName="bgRect" presStyleLbl="bgShp" presStyleIdx="2" presStyleCnt="3" custScaleY="145455"/>
      <dgm:spPr/>
    </dgm:pt>
    <dgm:pt modelId="{7EAEFD87-9A16-4851-B195-E19F670DCC9F}" type="pres">
      <dgm:prSet presAssocID="{07FD4652-7CE6-468A-8E8F-07AE30A3A00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F76818D-EFB6-4109-92D6-E82DDFCD0109}" type="pres">
      <dgm:prSet presAssocID="{07FD4652-7CE6-468A-8E8F-07AE30A3A005}" presName="spaceRect" presStyleCnt="0"/>
      <dgm:spPr/>
    </dgm:pt>
    <dgm:pt modelId="{8C56138B-76B6-4A70-94C2-18872336A04F}" type="pres">
      <dgm:prSet presAssocID="{07FD4652-7CE6-468A-8E8F-07AE30A3A00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BF42722-B093-4D06-82C4-099D7E2F8182}" srcId="{BE5FCF23-725A-4FD0-A1B4-F78954780E1F}" destId="{235C4F94-F5F9-4972-8CE9-2469BC66292A}" srcOrd="0" destOrd="0" parTransId="{F49B8DD5-804F-4F9E-848E-DFF427B41BFF}" sibTransId="{C080BC7F-A684-4C46-991C-E671A2BEF23A}"/>
    <dgm:cxn modelId="{63890B6C-8041-F74F-90B6-9524B1FD533A}" type="presOf" srcId="{07FD4652-7CE6-468A-8E8F-07AE30A3A005}" destId="{8C56138B-76B6-4A70-94C2-18872336A04F}" srcOrd="0" destOrd="0" presId="urn:microsoft.com/office/officeart/2018/2/layout/IconVerticalSolidList"/>
    <dgm:cxn modelId="{5582386C-D3DA-F843-87AF-F03CB3BE1F37}" type="presOf" srcId="{235C4F94-F5F9-4972-8CE9-2469BC66292A}" destId="{59D5902C-D940-48D2-80B2-0A285E2135DF}" srcOrd="0" destOrd="0" presId="urn:microsoft.com/office/officeart/2018/2/layout/IconVerticalSolidList"/>
    <dgm:cxn modelId="{EF14896F-55AC-1C42-B022-810A5580B11D}" type="presOf" srcId="{E260DF99-82F8-43C4-A313-1A9493678C9C}" destId="{748DFE23-7EB0-48C0-9878-085EF8DDA7F8}" srcOrd="0" destOrd="0" presId="urn:microsoft.com/office/officeart/2018/2/layout/IconVerticalSolidList"/>
    <dgm:cxn modelId="{B17CE6C2-DE04-420A-BE91-8518211A99C5}" srcId="{BE5FCF23-725A-4FD0-A1B4-F78954780E1F}" destId="{E260DF99-82F8-43C4-A313-1A9493678C9C}" srcOrd="1" destOrd="0" parTransId="{2EB58C25-FDD4-41F9-B482-1B64B5047207}" sibTransId="{540E06BD-27F8-4E87-BE12-578EB41E8C40}"/>
    <dgm:cxn modelId="{72316AE9-A18A-8C4B-9D09-1CF5E1FC9DB9}" type="presOf" srcId="{BE5FCF23-725A-4FD0-A1B4-F78954780E1F}" destId="{3EF8BE2A-8866-4221-BF07-9159548DF96B}" srcOrd="0" destOrd="0" presId="urn:microsoft.com/office/officeart/2018/2/layout/IconVerticalSolidList"/>
    <dgm:cxn modelId="{1460F9F4-3622-4F68-BA2D-8D26E43C298A}" srcId="{BE5FCF23-725A-4FD0-A1B4-F78954780E1F}" destId="{07FD4652-7CE6-468A-8E8F-07AE30A3A005}" srcOrd="2" destOrd="0" parTransId="{39B91DC5-B50F-4146-84FF-699B53BA5DC5}" sibTransId="{FF8348CA-F6C9-4B76-9200-6C26382BCC6C}"/>
    <dgm:cxn modelId="{1040CC24-CD8B-0248-B9F0-815CBA5704F9}" type="presParOf" srcId="{3EF8BE2A-8866-4221-BF07-9159548DF96B}" destId="{5F84A843-A9D5-4DB8-A0FC-A9718955B964}" srcOrd="0" destOrd="0" presId="urn:microsoft.com/office/officeart/2018/2/layout/IconVerticalSolidList"/>
    <dgm:cxn modelId="{864092F9-E5E9-1342-8B22-684C130A108F}" type="presParOf" srcId="{5F84A843-A9D5-4DB8-A0FC-A9718955B964}" destId="{42110E1B-2232-42B0-AEC7-DDF032E3F2EF}" srcOrd="0" destOrd="0" presId="urn:microsoft.com/office/officeart/2018/2/layout/IconVerticalSolidList"/>
    <dgm:cxn modelId="{89FED6B0-40AD-C348-93D8-879551A922EA}" type="presParOf" srcId="{5F84A843-A9D5-4DB8-A0FC-A9718955B964}" destId="{9389D0BD-78C3-4C53-AFF7-60C894EFC65F}" srcOrd="1" destOrd="0" presId="urn:microsoft.com/office/officeart/2018/2/layout/IconVerticalSolidList"/>
    <dgm:cxn modelId="{383A18FE-1CA7-484F-A095-71022D672DB3}" type="presParOf" srcId="{5F84A843-A9D5-4DB8-A0FC-A9718955B964}" destId="{3D1FADCA-8F2D-48B2-ABDD-B276B4BBAE0C}" srcOrd="2" destOrd="0" presId="urn:microsoft.com/office/officeart/2018/2/layout/IconVerticalSolidList"/>
    <dgm:cxn modelId="{FBBC99AF-54EF-E045-8D4A-EFB0B5F9BFCB}" type="presParOf" srcId="{5F84A843-A9D5-4DB8-A0FC-A9718955B964}" destId="{59D5902C-D940-48D2-80B2-0A285E2135DF}" srcOrd="3" destOrd="0" presId="urn:microsoft.com/office/officeart/2018/2/layout/IconVerticalSolidList"/>
    <dgm:cxn modelId="{6D67BA7F-D2F5-EC4E-9751-93A8AEE9BFA5}" type="presParOf" srcId="{3EF8BE2A-8866-4221-BF07-9159548DF96B}" destId="{336B48E1-DA78-4F54-B671-62BA17E000EC}" srcOrd="1" destOrd="0" presId="urn:microsoft.com/office/officeart/2018/2/layout/IconVerticalSolidList"/>
    <dgm:cxn modelId="{D52879CE-F3D6-FD43-8320-DF870A9D812A}" type="presParOf" srcId="{3EF8BE2A-8866-4221-BF07-9159548DF96B}" destId="{F6C0699B-D8EF-4084-BE7A-EA9E7C517F64}" srcOrd="2" destOrd="0" presId="urn:microsoft.com/office/officeart/2018/2/layout/IconVerticalSolidList"/>
    <dgm:cxn modelId="{FB4580AA-4129-FA48-AD9F-F8CD70E2FFAF}" type="presParOf" srcId="{F6C0699B-D8EF-4084-BE7A-EA9E7C517F64}" destId="{5BB076CA-363D-4A68-ABFC-088B63F112EF}" srcOrd="0" destOrd="0" presId="urn:microsoft.com/office/officeart/2018/2/layout/IconVerticalSolidList"/>
    <dgm:cxn modelId="{D74F820E-4A61-0041-B927-E5B1AD455BD9}" type="presParOf" srcId="{F6C0699B-D8EF-4084-BE7A-EA9E7C517F64}" destId="{8DACC1C3-CFB1-42C6-B2A7-4891CABC762C}" srcOrd="1" destOrd="0" presId="urn:microsoft.com/office/officeart/2018/2/layout/IconVerticalSolidList"/>
    <dgm:cxn modelId="{E0EA9526-1170-5A4A-B5DA-51D4C60DFAFA}" type="presParOf" srcId="{F6C0699B-D8EF-4084-BE7A-EA9E7C517F64}" destId="{7FE6B961-6E46-4BA8-8028-06467F569E60}" srcOrd="2" destOrd="0" presId="urn:microsoft.com/office/officeart/2018/2/layout/IconVerticalSolidList"/>
    <dgm:cxn modelId="{2D42320A-8765-8942-AD77-9900B6A00350}" type="presParOf" srcId="{F6C0699B-D8EF-4084-BE7A-EA9E7C517F64}" destId="{748DFE23-7EB0-48C0-9878-085EF8DDA7F8}" srcOrd="3" destOrd="0" presId="urn:microsoft.com/office/officeart/2018/2/layout/IconVerticalSolidList"/>
    <dgm:cxn modelId="{08001B13-0FB1-E941-83D4-452E63025CC1}" type="presParOf" srcId="{3EF8BE2A-8866-4221-BF07-9159548DF96B}" destId="{9C1F233D-C323-4D89-ACBD-0BBCD6F5879D}" srcOrd="3" destOrd="0" presId="urn:microsoft.com/office/officeart/2018/2/layout/IconVerticalSolidList"/>
    <dgm:cxn modelId="{081A7AAE-6630-B248-8A5E-4CEE8D59A809}" type="presParOf" srcId="{3EF8BE2A-8866-4221-BF07-9159548DF96B}" destId="{5C0BE20D-77C0-4069-9A4A-DF015390AF9B}" srcOrd="4" destOrd="0" presId="urn:microsoft.com/office/officeart/2018/2/layout/IconVerticalSolidList"/>
    <dgm:cxn modelId="{8B9237D7-7381-6142-A758-D6AA52539A12}" type="presParOf" srcId="{5C0BE20D-77C0-4069-9A4A-DF015390AF9B}" destId="{6155199B-8296-4E92-BA22-F247E7AD5D45}" srcOrd="0" destOrd="0" presId="urn:microsoft.com/office/officeart/2018/2/layout/IconVerticalSolidList"/>
    <dgm:cxn modelId="{1CD6C0AB-8486-BC47-9141-AF7373777ADB}" type="presParOf" srcId="{5C0BE20D-77C0-4069-9A4A-DF015390AF9B}" destId="{7EAEFD87-9A16-4851-B195-E19F670DCC9F}" srcOrd="1" destOrd="0" presId="urn:microsoft.com/office/officeart/2018/2/layout/IconVerticalSolidList"/>
    <dgm:cxn modelId="{60EB79B9-2E0F-6D43-8BDB-F061AC4CAA20}" type="presParOf" srcId="{5C0BE20D-77C0-4069-9A4A-DF015390AF9B}" destId="{DF76818D-EFB6-4109-92D6-E82DDFCD0109}" srcOrd="2" destOrd="0" presId="urn:microsoft.com/office/officeart/2018/2/layout/IconVerticalSolidList"/>
    <dgm:cxn modelId="{447A48C4-8AB3-134D-8667-8CCE29C34BA9}" type="presParOf" srcId="{5C0BE20D-77C0-4069-9A4A-DF015390AF9B}" destId="{8C56138B-76B6-4A70-94C2-18872336A04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110E1B-2232-42B0-AEC7-DDF032E3F2EF}">
      <dsp:nvSpPr>
        <dsp:cNvPr id="0" name=""/>
        <dsp:cNvSpPr/>
      </dsp:nvSpPr>
      <dsp:spPr>
        <a:xfrm>
          <a:off x="0" y="240641"/>
          <a:ext cx="10506456" cy="125224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89D0BD-78C3-4C53-AFF7-60C894EFC65F}">
      <dsp:nvSpPr>
        <dsp:cNvPr id="0" name=""/>
        <dsp:cNvSpPr/>
      </dsp:nvSpPr>
      <dsp:spPr>
        <a:xfrm>
          <a:off x="264836" y="626006"/>
          <a:ext cx="481990" cy="4815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D5902C-D940-48D2-80B2-0A285E2135DF}">
      <dsp:nvSpPr>
        <dsp:cNvPr id="0" name=""/>
        <dsp:cNvSpPr/>
      </dsp:nvSpPr>
      <dsp:spPr>
        <a:xfrm>
          <a:off x="1011662" y="429021"/>
          <a:ext cx="9434026" cy="984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238" tIns="104238" rIns="104238" bIns="10423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Data Collection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Data are derived from </a:t>
          </a:r>
          <a:r>
            <a:rPr lang="en-GB" sz="1800" u="sng" kern="1200" dirty="0" err="1"/>
            <a:t>nba-api</a:t>
          </a:r>
          <a:r>
            <a:rPr lang="en-GB" sz="1800" kern="1200" dirty="0"/>
            <a:t> which includes 30000 games derived from specific endpoints</a:t>
          </a:r>
          <a:endParaRPr lang="en-US" sz="1800" kern="1200" dirty="0"/>
        </a:p>
      </dsp:txBody>
      <dsp:txXfrm>
        <a:off x="1011662" y="429021"/>
        <a:ext cx="9434026" cy="984927"/>
      </dsp:txXfrm>
    </dsp:sp>
    <dsp:sp modelId="{5BB076CA-363D-4A68-ABFC-088B63F112EF}">
      <dsp:nvSpPr>
        <dsp:cNvPr id="0" name=""/>
        <dsp:cNvSpPr/>
      </dsp:nvSpPr>
      <dsp:spPr>
        <a:xfrm>
          <a:off x="0" y="1739123"/>
          <a:ext cx="10506456" cy="126034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ACC1C3-CFB1-42C6-B2A7-4891CABC762C}">
      <dsp:nvSpPr>
        <dsp:cNvPr id="0" name=""/>
        <dsp:cNvSpPr/>
      </dsp:nvSpPr>
      <dsp:spPr>
        <a:xfrm>
          <a:off x="264836" y="2128537"/>
          <a:ext cx="481990" cy="4815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8DFE23-7EB0-48C0-9878-085EF8DDA7F8}">
      <dsp:nvSpPr>
        <dsp:cNvPr id="0" name=""/>
        <dsp:cNvSpPr/>
      </dsp:nvSpPr>
      <dsp:spPr>
        <a:xfrm>
          <a:off x="1011662" y="1931551"/>
          <a:ext cx="9434026" cy="984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238" tIns="104238" rIns="104238" bIns="10423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Data</a:t>
          </a:r>
          <a:r>
            <a:rPr lang="en-US" sz="1800" b="1" kern="1200" baseline="0" dirty="0"/>
            <a:t> pre-processing- Feature Engineering</a:t>
          </a:r>
          <a:r>
            <a:rPr lang="en-US" sz="1800" kern="1200" baseline="0" dirty="0"/>
            <a:t>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 dirty="0"/>
            <a:t>Performed initial data cleaning as well as constructed features that could potentially be preductule. The output of this process concludes in the construction of the final dataset  </a:t>
          </a:r>
          <a:endParaRPr lang="en-US" sz="1800" kern="1200" dirty="0"/>
        </a:p>
      </dsp:txBody>
      <dsp:txXfrm>
        <a:off x="1011662" y="1931551"/>
        <a:ext cx="9434026" cy="984927"/>
      </dsp:txXfrm>
    </dsp:sp>
    <dsp:sp modelId="{6155199B-8296-4E92-BA22-F247E7AD5D45}">
      <dsp:nvSpPr>
        <dsp:cNvPr id="0" name=""/>
        <dsp:cNvSpPr/>
      </dsp:nvSpPr>
      <dsp:spPr>
        <a:xfrm>
          <a:off x="0" y="3245703"/>
          <a:ext cx="10506456" cy="127344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AEFD87-9A16-4851-B195-E19F670DCC9F}">
      <dsp:nvSpPr>
        <dsp:cNvPr id="0" name=""/>
        <dsp:cNvSpPr/>
      </dsp:nvSpPr>
      <dsp:spPr>
        <a:xfrm>
          <a:off x="264836" y="3641665"/>
          <a:ext cx="481990" cy="4815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56138B-76B6-4A70-94C2-18872336A04F}">
      <dsp:nvSpPr>
        <dsp:cNvPr id="0" name=""/>
        <dsp:cNvSpPr/>
      </dsp:nvSpPr>
      <dsp:spPr>
        <a:xfrm>
          <a:off x="1011662" y="3444680"/>
          <a:ext cx="9434026" cy="984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238" tIns="104238" rIns="104238" bIns="10423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Model Design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Binary classification problem (win/loss) where SVM and Decision Trees classifiers were used</a:t>
          </a:r>
          <a:endParaRPr lang="en-US" sz="1800" kern="1200" dirty="0"/>
        </a:p>
      </dsp:txBody>
      <dsp:txXfrm>
        <a:off x="1011662" y="3444680"/>
        <a:ext cx="9434026" cy="9849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110E1B-2232-42B0-AEC7-DDF032E3F2EF}">
      <dsp:nvSpPr>
        <dsp:cNvPr id="0" name=""/>
        <dsp:cNvSpPr/>
      </dsp:nvSpPr>
      <dsp:spPr>
        <a:xfrm>
          <a:off x="0" y="1546"/>
          <a:ext cx="10515600" cy="12895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89D0BD-78C3-4C53-AFF7-60C894EFC65F}">
      <dsp:nvSpPr>
        <dsp:cNvPr id="0" name=""/>
        <dsp:cNvSpPr/>
      </dsp:nvSpPr>
      <dsp:spPr>
        <a:xfrm>
          <a:off x="272715" y="398376"/>
          <a:ext cx="495845" cy="4958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D5902C-D940-48D2-80B2-0A285E2135DF}">
      <dsp:nvSpPr>
        <dsp:cNvPr id="0" name=""/>
        <dsp:cNvSpPr/>
      </dsp:nvSpPr>
      <dsp:spPr>
        <a:xfrm>
          <a:off x="1041276" y="195530"/>
          <a:ext cx="9474323" cy="901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413" tIns="95413" rIns="95413" bIns="9541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 dirty="0"/>
            <a:t>Include Player characteristics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It may be interesting to add also player characteristics as features in the analysis </a:t>
          </a:r>
          <a:endParaRPr lang="en-US" sz="1500" kern="1200" dirty="0"/>
        </a:p>
      </dsp:txBody>
      <dsp:txXfrm>
        <a:off x="1041276" y="195530"/>
        <a:ext cx="9474323" cy="901537"/>
      </dsp:txXfrm>
    </dsp:sp>
    <dsp:sp modelId="{5BB076CA-363D-4A68-ABFC-088B63F112EF}">
      <dsp:nvSpPr>
        <dsp:cNvPr id="0" name=""/>
        <dsp:cNvSpPr/>
      </dsp:nvSpPr>
      <dsp:spPr>
        <a:xfrm>
          <a:off x="0" y="1516436"/>
          <a:ext cx="10515600" cy="12978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ACC1C3-CFB1-42C6-B2A7-4891CABC762C}">
      <dsp:nvSpPr>
        <dsp:cNvPr id="0" name=""/>
        <dsp:cNvSpPr/>
      </dsp:nvSpPr>
      <dsp:spPr>
        <a:xfrm>
          <a:off x="272715" y="1917436"/>
          <a:ext cx="495845" cy="4958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8DFE23-7EB0-48C0-9878-085EF8DDA7F8}">
      <dsp:nvSpPr>
        <dsp:cNvPr id="0" name=""/>
        <dsp:cNvSpPr/>
      </dsp:nvSpPr>
      <dsp:spPr>
        <a:xfrm>
          <a:off x="1041276" y="1714590"/>
          <a:ext cx="9474323" cy="901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413" tIns="95413" rIns="95413" bIns="9541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Performance</a:t>
          </a:r>
          <a:endParaRPr lang="en-US" sz="1500" kern="1200" baseline="0" dirty="0"/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 dirty="0"/>
            <a:t>From the classifiers it seems that SVM model has the best accuracy 83%. Random forest follows with 81% and finally decision trees</a:t>
          </a:r>
          <a:endParaRPr lang="en-US" sz="1500" kern="1200" dirty="0"/>
        </a:p>
      </dsp:txBody>
      <dsp:txXfrm>
        <a:off x="1041276" y="1714590"/>
        <a:ext cx="9474323" cy="901537"/>
      </dsp:txXfrm>
    </dsp:sp>
    <dsp:sp modelId="{6155199B-8296-4E92-BA22-F247E7AD5D45}">
      <dsp:nvSpPr>
        <dsp:cNvPr id="0" name=""/>
        <dsp:cNvSpPr/>
      </dsp:nvSpPr>
      <dsp:spPr>
        <a:xfrm>
          <a:off x="0" y="3039665"/>
          <a:ext cx="10515600" cy="13113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AEFD87-9A16-4851-B195-E19F670DCC9F}">
      <dsp:nvSpPr>
        <dsp:cNvPr id="0" name=""/>
        <dsp:cNvSpPr/>
      </dsp:nvSpPr>
      <dsp:spPr>
        <a:xfrm>
          <a:off x="272715" y="3447408"/>
          <a:ext cx="495845" cy="4958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56138B-76B6-4A70-94C2-18872336A04F}">
      <dsp:nvSpPr>
        <dsp:cNvPr id="0" name=""/>
        <dsp:cNvSpPr/>
      </dsp:nvSpPr>
      <dsp:spPr>
        <a:xfrm>
          <a:off x="1041276" y="3244562"/>
          <a:ext cx="9474323" cy="901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413" tIns="95413" rIns="95413" bIns="9541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NN or CNN approach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Current bibliography suggests using Neural Networks to solve such problem</a:t>
          </a:r>
          <a:endParaRPr lang="en-US" sz="1500" kern="1200" dirty="0"/>
        </a:p>
      </dsp:txBody>
      <dsp:txXfrm>
        <a:off x="1041276" y="3244562"/>
        <a:ext cx="9474323" cy="9015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7DCD5-18F0-C94E-A4E3-40AD9E64A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5FD0F-2522-6A45-ABF2-BEE7F6B2F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83450-26EE-1B42-BD84-32AB22DC1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394A-E95D-49DE-8614-F37E1FCF0AC3}" type="datetime2">
              <a:rPr lang="en-US" smtClean="0"/>
              <a:pPr/>
              <a:t>Saturday, September 4,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74E29-5359-4B47-95DE-EFBD61A17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BAFC7-EB5F-704E-80DA-30DD426F9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30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98A3C-E1FF-BF4B-9D0B-8510E7E89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23B7CE-D3AA-8642-8218-1A214FFAF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D477A-06BE-D146-922F-002355F33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1179E-60E8-4F2A-A3F9-6F3CE2ABCAF9}" type="datetime2">
              <a:rPr lang="en-US" smtClean="0"/>
              <a:pPr/>
              <a:t>Saturday, September 4,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A7EF6-14A3-1041-B42E-3903818FC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0B34E-071C-764F-91F9-4AEDFA425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D384-533B-4C4E-B660-F861AA07D173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44306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23018A-C2D7-5441-97E3-993C9B0469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86083E-3689-E245-825B-A2314CB548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7D85C-A334-7C46-8A67-AF81A33A3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2B061-4DDF-403A-A7DB-3B6FD0BE9165}" type="datetime2">
              <a:rPr lang="en-US" smtClean="0"/>
              <a:t>Saturday, September 4,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298B7-9D43-0143-AA9B-B7D01BE80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59CBC-6202-924A-A916-FFE1F2C7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74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76E66-62CD-3C45-88B8-B05E57295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7E75D-5C18-9C46-ADC2-ED6438478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73BCA-28E1-7E44-87EB-46A63524D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82CC3-100B-41FC-9DB0-99A6D4849F72}" type="datetime2">
              <a:rPr lang="en-US" smtClean="0"/>
              <a:pPr/>
              <a:t>Saturday, September 4,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DAC96-128D-B740-9CB8-93821A366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2DB9C-CB3F-8A4D-A99B-E4D970C05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D384-533B-4C4E-B660-F861AA07D173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38179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DF948-85F0-B749-9E12-9DCFB6ACF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F8B250-0753-644A-A055-049E423EC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58CF9-E655-0F4E-A9DF-F23D8FB2E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FDCC-AC46-4D9F-98DC-C163BFA43704}" type="datetime2">
              <a:rPr lang="en-US" smtClean="0"/>
              <a:t>Saturday, September 4,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B268F-7E13-994D-87EA-EF2CD2564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60F6E-37B1-104E-B6D0-16EC114EE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923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A76EC-96B5-1E47-84B2-67C1D9C20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7E26D-1EB1-704C-A5EC-E25BDED563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00685-07CD-0F48-8E50-E49C91EFA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E3217-6837-5540-A1EB-C71968A91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2F11-C374-493A-BB7E-11B09A67FAD0}" type="datetime2">
              <a:rPr lang="en-US" smtClean="0"/>
              <a:t>Saturday, September 4, 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94EB0-34E9-FF4B-A358-E62CF175D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5E7489-B4B5-5545-B9B0-FF2CB03E7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184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1D749-E38B-6740-9EEC-40C6421A7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33EAB-EC93-AD44-BF06-288D6027B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7358-5E87-2F4F-B1D3-FEDFCD575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0C9436-559D-F344-AE49-FE49BD240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BED4D8-2272-5846-A606-95898238D3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98BCA0-BA36-834D-B403-4FA4D7A7D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BBDD-218C-4B2A-98A0-F5F369754705}" type="datetime2">
              <a:rPr lang="en-US" smtClean="0"/>
              <a:pPr/>
              <a:t>Saturday, September 4, 2021</a:t>
            </a:fld>
            <a:endParaRPr lang="en-US" dirty="0">
              <a:latin typeface="+mn-lt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413051-690A-3644-B9BF-5796C8AC6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6B47A4-2F58-044B-9B13-D56D83B8A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D384-533B-4C4E-B660-F861AA07D173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637242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A9FBC-E347-434C-AA38-A186E4AB7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B8A830-B99E-0C41-9574-E1072F071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5C8A-A1A1-423D-82D7-1ACC187CCA77}" type="datetime2">
              <a:rPr lang="en-US" smtClean="0"/>
              <a:pPr/>
              <a:t>Saturday, September 4, 2021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96B3C7-8DF6-B947-B03E-D9B90D73E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00834F-4FEC-EB40-8651-70D3F9D39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D384-533B-4C4E-B660-F861AA07D173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5355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EACBBF-47EA-9E4E-9881-FF73C5751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F798-D264-4BC9-8824-70A25106E4C6}" type="datetime2">
              <a:rPr lang="en-US" smtClean="0"/>
              <a:pPr/>
              <a:t>Saturday, September 4,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01D153-8D33-3A47-89E2-1DE66E7FF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A42D94-31C3-7049-8173-870E1388D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D384-533B-4C4E-B660-F861AA07D173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89657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25CA0-984F-3947-AC21-DE4481BDE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79EF9-824F-9249-AB7F-F84A2D282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7251A-F8DC-1742-B86E-6F506C7FC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42C79-4535-044F-94B4-60CA4CD7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CAD25-C1CF-4F11-8692-066E6505443C}" type="datetime2">
              <a:rPr lang="en-US" smtClean="0"/>
              <a:t>Saturday, September 4, 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1AC050-243D-984F-861F-9E7460167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693E9-9079-A249-92E7-F49CB291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385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35BAC-AC3A-8E42-9066-CAAC96B8B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2B9C26-BF6C-2441-9405-BC7F86292F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8F5ABE-11D2-3F46-A09D-BC7835411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08BF5-F631-8140-BADF-639C91CB6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88A1C-01B8-42B6-BBF1-2BCF5E311248}" type="datetime2">
              <a:rPr lang="en-US" smtClean="0"/>
              <a:t>Saturday, September 4, 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2EF78-BEF1-4F4F-AAD0-6FE0BD8CE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5E74C-E80F-D34A-93C4-4C9C9AF0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172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F49B0D-C177-E342-835A-4830D5C73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7B125-E269-6344-B197-2B53D44E2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50DAB-16BB-CB49-9504-C3639535FB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3BBDD-218C-4B2A-98A0-F5F369754705}" type="datetime2">
              <a:rPr lang="en-US" smtClean="0"/>
              <a:pPr/>
              <a:t>Saturday, September 4,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0AAFC-5DA7-8E4D-BBE4-D0F1D159D9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2A136-FB53-D240-812A-0ED5B752AE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7442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NBA: Live Games &amp;amp; Scores - Εφαρμογές στο Google Play">
            <a:extLst>
              <a:ext uri="{FF2B5EF4-FFF2-40B4-BE49-F238E27FC236}">
                <a16:creationId xmlns:a16="http://schemas.microsoft.com/office/drawing/2014/main" id="{FC8226F4-E1A8-4841-8A9A-E57A02FF61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8" r="3" b="1122"/>
          <a:stretch/>
        </p:blipFill>
        <p:spPr bwMode="auto">
          <a:xfrm>
            <a:off x="0" y="0"/>
            <a:ext cx="7464610" cy="685800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F5225B-A1BD-6244-8340-81D661E3E59C}"/>
              </a:ext>
            </a:extLst>
          </p:cNvPr>
          <p:cNvSpPr txBox="1"/>
          <p:nvPr/>
        </p:nvSpPr>
        <p:spPr>
          <a:xfrm>
            <a:off x="7648687" y="1086523"/>
            <a:ext cx="41632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sz="2400" dirty="0"/>
              <a:t>MSc in Artificial Intelligence</a:t>
            </a:r>
          </a:p>
          <a:p>
            <a:pPr algn="ctr"/>
            <a:endParaRPr lang="en-GR" sz="2400" dirty="0"/>
          </a:p>
          <a:p>
            <a:pPr algn="ctr"/>
            <a:r>
              <a:rPr lang="en-GR" dirty="0"/>
              <a:t>Course Machine Learning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0613CA-0A3B-D04D-B666-2D4850954077}"/>
              </a:ext>
            </a:extLst>
          </p:cNvPr>
          <p:cNvSpPr txBox="1"/>
          <p:nvPr/>
        </p:nvSpPr>
        <p:spPr>
          <a:xfrm>
            <a:off x="7412018" y="3049644"/>
            <a:ext cx="439987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sz="3200" dirty="0"/>
              <a:t>“Game Result prediction”</a:t>
            </a:r>
          </a:p>
          <a:p>
            <a:endParaRPr lang="en-GR" dirty="0"/>
          </a:p>
          <a:p>
            <a:endParaRPr lang="en-GR" dirty="0"/>
          </a:p>
          <a:p>
            <a:pPr algn="ctr"/>
            <a:r>
              <a:rPr lang="en-GR" dirty="0"/>
              <a:t>Toliopoulou Christianna </a:t>
            </a:r>
          </a:p>
        </p:txBody>
      </p:sp>
    </p:spTree>
    <p:extLst>
      <p:ext uri="{BB962C8B-B14F-4D97-AF65-F5344CB8AC3E}">
        <p14:creationId xmlns:p14="http://schemas.microsoft.com/office/powerpoint/2010/main" val="20383491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31204-A5F3-45CD-8869-776552CB5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GB" dirty="0"/>
              <a:t>3-step process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BF946635-5ADB-4146-8959-ED4F7F353C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9687234"/>
              </p:ext>
            </p:extLst>
          </p:nvPr>
        </p:nvGraphicFramePr>
        <p:xfrm>
          <a:off x="838200" y="1524000"/>
          <a:ext cx="10506456" cy="4759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6191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C2D2803-67A9-4406-BE75-362E94394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-1004"/>
            <a:ext cx="12188952" cy="6860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E25621CF-FD9B-4BC3-9ECC-36CAF6210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id="{C80C3A2E-251A-4505-B1B8-C85CBF21F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749B09-A207-4376-985A-740C1D5A1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>
            <a:normAutofit/>
          </a:bodyPr>
          <a:lstStyle/>
          <a:p>
            <a:r>
              <a:rPr lang="en-GB" sz="3300" dirty="0"/>
              <a:t>Data Pre-processing/ 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A6E19-FB94-4950-895A-82A32C5C7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243" y="1774371"/>
            <a:ext cx="3821758" cy="319767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1400" b="1" dirty="0"/>
              <a:t>STEPS</a:t>
            </a:r>
          </a:p>
          <a:p>
            <a:r>
              <a:rPr lang="en-GB" sz="1400" dirty="0"/>
              <a:t>Removed games referring to WNBA, G league, All Star games, Fantasy games</a:t>
            </a:r>
          </a:p>
          <a:p>
            <a:r>
              <a:rPr lang="en-GB" sz="1400" dirty="0"/>
              <a:t>Transformed needed variables to categorical</a:t>
            </a:r>
          </a:p>
          <a:p>
            <a:r>
              <a:rPr lang="en-GB" sz="1400" dirty="0"/>
              <a:t>Created static features (</a:t>
            </a:r>
            <a:r>
              <a:rPr lang="en-GB" sz="1400" dirty="0" err="1"/>
              <a:t>e.g</a:t>
            </a:r>
            <a:r>
              <a:rPr lang="en-GB" sz="1400" dirty="0"/>
              <a:t> home/ away, win/loss, altitude)</a:t>
            </a:r>
          </a:p>
          <a:p>
            <a:r>
              <a:rPr lang="en-GB" sz="1400" dirty="0"/>
              <a:t>Created time dependent features (</a:t>
            </a:r>
            <a:r>
              <a:rPr lang="en-GB" sz="1400" dirty="0" err="1"/>
              <a:t>e.g</a:t>
            </a:r>
            <a:r>
              <a:rPr lang="en-GB" sz="1400" dirty="0"/>
              <a:t> </a:t>
            </a:r>
            <a:r>
              <a:rPr lang="en-GB" sz="1400" dirty="0" err="1"/>
              <a:t>home_win_pct</a:t>
            </a:r>
            <a:r>
              <a:rPr lang="en-GB" sz="1400" dirty="0"/>
              <a:t>, </a:t>
            </a:r>
            <a:r>
              <a:rPr lang="en-GB" sz="1400" dirty="0" err="1"/>
              <a:t>home_game_count</a:t>
            </a:r>
            <a:r>
              <a:rPr lang="en-GB" sz="1400" dirty="0"/>
              <a:t>, </a:t>
            </a:r>
            <a:r>
              <a:rPr lang="en-GB" sz="1400" dirty="0" err="1"/>
              <a:t>home_back_to_back</a:t>
            </a:r>
            <a:r>
              <a:rPr lang="en-GB" sz="1400" dirty="0"/>
              <a:t>) -&gt; lookback parameter</a:t>
            </a:r>
          </a:p>
          <a:p>
            <a:r>
              <a:rPr lang="en-GB" sz="1400" dirty="0"/>
              <a:t>Finalized top 15 features by using feature importance plot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0A71CFF-DCDD-884A-9ABD-E43B372FE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77822" y="3823037"/>
            <a:ext cx="5225608" cy="2918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C96E423-44A6-C040-9597-3B8FB5FB2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282" y="116156"/>
            <a:ext cx="4129148" cy="3496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5468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FC2D2803-67A9-4406-BE75-362E94394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-1004"/>
            <a:ext cx="12188952" cy="6860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E25621CF-FD9B-4BC3-9ECC-36CAF6210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9" name="Freeform: Shape 138">
            <a:extLst>
              <a:ext uri="{FF2B5EF4-FFF2-40B4-BE49-F238E27FC236}">
                <a16:creationId xmlns:a16="http://schemas.microsoft.com/office/drawing/2014/main" id="{C80C3A2E-251A-4505-B1B8-C85CBF21F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749B09-A207-4376-985A-740C1D5A1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>
            <a:normAutofit/>
          </a:bodyPr>
          <a:lstStyle/>
          <a:p>
            <a:r>
              <a:rPr lang="en-GB" sz="3600"/>
              <a:t>1</a:t>
            </a:r>
            <a:r>
              <a:rPr lang="en-GB" sz="3600" baseline="30000"/>
              <a:t>st</a:t>
            </a:r>
            <a:r>
              <a:rPr lang="en-GB" sz="3600"/>
              <a:t> Model : 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A6E19-FB94-4950-895A-82A32C5C7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243" y="1774371"/>
            <a:ext cx="3821758" cy="319767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b="1" dirty="0"/>
              <a:t>APPROACH</a:t>
            </a:r>
            <a:endParaRPr lang="en-GB" sz="1800" b="1" dirty="0"/>
          </a:p>
          <a:p>
            <a:r>
              <a:rPr lang="en-GB" sz="1800" dirty="0"/>
              <a:t>Standardizing of features</a:t>
            </a:r>
          </a:p>
          <a:p>
            <a:r>
              <a:rPr lang="en-GB" sz="1800" dirty="0"/>
              <a:t>80% train - 20% test </a:t>
            </a:r>
          </a:p>
          <a:p>
            <a:r>
              <a:rPr lang="en-GB" sz="1800" dirty="0"/>
              <a:t>Experienced with different hyperparameters and kernels</a:t>
            </a:r>
          </a:p>
          <a:p>
            <a:r>
              <a:rPr lang="en-GB" sz="1800" dirty="0"/>
              <a:t>Performed grid search in order to find the best combination</a:t>
            </a:r>
          </a:p>
          <a:p>
            <a:r>
              <a:rPr lang="en-GB" sz="1800" dirty="0"/>
              <a:t>10-fold cross validation</a:t>
            </a:r>
          </a:p>
          <a:p>
            <a:endParaRPr lang="en-GB" sz="1800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C2917BDC-DEE0-9043-99E2-E5EB4A52E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720" y="3820752"/>
            <a:ext cx="3108616" cy="27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18389EF4-08F7-C246-B494-5C9F20789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337" y="3736364"/>
            <a:ext cx="3420902" cy="294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C3548C-18F0-3C49-B665-F19F9D86E87D}"/>
              </a:ext>
            </a:extLst>
          </p:cNvPr>
          <p:cNvSpPr txBox="1"/>
          <p:nvPr/>
        </p:nvSpPr>
        <p:spPr>
          <a:xfrm>
            <a:off x="6418064" y="263658"/>
            <a:ext cx="50236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</a:t>
            </a:r>
            <a:r>
              <a:rPr lang="en-GR" dirty="0">
                <a:solidFill>
                  <a:schemeClr val="bg1"/>
                </a:solidFill>
              </a:rPr>
              <a:t>est parameters derived from grid search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>
                <a:solidFill>
                  <a:schemeClr val="bg1"/>
                </a:solidFill>
              </a:rPr>
              <a:t>C</a:t>
            </a:r>
            <a:r>
              <a:rPr lang="en-GR" dirty="0">
                <a:solidFill>
                  <a:schemeClr val="bg1"/>
                </a:solidFill>
              </a:rPr>
              <a:t> = 0.9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>
                <a:solidFill>
                  <a:schemeClr val="bg1"/>
                </a:solidFill>
              </a:rPr>
              <a:t>D</a:t>
            </a:r>
            <a:r>
              <a:rPr lang="en-GR" dirty="0">
                <a:solidFill>
                  <a:schemeClr val="bg1"/>
                </a:solidFill>
              </a:rPr>
              <a:t>egree = 3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>
                <a:solidFill>
                  <a:schemeClr val="bg1"/>
                </a:solidFill>
              </a:rPr>
              <a:t>G</a:t>
            </a:r>
            <a:r>
              <a:rPr lang="en-GR" dirty="0">
                <a:solidFill>
                  <a:schemeClr val="bg1"/>
                </a:solidFill>
              </a:rPr>
              <a:t>amma = 0.05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>
                <a:solidFill>
                  <a:schemeClr val="bg1"/>
                </a:solidFill>
              </a:rPr>
              <a:t>K</a:t>
            </a:r>
            <a:r>
              <a:rPr lang="en-GR" dirty="0">
                <a:solidFill>
                  <a:schemeClr val="bg1"/>
                </a:solidFill>
              </a:rPr>
              <a:t>ernel = poly</a:t>
            </a:r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2FBEF9EF-9509-D344-9C2A-31740B57DE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307" y="2079766"/>
            <a:ext cx="4357430" cy="116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8785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FC2D2803-67A9-4406-BE75-362E94394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-1004"/>
            <a:ext cx="12188952" cy="6860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E25621CF-FD9B-4BC3-9ECC-36CAF6210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9" name="Freeform: Shape 138">
            <a:extLst>
              <a:ext uri="{FF2B5EF4-FFF2-40B4-BE49-F238E27FC236}">
                <a16:creationId xmlns:a16="http://schemas.microsoft.com/office/drawing/2014/main" id="{C80C3A2E-251A-4505-B1B8-C85CBF21F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749B09-A207-4376-985A-740C1D5A1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>
            <a:normAutofit/>
          </a:bodyPr>
          <a:lstStyle/>
          <a:p>
            <a:r>
              <a:rPr lang="en-GB" sz="3300"/>
              <a:t>2</a:t>
            </a:r>
            <a:r>
              <a:rPr lang="en-GB" sz="3300" baseline="30000"/>
              <a:t>nd</a:t>
            </a:r>
            <a:r>
              <a:rPr lang="en-GB" sz="3300"/>
              <a:t>  Model : 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A6E19-FB94-4950-895A-82A32C5C7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182" y="1972647"/>
            <a:ext cx="3821758" cy="319767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b="1" dirty="0"/>
              <a:t>APPROACH</a:t>
            </a:r>
            <a:endParaRPr lang="en-GB" sz="1800" b="1" dirty="0"/>
          </a:p>
          <a:p>
            <a:r>
              <a:rPr lang="en-GB" sz="1800" dirty="0"/>
              <a:t>80% train - 20% test </a:t>
            </a:r>
          </a:p>
          <a:p>
            <a:r>
              <a:rPr lang="en-GB" sz="1800" dirty="0"/>
              <a:t>Performed grid search in order to find the best combination</a:t>
            </a:r>
          </a:p>
          <a:p>
            <a:r>
              <a:rPr lang="en-GB" sz="1800" dirty="0"/>
              <a:t>4 fold cross validation</a:t>
            </a:r>
          </a:p>
          <a:p>
            <a:endParaRPr lang="en-GB" sz="18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DDE7653-0A7B-8643-A3B5-D13D267AA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6317" y="3791073"/>
            <a:ext cx="3324619" cy="2858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20F5B4CD-37CC-6D4D-AFB9-D6BE66424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410" y="3897123"/>
            <a:ext cx="3241161" cy="228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49AB0D7-A37B-0147-A56D-D2EAADDBB0DA}"/>
              </a:ext>
            </a:extLst>
          </p:cNvPr>
          <p:cNvSpPr txBox="1"/>
          <p:nvPr/>
        </p:nvSpPr>
        <p:spPr>
          <a:xfrm>
            <a:off x="6418064" y="263658"/>
            <a:ext cx="50236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</a:t>
            </a:r>
            <a:r>
              <a:rPr lang="en-GR" dirty="0">
                <a:solidFill>
                  <a:schemeClr val="bg1"/>
                </a:solidFill>
              </a:rPr>
              <a:t>est parameters derived from grid search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>
                <a:solidFill>
                  <a:schemeClr val="bg1"/>
                </a:solidFill>
              </a:rPr>
              <a:t>C</a:t>
            </a:r>
            <a:r>
              <a:rPr lang="en-GR" dirty="0">
                <a:solidFill>
                  <a:schemeClr val="bg1"/>
                </a:solidFill>
              </a:rPr>
              <a:t>riterion = entropy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>
                <a:solidFill>
                  <a:schemeClr val="bg1"/>
                </a:solidFill>
              </a:rPr>
              <a:t>M</a:t>
            </a:r>
            <a:r>
              <a:rPr lang="en-GR" dirty="0">
                <a:solidFill>
                  <a:schemeClr val="bg1"/>
                </a:solidFill>
              </a:rPr>
              <a:t>ax depth = 10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>
                <a:solidFill>
                  <a:schemeClr val="bg1"/>
                </a:solidFill>
              </a:rPr>
              <a:t>M</a:t>
            </a:r>
            <a:r>
              <a:rPr lang="en-GR" dirty="0">
                <a:solidFill>
                  <a:schemeClr val="bg1"/>
                </a:solidFill>
              </a:rPr>
              <a:t>in_samples_leaf = 20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CC12BA0A-B462-FD4F-B128-52F2E73878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715" y="1972647"/>
            <a:ext cx="5664054" cy="145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8487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FC2D2803-67A9-4406-BE75-362E94394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-1004"/>
            <a:ext cx="12188952" cy="6860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E25621CF-FD9B-4BC3-9ECC-36CAF6210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9" name="Freeform: Shape 138">
            <a:extLst>
              <a:ext uri="{FF2B5EF4-FFF2-40B4-BE49-F238E27FC236}">
                <a16:creationId xmlns:a16="http://schemas.microsoft.com/office/drawing/2014/main" id="{C80C3A2E-251A-4505-B1B8-C85CBF21F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749B09-A207-4376-985A-740C1D5A1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>
            <a:normAutofit/>
          </a:bodyPr>
          <a:lstStyle/>
          <a:p>
            <a:r>
              <a:rPr lang="en-GB" sz="3300" dirty="0"/>
              <a:t>3rd  Model :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A6E19-FB94-4950-895A-82A32C5C7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182" y="1972647"/>
            <a:ext cx="3821758" cy="319767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b="1" dirty="0"/>
              <a:t>APPROACH</a:t>
            </a:r>
            <a:endParaRPr lang="en-GB" sz="1800" b="1" dirty="0"/>
          </a:p>
          <a:p>
            <a:r>
              <a:rPr lang="en-GB" sz="1800" dirty="0"/>
              <a:t>80% train - 20% test </a:t>
            </a:r>
          </a:p>
          <a:p>
            <a:r>
              <a:rPr lang="en-GB" sz="1800" dirty="0"/>
              <a:t>Performed grid search in order to find the best combination</a:t>
            </a:r>
          </a:p>
          <a:p>
            <a:r>
              <a:rPr lang="en-GB" sz="1800" dirty="0"/>
              <a:t>4 fold cross validation</a:t>
            </a:r>
          </a:p>
          <a:p>
            <a:endParaRPr lang="en-GB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9AB0D7-A37B-0147-A56D-D2EAADDBB0DA}"/>
              </a:ext>
            </a:extLst>
          </p:cNvPr>
          <p:cNvSpPr txBox="1"/>
          <p:nvPr/>
        </p:nvSpPr>
        <p:spPr>
          <a:xfrm>
            <a:off x="6418064" y="263658"/>
            <a:ext cx="50236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</a:t>
            </a:r>
            <a:r>
              <a:rPr lang="en-GR" dirty="0">
                <a:solidFill>
                  <a:schemeClr val="bg1"/>
                </a:solidFill>
              </a:rPr>
              <a:t>est parameters derived from randomized search cv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 err="1">
                <a:solidFill>
                  <a:schemeClr val="bg1"/>
                </a:solidFill>
              </a:rPr>
              <a:t>N_estimators</a:t>
            </a:r>
            <a:r>
              <a:rPr lang="en-US" dirty="0">
                <a:solidFill>
                  <a:schemeClr val="bg1"/>
                </a:solidFill>
              </a:rPr>
              <a:t> = 1600</a:t>
            </a:r>
            <a:endParaRPr lang="en-GR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dirty="0" err="1">
                <a:solidFill>
                  <a:schemeClr val="bg1"/>
                </a:solidFill>
              </a:rPr>
              <a:t>Min_samples_split</a:t>
            </a:r>
            <a:r>
              <a:rPr lang="en-US" dirty="0">
                <a:solidFill>
                  <a:schemeClr val="bg1"/>
                </a:solidFill>
              </a:rPr>
              <a:t> = 5</a:t>
            </a:r>
            <a:endParaRPr lang="en-GR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GB" dirty="0">
                <a:solidFill>
                  <a:schemeClr val="bg1"/>
                </a:solidFill>
              </a:rPr>
              <a:t>M</a:t>
            </a:r>
            <a:r>
              <a:rPr lang="en-GR" dirty="0">
                <a:solidFill>
                  <a:schemeClr val="bg1"/>
                </a:solidFill>
              </a:rPr>
              <a:t>in_samples_leaf = 1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>
                <a:solidFill>
                  <a:schemeClr val="bg1"/>
                </a:solidFill>
              </a:rPr>
              <a:t>M</a:t>
            </a:r>
            <a:r>
              <a:rPr lang="en-GR" dirty="0">
                <a:solidFill>
                  <a:schemeClr val="bg1"/>
                </a:solidFill>
              </a:rPr>
              <a:t>ax_features = sqrt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>
                <a:solidFill>
                  <a:schemeClr val="bg1"/>
                </a:solidFill>
              </a:rPr>
              <a:t>M</a:t>
            </a:r>
            <a:r>
              <a:rPr lang="en-GR" dirty="0">
                <a:solidFill>
                  <a:schemeClr val="bg1"/>
                </a:solidFill>
              </a:rPr>
              <a:t>ax_depth = 80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R" dirty="0">
                <a:solidFill>
                  <a:schemeClr val="bg1"/>
                </a:solidFill>
              </a:rPr>
              <a:t>Bootstrap = false</a:t>
            </a:r>
          </a:p>
          <a:p>
            <a:endParaRPr lang="en-GR" dirty="0">
              <a:solidFill>
                <a:schemeClr val="bg1"/>
              </a:solidFill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6F8462AC-2AFC-8843-9BB2-AB5A061B5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1077" y="4171909"/>
            <a:ext cx="3007211" cy="2585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39B5226A-E21F-A54E-AB9E-90A629734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888" y="4418749"/>
            <a:ext cx="3314002" cy="2338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25C61CE7-A281-1A43-8FBE-653B05CAD5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440" y="2585508"/>
            <a:ext cx="3963687" cy="115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8486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6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031204-A5F3-45CD-8869-776552CB5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GB" sz="5200"/>
              <a:t>Results/ Future work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BF946635-5ADB-4146-8959-ED4F7F353C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0456195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3817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651</TotalTime>
  <Words>401</Words>
  <Application>Microsoft Macintosh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PowerPoint Presentation</vt:lpstr>
      <vt:lpstr>3-step process</vt:lpstr>
      <vt:lpstr>Data Pre-processing/ Feature Engineering</vt:lpstr>
      <vt:lpstr>1st Model : SVM</vt:lpstr>
      <vt:lpstr>2nd  Model : Decision Trees</vt:lpstr>
      <vt:lpstr>3rd  Model : Random Forest</vt:lpstr>
      <vt:lpstr>Results/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in AI MACHINE LEARNING</dc:title>
  <dc:creator>CHRISTINA ANNA TOLIOPOULOU</dc:creator>
  <cp:lastModifiedBy>Christianna Toliopoulou</cp:lastModifiedBy>
  <cp:revision>24</cp:revision>
  <dcterms:created xsi:type="dcterms:W3CDTF">2020-11-29T17:47:46Z</dcterms:created>
  <dcterms:modified xsi:type="dcterms:W3CDTF">2021-09-04T20:48:23Z</dcterms:modified>
</cp:coreProperties>
</file>