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6AB8-530F-4001-B04E-EA0401B7C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9A911-A358-478F-B0C4-3D47283D6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591F7-755F-4CBA-8F66-1B5361E42B20}"/>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3093E33C-E23E-436D-BD37-5A8F76ADD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6645B-CFA3-4711-AC20-3C640D05BCF8}"/>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356930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936-14F3-42B0-9DB6-C8096687E5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77093-AAF8-4085-BFA2-48AEF8E034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E7B8A-60A0-4CBC-812C-830469BE043B}"/>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A50FE345-7271-4D5A-A88C-CB920703E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36393-2C68-416E-AC25-35161429F0CC}"/>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251848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B6BA5-9A53-4999-8C47-86E3A7D6AB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E99CA-504D-4310-BAC3-DC1B086F9C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20F5E-0B40-4B6E-9B7B-83FC15E15009}"/>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4B4CF397-CA8D-46A0-A0AC-06D8D8A8E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FBD4D-625B-4C1C-B466-E37BD40853DE}"/>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20166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4055-C636-4352-B4F9-13172A096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3EAA3-5881-48A3-AD2D-62DA0BF5E8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54301-0B96-42B0-9331-7D9C081D9ACE}"/>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7D5B953B-EA5F-44E5-8A81-3C8522005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B9F6F-2B4D-4348-8ADB-FCE9C3263F13}"/>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15505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0237-66D1-475D-B23A-0BE07AA08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FE20A-C363-47E7-968A-A299A3EAE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CD3C4F-4B4D-4C66-AD5D-3A00D1549F61}"/>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4C16462C-3CED-4CE6-BBCD-9AE90235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B6AD-9DA0-4C2E-B782-AD34E5164B0B}"/>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246632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B8D3-1708-497F-BE1A-9DA71F0AA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05365-AAAE-4F55-8E50-A2746A665E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5EDF4C-50DB-4B37-95D9-0EEA6CAF3F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C38701-A41C-4421-9D73-F1FAE6B23D63}"/>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6" name="Footer Placeholder 5">
            <a:extLst>
              <a:ext uri="{FF2B5EF4-FFF2-40B4-BE49-F238E27FC236}">
                <a16:creationId xmlns:a16="http://schemas.microsoft.com/office/drawing/2014/main" id="{AE7185B7-59AB-4348-B3AA-28B5B6E45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40890-D3E8-4A2D-A780-15F83CDFC91B}"/>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415629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2364-FC6F-4823-976E-56715F7F7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BF229-0AA4-488C-88FF-54E2BD63F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C36C0E-311C-404C-AE97-F328415671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E2B80D-8604-4B64-BD81-0FCF92947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EAC588-BFB1-427B-B27D-8331BB076A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B550B7-D4F1-4859-A6F2-D5C25FC7B44C}"/>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8" name="Footer Placeholder 7">
            <a:extLst>
              <a:ext uri="{FF2B5EF4-FFF2-40B4-BE49-F238E27FC236}">
                <a16:creationId xmlns:a16="http://schemas.microsoft.com/office/drawing/2014/main" id="{C782D202-4BA7-4C10-ACA7-9F49E7778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64D67E-AF64-4CFB-BEA5-0F9013C8B863}"/>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212659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078D-E136-41CE-833B-84BFEDB97F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3C954C-7C35-4422-B92A-47887B41185B}"/>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4" name="Footer Placeholder 3">
            <a:extLst>
              <a:ext uri="{FF2B5EF4-FFF2-40B4-BE49-F238E27FC236}">
                <a16:creationId xmlns:a16="http://schemas.microsoft.com/office/drawing/2014/main" id="{34D1AA92-E01D-46C4-8B61-81FD68B9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B1A17-935B-4DAF-A193-005DA8F75BED}"/>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340620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B63FA-6D26-4053-9BFC-3A5F09118E88}"/>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3" name="Footer Placeholder 2">
            <a:extLst>
              <a:ext uri="{FF2B5EF4-FFF2-40B4-BE49-F238E27FC236}">
                <a16:creationId xmlns:a16="http://schemas.microsoft.com/office/drawing/2014/main" id="{EEDF1B3D-EAE6-4F09-B55E-A71B145D47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16903-2D14-4CB1-82DE-03A37DB611EA}"/>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361144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E731-FBEC-4F45-B5B8-CE374FC52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B3AD0-8073-43C9-AFC7-00CCE3B89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1C9E56-99D3-471A-9689-F6DAA9071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FE44C5-EE0A-4F25-9BBB-BF0F94FB674C}"/>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6" name="Footer Placeholder 5">
            <a:extLst>
              <a:ext uri="{FF2B5EF4-FFF2-40B4-BE49-F238E27FC236}">
                <a16:creationId xmlns:a16="http://schemas.microsoft.com/office/drawing/2014/main" id="{87FE0868-27D3-40FE-AEB8-6BFBB3197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EFE37-0E64-4E5A-9498-D9E9E8A6E706}"/>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222348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39EA-6414-4434-AA66-4BCBC1130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139E2-1868-4C9F-8E32-30F2E3394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6C6ACC-2A46-47F7-948F-071AF16D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3D3CC8-DC7B-4CA4-9466-B3BAD94CE791}"/>
              </a:ext>
            </a:extLst>
          </p:cNvPr>
          <p:cNvSpPr>
            <a:spLocks noGrp="1"/>
          </p:cNvSpPr>
          <p:nvPr>
            <p:ph type="dt" sz="half" idx="10"/>
          </p:nvPr>
        </p:nvSpPr>
        <p:spPr/>
        <p:txBody>
          <a:bodyPr/>
          <a:lstStyle/>
          <a:p>
            <a:fld id="{B516923B-5469-46F0-95AE-3EFDFEBB983F}" type="datetimeFigureOut">
              <a:rPr lang="en-US" smtClean="0"/>
              <a:t>3/3/2024</a:t>
            </a:fld>
            <a:endParaRPr lang="en-US"/>
          </a:p>
        </p:txBody>
      </p:sp>
      <p:sp>
        <p:nvSpPr>
          <p:cNvPr id="6" name="Footer Placeholder 5">
            <a:extLst>
              <a:ext uri="{FF2B5EF4-FFF2-40B4-BE49-F238E27FC236}">
                <a16:creationId xmlns:a16="http://schemas.microsoft.com/office/drawing/2014/main" id="{552925DA-2E8B-4808-8389-2DF44346B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BCC8B-E258-43AA-98E6-C10AE060E5C2}"/>
              </a:ext>
            </a:extLst>
          </p:cNvPr>
          <p:cNvSpPr>
            <a:spLocks noGrp="1"/>
          </p:cNvSpPr>
          <p:nvPr>
            <p:ph type="sldNum" sz="quarter" idx="12"/>
          </p:nvPr>
        </p:nvSpPr>
        <p:spPr/>
        <p:txBody>
          <a:bodyPr/>
          <a:lstStyle/>
          <a:p>
            <a:fld id="{D0FA6BF8-6AC3-4F70-B674-F86DEA616F66}" type="slidenum">
              <a:rPr lang="en-US" smtClean="0"/>
              <a:t>‹#›</a:t>
            </a:fld>
            <a:endParaRPr lang="en-US"/>
          </a:p>
        </p:txBody>
      </p:sp>
    </p:spTree>
    <p:extLst>
      <p:ext uri="{BB962C8B-B14F-4D97-AF65-F5344CB8AC3E}">
        <p14:creationId xmlns:p14="http://schemas.microsoft.com/office/powerpoint/2010/main" val="305024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0EACF-65DF-41A4-B83A-00942E240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B96346-D22A-4B0F-82FD-D42811862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3DECA-E2EE-4FC6-BBE5-C2C5371B3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6923B-5469-46F0-95AE-3EFDFEBB983F}" type="datetimeFigureOut">
              <a:rPr lang="en-US" smtClean="0"/>
              <a:t>3/3/2024</a:t>
            </a:fld>
            <a:endParaRPr lang="en-US"/>
          </a:p>
        </p:txBody>
      </p:sp>
      <p:sp>
        <p:nvSpPr>
          <p:cNvPr id="5" name="Footer Placeholder 4">
            <a:extLst>
              <a:ext uri="{FF2B5EF4-FFF2-40B4-BE49-F238E27FC236}">
                <a16:creationId xmlns:a16="http://schemas.microsoft.com/office/drawing/2014/main" id="{B88F8D11-78E0-4C29-838B-EEFF4FC6E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ADD357-0D5B-4EFA-8D35-7B01C7EA1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BF8-6AC3-4F70-B674-F86DEA616F66}" type="slidenum">
              <a:rPr lang="en-US" smtClean="0"/>
              <a:t>‹#›</a:t>
            </a:fld>
            <a:endParaRPr lang="en-US"/>
          </a:p>
        </p:txBody>
      </p:sp>
    </p:spTree>
    <p:extLst>
      <p:ext uri="{BB962C8B-B14F-4D97-AF65-F5344CB8AC3E}">
        <p14:creationId xmlns:p14="http://schemas.microsoft.com/office/powerpoint/2010/main" val="343841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DA0B-2818-4D10-91B8-EA71C6DB06F3}"/>
              </a:ext>
            </a:extLst>
          </p:cNvPr>
          <p:cNvSpPr>
            <a:spLocks noGrp="1"/>
          </p:cNvSpPr>
          <p:nvPr>
            <p:ph type="ctrTitle"/>
          </p:nvPr>
        </p:nvSpPr>
        <p:spPr/>
        <p:txBody>
          <a:bodyPr/>
          <a:lstStyle/>
          <a:p>
            <a:r>
              <a:rPr lang="en-US" dirty="0"/>
              <a:t>GUI Tutorial 1</a:t>
            </a:r>
          </a:p>
        </p:txBody>
      </p:sp>
      <p:sp>
        <p:nvSpPr>
          <p:cNvPr id="3" name="Subtitle 2">
            <a:extLst>
              <a:ext uri="{FF2B5EF4-FFF2-40B4-BE49-F238E27FC236}">
                <a16:creationId xmlns:a16="http://schemas.microsoft.com/office/drawing/2014/main" id="{2014F8F8-86BD-468F-AFA2-BF257BE47E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645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9B1A-D7FC-46F9-BC69-76AA6D227AC6}"/>
              </a:ext>
            </a:extLst>
          </p:cNvPr>
          <p:cNvSpPr>
            <a:spLocks noGrp="1"/>
          </p:cNvSpPr>
          <p:nvPr>
            <p:ph type="title"/>
          </p:nvPr>
        </p:nvSpPr>
        <p:spPr/>
        <p:txBody>
          <a:bodyPr/>
          <a:lstStyle/>
          <a:p>
            <a:pPr algn="ctr"/>
            <a:r>
              <a:rPr lang="en-US" dirty="0">
                <a:latin typeface="Gill Sans MT" panose="020B0502020104020203" pitchFamily="34" charset="0"/>
              </a:rPr>
              <a:t>New way to add widgets</a:t>
            </a:r>
          </a:p>
        </p:txBody>
      </p:sp>
      <p:sp>
        <p:nvSpPr>
          <p:cNvPr id="3" name="Content Placeholder 2">
            <a:extLst>
              <a:ext uri="{FF2B5EF4-FFF2-40B4-BE49-F238E27FC236}">
                <a16:creationId xmlns:a16="http://schemas.microsoft.com/office/drawing/2014/main" id="{B6BE6068-46D0-4096-82A3-D04807486081}"/>
              </a:ext>
            </a:extLst>
          </p:cNvPr>
          <p:cNvSpPr>
            <a:spLocks noGrp="1"/>
          </p:cNvSpPr>
          <p:nvPr>
            <p:ph idx="1"/>
          </p:nvPr>
        </p:nvSpPr>
        <p:spPr/>
        <p:txBody>
          <a:bodyPr>
            <a:normAutofit/>
          </a:bodyPr>
          <a:lstStyle/>
          <a:p>
            <a:r>
              <a:rPr lang="en-US" sz="2400" dirty="0">
                <a:latin typeface="Gill Sans MT" panose="020B0502020104020203" pitchFamily="34" charset="0"/>
              </a:rPr>
              <a:t>We can put widgets on a GUI using a different layout techniques: form layout</a:t>
            </a:r>
          </a:p>
          <a:p>
            <a:r>
              <a:rPr lang="en-US" sz="2400" dirty="0">
                <a:latin typeface="Gill Sans MT" panose="020B0502020104020203" pitchFamily="34" charset="0"/>
              </a:rPr>
              <a:t>This layout allows to add widgets one row at a time and give the possibility to add a label in front of the widget.</a:t>
            </a:r>
          </a:p>
          <a:p>
            <a:r>
              <a:rPr lang="en-US" sz="2400" dirty="0">
                <a:latin typeface="Gill Sans MT" panose="020B0502020104020203" pitchFamily="34" charset="0"/>
              </a:rPr>
              <a:t>To use it, you need to create an object for it: </a:t>
            </a:r>
            <a:r>
              <a:rPr lang="en-US" sz="2400" i="1" dirty="0" err="1">
                <a:solidFill>
                  <a:schemeClr val="accent2"/>
                </a:solidFill>
                <a:latin typeface="Gill Sans MT" panose="020B0502020104020203" pitchFamily="34" charset="0"/>
              </a:rPr>
              <a:t>form_layout</a:t>
            </a:r>
            <a:r>
              <a:rPr lang="en-US" sz="2400" i="1" dirty="0">
                <a:solidFill>
                  <a:schemeClr val="accent2"/>
                </a:solidFill>
                <a:latin typeface="Gill Sans MT" panose="020B0502020104020203" pitchFamily="34" charset="0"/>
              </a:rPr>
              <a:t> = </a:t>
            </a:r>
            <a:r>
              <a:rPr lang="en-US" sz="2400" i="1" dirty="0" err="1">
                <a:solidFill>
                  <a:schemeClr val="accent2"/>
                </a:solidFill>
                <a:latin typeface="Gill Sans MT" panose="020B0502020104020203" pitchFamily="34" charset="0"/>
              </a:rPr>
              <a:t>qtw.QFormLayout</a:t>
            </a:r>
            <a:r>
              <a:rPr lang="en-US" sz="2400" i="1" dirty="0">
                <a:solidFill>
                  <a:schemeClr val="accent2"/>
                </a:solidFill>
                <a:latin typeface="Gill Sans MT" panose="020B0502020104020203" pitchFamily="34" charset="0"/>
              </a:rPr>
              <a:t>()</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Next, you have to specify you want to use this layout using the command: </a:t>
            </a:r>
            <a:r>
              <a:rPr lang="en-US" sz="2400" i="1" dirty="0" err="1">
                <a:solidFill>
                  <a:schemeClr val="accent2"/>
                </a:solidFill>
                <a:latin typeface="Gill Sans MT" panose="020B0502020104020203" pitchFamily="34" charset="0"/>
              </a:rPr>
              <a:t>self.setLayout</a:t>
            </a:r>
            <a:r>
              <a:rPr lang="en-US" sz="2400" i="1" dirty="0">
                <a:solidFill>
                  <a:schemeClr val="accent2"/>
                </a:solidFill>
                <a:latin typeface="Gill Sans MT" panose="020B0502020104020203" pitchFamily="34" charset="0"/>
              </a:rPr>
              <a:t>(</a:t>
            </a:r>
            <a:r>
              <a:rPr lang="en-US" sz="2400" i="1" dirty="0" err="1">
                <a:solidFill>
                  <a:schemeClr val="accent2"/>
                </a:solidFill>
                <a:latin typeface="Gill Sans MT" panose="020B0502020104020203" pitchFamily="34" charset="0"/>
              </a:rPr>
              <a:t>form_layout</a:t>
            </a:r>
            <a:r>
              <a:rPr lang="en-US" sz="2400" i="1" dirty="0">
                <a:solidFill>
                  <a:schemeClr val="accent2"/>
                </a:solidFill>
                <a:latin typeface="Gill Sans MT" panose="020B0502020104020203" pitchFamily="34" charset="0"/>
              </a:rPr>
              <a:t>)</a:t>
            </a:r>
          </a:p>
          <a:p>
            <a:r>
              <a:rPr lang="en-US" sz="2400" dirty="0">
                <a:latin typeface="Gill Sans MT" panose="020B0502020104020203" pitchFamily="34" charset="0"/>
              </a:rPr>
              <a:t>If you want to add a row in the GUI, use: </a:t>
            </a:r>
            <a:r>
              <a:rPr lang="en-US" sz="2400" i="1" dirty="0" err="1">
                <a:solidFill>
                  <a:schemeClr val="accent2"/>
                </a:solidFill>
                <a:latin typeface="Gill Sans MT" panose="020B0502020104020203" pitchFamily="34" charset="0"/>
              </a:rPr>
              <a:t>form_layout.addRow</a:t>
            </a:r>
            <a:r>
              <a:rPr lang="en-US" sz="2400" i="1" dirty="0">
                <a:solidFill>
                  <a:schemeClr val="accent2"/>
                </a:solidFill>
                <a:latin typeface="Gill Sans MT" panose="020B0502020104020203" pitchFamily="34" charset="0"/>
              </a:rPr>
              <a:t>(#text, #widget)</a:t>
            </a:r>
          </a:p>
          <a:p>
            <a:r>
              <a:rPr lang="en-US" sz="2400" dirty="0">
                <a:latin typeface="Gill Sans MT" panose="020B0502020104020203" pitchFamily="34" charset="0"/>
              </a:rPr>
              <a:t>The text argument is optional</a:t>
            </a:r>
          </a:p>
        </p:txBody>
      </p:sp>
    </p:spTree>
    <p:extLst>
      <p:ext uri="{BB962C8B-B14F-4D97-AF65-F5344CB8AC3E}">
        <p14:creationId xmlns:p14="http://schemas.microsoft.com/office/powerpoint/2010/main" val="230832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1340-C50E-41EB-8A1D-32658D172826}"/>
              </a:ext>
            </a:extLst>
          </p:cNvPr>
          <p:cNvSpPr>
            <a:spLocks noGrp="1"/>
          </p:cNvSpPr>
          <p:nvPr>
            <p:ph type="title"/>
          </p:nvPr>
        </p:nvSpPr>
        <p:spPr/>
        <p:txBody>
          <a:bodyPr/>
          <a:lstStyle/>
          <a:p>
            <a:pPr algn="ctr"/>
            <a:r>
              <a:rPr lang="en-US" dirty="0">
                <a:latin typeface="Gill Sans MT" panose="020B0502020104020203" pitchFamily="34" charset="0"/>
              </a:rPr>
              <a:t>Exercise</a:t>
            </a:r>
          </a:p>
        </p:txBody>
      </p:sp>
      <p:sp>
        <p:nvSpPr>
          <p:cNvPr id="3" name="Content Placeholder 2">
            <a:extLst>
              <a:ext uri="{FF2B5EF4-FFF2-40B4-BE49-F238E27FC236}">
                <a16:creationId xmlns:a16="http://schemas.microsoft.com/office/drawing/2014/main" id="{9604717A-752B-4D16-A5CB-E14C27191E9F}"/>
              </a:ext>
            </a:extLst>
          </p:cNvPr>
          <p:cNvSpPr>
            <a:spLocks noGrp="1"/>
          </p:cNvSpPr>
          <p:nvPr>
            <p:ph idx="1"/>
          </p:nvPr>
        </p:nvSpPr>
        <p:spPr>
          <a:xfrm>
            <a:off x="838200" y="1825625"/>
            <a:ext cx="10515600" cy="4667250"/>
          </a:xfrm>
        </p:spPr>
        <p:txBody>
          <a:bodyPr>
            <a:normAutofit/>
          </a:bodyPr>
          <a:lstStyle/>
          <a:p>
            <a:pPr marL="0" indent="0">
              <a:buNone/>
            </a:pPr>
            <a:r>
              <a:rPr lang="en-US" sz="2400" dirty="0">
                <a:latin typeface="Gill Sans MT" panose="020B0502020104020203" pitchFamily="34" charset="0"/>
              </a:rPr>
              <a:t>Using the widgets that you’ve learned, build a small calculator application having the following requirements:</a:t>
            </a:r>
          </a:p>
          <a:p>
            <a:pPr lvl="1"/>
            <a:r>
              <a:rPr lang="en-US" dirty="0">
                <a:latin typeface="Gill Sans MT" panose="020B0502020104020203" pitchFamily="34" charset="0"/>
              </a:rPr>
              <a:t>The digits of the operators should be given from 10 buttons (like in a real calculator)</a:t>
            </a:r>
          </a:p>
          <a:p>
            <a:pPr lvl="1"/>
            <a:r>
              <a:rPr lang="en-US" dirty="0">
                <a:latin typeface="Gill Sans MT" panose="020B0502020104020203" pitchFamily="34" charset="0"/>
              </a:rPr>
              <a:t>As you type the digits, they should appear in an entry box. Let the two numbers appear in the box separated by a space (manually enter a space to indicate you are typing the second number)</a:t>
            </a:r>
          </a:p>
          <a:p>
            <a:pPr lvl="1"/>
            <a:r>
              <a:rPr lang="en-US" dirty="0">
                <a:latin typeface="Gill Sans MT" panose="020B0502020104020203" pitchFamily="34" charset="0"/>
              </a:rPr>
              <a:t>The operation to do should be selected from a drop down box</a:t>
            </a:r>
          </a:p>
          <a:p>
            <a:pPr lvl="1"/>
            <a:r>
              <a:rPr lang="en-US" dirty="0">
                <a:latin typeface="Gill Sans MT" panose="020B0502020104020203" pitchFamily="34" charset="0"/>
              </a:rPr>
              <a:t>Use a button to perform the calculation (you will have to the numbers separated by a space from the entry box and perform some formatting)</a:t>
            </a:r>
          </a:p>
          <a:p>
            <a:pPr lvl="1"/>
            <a:r>
              <a:rPr lang="en-US" dirty="0">
                <a:latin typeface="Gill Sans MT" panose="020B0502020104020203" pitchFamily="34" charset="0"/>
              </a:rPr>
              <a:t>Display the result in a label at the top of the GUI</a:t>
            </a:r>
          </a:p>
          <a:p>
            <a:pPr lvl="1"/>
            <a:r>
              <a:rPr lang="en-US" dirty="0">
                <a:latin typeface="Gill Sans MT" panose="020B0502020104020203" pitchFamily="34" charset="0"/>
              </a:rPr>
              <a:t>Hint: look at nesting layouts for the calculator’s buttons</a:t>
            </a:r>
          </a:p>
        </p:txBody>
      </p:sp>
    </p:spTree>
    <p:extLst>
      <p:ext uri="{BB962C8B-B14F-4D97-AF65-F5344CB8AC3E}">
        <p14:creationId xmlns:p14="http://schemas.microsoft.com/office/powerpoint/2010/main" val="346568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15D9-5087-4E82-BA44-4DA3190CB8D5}"/>
              </a:ext>
            </a:extLst>
          </p:cNvPr>
          <p:cNvSpPr>
            <a:spLocks noGrp="1"/>
          </p:cNvSpPr>
          <p:nvPr>
            <p:ph type="title"/>
          </p:nvPr>
        </p:nvSpPr>
        <p:spPr/>
        <p:txBody>
          <a:bodyPr/>
          <a:lstStyle/>
          <a:p>
            <a:pPr algn="ctr"/>
            <a:r>
              <a:rPr lang="en-US" dirty="0">
                <a:latin typeface="Gill Sans MT" panose="020B0502020104020203" pitchFamily="34" charset="0"/>
              </a:rPr>
              <a:t>Opening a Window in PyQt5</a:t>
            </a:r>
          </a:p>
        </p:txBody>
      </p:sp>
      <p:sp>
        <p:nvSpPr>
          <p:cNvPr id="3" name="Content Placeholder 2">
            <a:extLst>
              <a:ext uri="{FF2B5EF4-FFF2-40B4-BE49-F238E27FC236}">
                <a16:creationId xmlns:a16="http://schemas.microsoft.com/office/drawing/2014/main" id="{EFA4F430-31D6-409A-A40C-D98DA31FB24B}"/>
              </a:ext>
            </a:extLst>
          </p:cNvPr>
          <p:cNvSpPr>
            <a:spLocks noGrp="1"/>
          </p:cNvSpPr>
          <p:nvPr>
            <p:ph idx="1"/>
          </p:nvPr>
        </p:nvSpPr>
        <p:spPr/>
        <p:txBody>
          <a:bodyPr/>
          <a:lstStyle/>
          <a:p>
            <a:r>
              <a:rPr lang="en-US" sz="2400" dirty="0">
                <a:latin typeface="Gill Sans MT" panose="020B0502020104020203" pitchFamily="34" charset="0"/>
              </a:rPr>
              <a:t>The PyQt5 being a large library, we only need the QWidgets part of it.  We use the command </a:t>
            </a:r>
            <a:r>
              <a:rPr lang="en-US" sz="2400" i="1" dirty="0">
                <a:solidFill>
                  <a:schemeClr val="accent2"/>
                </a:solidFill>
                <a:latin typeface="Gill Sans MT" panose="020B0502020104020203" pitchFamily="34" charset="0"/>
              </a:rPr>
              <a:t>import PyQt5.QWidgets as qtw</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The GUI’s widgets and components need to be created and positioned in a class. You can call the class whatever you want. For example, you can create it as follows: </a:t>
            </a:r>
            <a:r>
              <a:rPr lang="en-US" sz="2400" i="1" dirty="0">
                <a:solidFill>
                  <a:schemeClr val="accent2"/>
                </a:solidFill>
                <a:latin typeface="Gill Sans MT" panose="020B0502020104020203" pitchFamily="34" charset="0"/>
              </a:rPr>
              <a:t>class MainWindow(qtw.Qwidget)</a:t>
            </a:r>
          </a:p>
          <a:p>
            <a:r>
              <a:rPr lang="en-US" sz="2400" dirty="0">
                <a:latin typeface="Gill Sans MT" panose="020B0502020104020203" pitchFamily="34" charset="0"/>
              </a:rPr>
              <a:t>In the class, start an initializer function and call in it two function </a:t>
            </a:r>
            <a:r>
              <a:rPr lang="en-US" sz="2400" i="1" dirty="0">
                <a:solidFill>
                  <a:schemeClr val="accent2"/>
                </a:solidFill>
                <a:latin typeface="Gill Sans MT" panose="020B0502020104020203" pitchFamily="34" charset="0"/>
              </a:rPr>
              <a:t>super.__</a:t>
            </a:r>
            <a:r>
              <a:rPr lang="en-US" sz="2400" i="1" dirty="0" err="1">
                <a:solidFill>
                  <a:schemeClr val="accent2"/>
                </a:solidFill>
                <a:latin typeface="Gill Sans MT" panose="020B0502020104020203" pitchFamily="34" charset="0"/>
              </a:rPr>
              <a:t>init</a:t>
            </a:r>
            <a:r>
              <a:rPr lang="en-US" sz="2400" i="1" dirty="0">
                <a:solidFill>
                  <a:schemeClr val="accent2"/>
                </a:solidFill>
                <a:latin typeface="Gill Sans MT" panose="020B0502020104020203" pitchFamily="34" charset="0"/>
              </a:rPr>
              <a:t>__() </a:t>
            </a:r>
            <a:r>
              <a:rPr lang="en-US" sz="2400" dirty="0">
                <a:latin typeface="Gill Sans MT" panose="020B0502020104020203" pitchFamily="34" charset="0"/>
              </a:rPr>
              <a:t>and </a:t>
            </a:r>
            <a:r>
              <a:rPr lang="en-US" sz="2400" i="1" dirty="0" err="1">
                <a:solidFill>
                  <a:schemeClr val="accent2"/>
                </a:solidFill>
                <a:latin typeface="Gill Sans MT" panose="020B0502020104020203" pitchFamily="34" charset="0"/>
              </a:rPr>
              <a:t>self.show</a:t>
            </a:r>
            <a:r>
              <a:rPr lang="en-US" sz="2400" i="1" dirty="0">
                <a:solidFill>
                  <a:schemeClr val="accent2"/>
                </a:solidFill>
                <a:latin typeface="Gill Sans MT" panose="020B0502020104020203" pitchFamily="34" charset="0"/>
              </a:rPr>
              <a:t>()</a:t>
            </a:r>
          </a:p>
          <a:p>
            <a:r>
              <a:rPr lang="en-US" sz="2400" dirty="0">
                <a:latin typeface="Gill Sans MT" panose="020B0502020104020203" pitchFamily="34" charset="0"/>
              </a:rPr>
              <a:t>Outside of the class, create an app object for example </a:t>
            </a:r>
            <a:r>
              <a:rPr lang="en-US" sz="2400" i="1" dirty="0">
                <a:solidFill>
                  <a:schemeClr val="accent2"/>
                </a:solidFill>
                <a:latin typeface="Gill Sans MT" panose="020B0502020104020203" pitchFamily="34" charset="0"/>
              </a:rPr>
              <a:t>app = qtw.QApplication([])</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Start an instance of the created class and call </a:t>
            </a:r>
            <a:r>
              <a:rPr lang="en-US" sz="2400" i="1" dirty="0" err="1">
                <a:solidFill>
                  <a:schemeClr val="accent2"/>
                </a:solidFill>
                <a:latin typeface="Gill Sans MT" panose="020B0502020104020203" pitchFamily="34" charset="0"/>
              </a:rPr>
              <a:t>app.exec</a:t>
            </a:r>
            <a:r>
              <a:rPr lang="en-US" sz="2400" i="1" dirty="0">
                <a:solidFill>
                  <a:schemeClr val="accent2"/>
                </a:solidFill>
                <a:latin typeface="Gill Sans MT" panose="020B0502020104020203" pitchFamily="34" charset="0"/>
              </a:rPr>
              <a:t>_()</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If you run the code you should see an empty window</a:t>
            </a:r>
          </a:p>
        </p:txBody>
      </p:sp>
    </p:spTree>
    <p:extLst>
      <p:ext uri="{BB962C8B-B14F-4D97-AF65-F5344CB8AC3E}">
        <p14:creationId xmlns:p14="http://schemas.microsoft.com/office/powerpoint/2010/main" val="285627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3E91-4EA0-47E1-8A0D-6288DB97F3B9}"/>
              </a:ext>
            </a:extLst>
          </p:cNvPr>
          <p:cNvSpPr>
            <a:spLocks noGrp="1"/>
          </p:cNvSpPr>
          <p:nvPr>
            <p:ph type="title"/>
          </p:nvPr>
        </p:nvSpPr>
        <p:spPr/>
        <p:txBody>
          <a:bodyPr/>
          <a:lstStyle/>
          <a:p>
            <a:pPr algn="ctr"/>
            <a:r>
              <a:rPr lang="en-US" dirty="0">
                <a:latin typeface="Gill Sans MT" panose="020B0502020104020203" pitchFamily="34" charset="0"/>
              </a:rPr>
              <a:t>Things you need for the GUI</a:t>
            </a:r>
          </a:p>
        </p:txBody>
      </p:sp>
      <p:sp>
        <p:nvSpPr>
          <p:cNvPr id="3" name="Content Placeholder 2">
            <a:extLst>
              <a:ext uri="{FF2B5EF4-FFF2-40B4-BE49-F238E27FC236}">
                <a16:creationId xmlns:a16="http://schemas.microsoft.com/office/drawing/2014/main" id="{A1FE2479-E6A4-4FF3-8B40-2A1F2F55156B}"/>
              </a:ext>
            </a:extLst>
          </p:cNvPr>
          <p:cNvSpPr>
            <a:spLocks noGrp="1"/>
          </p:cNvSpPr>
          <p:nvPr>
            <p:ph idx="1"/>
          </p:nvPr>
        </p:nvSpPr>
        <p:spPr/>
        <p:txBody>
          <a:bodyPr>
            <a:normAutofit/>
          </a:bodyPr>
          <a:lstStyle/>
          <a:p>
            <a:r>
              <a:rPr lang="en-US" sz="2400" dirty="0">
                <a:latin typeface="Gill Sans MT" panose="020B0502020104020203" pitchFamily="34" charset="0"/>
              </a:rPr>
              <a:t>You might need the QtGui part of PyQt5 to be able to customize fonts and other elements. You can import it using </a:t>
            </a:r>
            <a:r>
              <a:rPr lang="en-US" sz="2400" i="1" dirty="0">
                <a:solidFill>
                  <a:schemeClr val="accent2"/>
                </a:solidFill>
                <a:latin typeface="Gill Sans MT" panose="020B0502020104020203" pitchFamily="34" charset="0"/>
              </a:rPr>
              <a:t>import PyQt5.QtGui as qtg</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You need to know that all elements are added to the GUI in the initializer function of the class</a:t>
            </a:r>
          </a:p>
          <a:p>
            <a:r>
              <a:rPr lang="en-US" sz="2400" dirty="0">
                <a:latin typeface="Gill Sans MT" panose="020B0502020104020203" pitchFamily="34" charset="0"/>
              </a:rPr>
              <a:t>To place the widgets in the GUI, you have to know that PyQt5 allows to layout the element either horizontally or vertically.  You should specify the layout mode before placing any widget. It is done using </a:t>
            </a:r>
            <a:r>
              <a:rPr lang="en-US" sz="2400" i="1" dirty="0">
                <a:solidFill>
                  <a:schemeClr val="accent2"/>
                </a:solidFill>
                <a:latin typeface="Gill Sans MT" panose="020B0502020104020203" pitchFamily="34" charset="0"/>
              </a:rPr>
              <a:t>self.layout(qtw.QV/HBoxLayout())</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Adding a widget to the GUI is done using </a:t>
            </a:r>
            <a:r>
              <a:rPr lang="en-US" sz="2400" i="1" dirty="0">
                <a:solidFill>
                  <a:schemeClr val="accent2"/>
                </a:solidFill>
                <a:latin typeface="Gill Sans MT" panose="020B0502020104020203" pitchFamily="34" charset="0"/>
              </a:rPr>
              <a:t>self.layout().addWidget(#widget_var)</a:t>
            </a:r>
            <a:endParaRPr lang="en-US" sz="2400" dirty="0">
              <a:solidFill>
                <a:schemeClr val="accent2"/>
              </a:solidFill>
              <a:latin typeface="Gill Sans MT" panose="020B0502020104020203" pitchFamily="34" charset="0"/>
            </a:endParaRPr>
          </a:p>
        </p:txBody>
      </p:sp>
    </p:spTree>
    <p:extLst>
      <p:ext uri="{BB962C8B-B14F-4D97-AF65-F5344CB8AC3E}">
        <p14:creationId xmlns:p14="http://schemas.microsoft.com/office/powerpoint/2010/main" val="230206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5237-77C8-4994-9C7B-56264B0EF58E}"/>
              </a:ext>
            </a:extLst>
          </p:cNvPr>
          <p:cNvSpPr>
            <a:spLocks noGrp="1"/>
          </p:cNvSpPr>
          <p:nvPr>
            <p:ph type="title"/>
          </p:nvPr>
        </p:nvSpPr>
        <p:spPr/>
        <p:txBody>
          <a:bodyPr/>
          <a:lstStyle/>
          <a:p>
            <a:pPr algn="ctr"/>
            <a:r>
              <a:rPr lang="en-US" dirty="0">
                <a:latin typeface="Gill Sans MT" panose="020B0502020104020203" pitchFamily="34" charset="0"/>
              </a:rPr>
              <a:t>Adding a Label</a:t>
            </a:r>
          </a:p>
        </p:txBody>
      </p:sp>
      <p:sp>
        <p:nvSpPr>
          <p:cNvPr id="3" name="Content Placeholder 2">
            <a:extLst>
              <a:ext uri="{FF2B5EF4-FFF2-40B4-BE49-F238E27FC236}">
                <a16:creationId xmlns:a16="http://schemas.microsoft.com/office/drawing/2014/main" id="{AB6A88FE-C2E0-4E57-BD9B-1BAAEEFDEC8E}"/>
              </a:ext>
            </a:extLst>
          </p:cNvPr>
          <p:cNvSpPr>
            <a:spLocks noGrp="1"/>
          </p:cNvSpPr>
          <p:nvPr>
            <p:ph idx="1"/>
          </p:nvPr>
        </p:nvSpPr>
        <p:spPr/>
        <p:txBody>
          <a:bodyPr>
            <a:normAutofit/>
          </a:bodyPr>
          <a:lstStyle/>
          <a:p>
            <a:r>
              <a:rPr lang="en-US" sz="2400" dirty="0">
                <a:latin typeface="Gill Sans MT" panose="020B0502020104020203" pitchFamily="34" charset="0"/>
              </a:rPr>
              <a:t>Create the label using </a:t>
            </a:r>
            <a:r>
              <a:rPr lang="en-US" sz="2400" i="1" dirty="0" err="1">
                <a:solidFill>
                  <a:schemeClr val="accent2"/>
                </a:solidFill>
                <a:latin typeface="Gill Sans MT" panose="020B0502020104020203" pitchFamily="34" charset="0"/>
              </a:rPr>
              <a:t>my_var</a:t>
            </a:r>
            <a:r>
              <a:rPr lang="en-US" sz="2400" i="1" dirty="0">
                <a:solidFill>
                  <a:schemeClr val="accent2"/>
                </a:solidFill>
                <a:latin typeface="Gill Sans MT" panose="020B0502020104020203" pitchFamily="34" charset="0"/>
              </a:rPr>
              <a:t> =</a:t>
            </a:r>
            <a:r>
              <a:rPr lang="en-US" sz="2400" dirty="0">
                <a:latin typeface="Gill Sans MT" panose="020B0502020104020203" pitchFamily="34" charset="0"/>
              </a:rPr>
              <a:t> </a:t>
            </a:r>
            <a:r>
              <a:rPr lang="en-US" sz="2400" i="1" dirty="0">
                <a:solidFill>
                  <a:schemeClr val="accent2"/>
                </a:solidFill>
                <a:latin typeface="Gill Sans MT" panose="020B0502020104020203" pitchFamily="34" charset="0"/>
              </a:rPr>
              <a:t>qtw.QLabel(#the label)</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If you want to modify the label’s font, you can do it as follows:</a:t>
            </a:r>
            <a:r>
              <a:rPr lang="en-US" sz="2400" dirty="0">
                <a:solidFill>
                  <a:schemeClr val="accent2"/>
                </a:solidFill>
                <a:latin typeface="Gill Sans MT" panose="020B0502020104020203" pitchFamily="34" charset="0"/>
              </a:rPr>
              <a:t> </a:t>
            </a:r>
            <a:r>
              <a:rPr lang="en-US" sz="2400" i="1" dirty="0">
                <a:solidFill>
                  <a:schemeClr val="accent2"/>
                </a:solidFill>
                <a:latin typeface="Gill Sans MT" panose="020B0502020104020203" pitchFamily="34" charset="0"/>
              </a:rPr>
              <a:t>my_var.setFont(qtg.QFont(#wanted_font, #font_size))</a:t>
            </a:r>
          </a:p>
          <a:p>
            <a:r>
              <a:rPr lang="en-US" sz="2400" dirty="0">
                <a:latin typeface="Gill Sans MT" panose="020B0502020104020203" pitchFamily="34" charset="0"/>
              </a:rPr>
              <a:t>Finally, place the widget on the GUI (see slide 3)</a:t>
            </a:r>
          </a:p>
          <a:p>
            <a:endParaRPr lang="en-US" sz="2400" dirty="0">
              <a:latin typeface="Gill Sans MT" panose="020B0502020104020203" pitchFamily="34" charset="0"/>
            </a:endParaRPr>
          </a:p>
        </p:txBody>
      </p:sp>
    </p:spTree>
    <p:extLst>
      <p:ext uri="{BB962C8B-B14F-4D97-AF65-F5344CB8AC3E}">
        <p14:creationId xmlns:p14="http://schemas.microsoft.com/office/powerpoint/2010/main" val="278695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71BD-636A-480F-ABD2-38BACCA62A32}"/>
              </a:ext>
            </a:extLst>
          </p:cNvPr>
          <p:cNvSpPr>
            <a:spLocks noGrp="1"/>
          </p:cNvSpPr>
          <p:nvPr>
            <p:ph type="title"/>
          </p:nvPr>
        </p:nvSpPr>
        <p:spPr/>
        <p:txBody>
          <a:bodyPr/>
          <a:lstStyle/>
          <a:p>
            <a:pPr algn="ctr"/>
            <a:r>
              <a:rPr lang="en-US" dirty="0">
                <a:latin typeface="Gill Sans MT" panose="020B0502020104020203" pitchFamily="34" charset="0"/>
              </a:rPr>
              <a:t>Creating an entry box</a:t>
            </a:r>
          </a:p>
        </p:txBody>
      </p:sp>
      <p:sp>
        <p:nvSpPr>
          <p:cNvPr id="3" name="Content Placeholder 2">
            <a:extLst>
              <a:ext uri="{FF2B5EF4-FFF2-40B4-BE49-F238E27FC236}">
                <a16:creationId xmlns:a16="http://schemas.microsoft.com/office/drawing/2014/main" id="{A431D308-ABA4-49EF-9A77-3710E8683D9D}"/>
              </a:ext>
            </a:extLst>
          </p:cNvPr>
          <p:cNvSpPr>
            <a:spLocks noGrp="1"/>
          </p:cNvSpPr>
          <p:nvPr>
            <p:ph idx="1"/>
          </p:nvPr>
        </p:nvSpPr>
        <p:spPr/>
        <p:txBody>
          <a:bodyPr>
            <a:normAutofit/>
          </a:bodyPr>
          <a:lstStyle/>
          <a:p>
            <a:r>
              <a:rPr lang="en-US" sz="2400" dirty="0">
                <a:latin typeface="Gill Sans MT" panose="020B0502020104020203" pitchFamily="34" charset="0"/>
              </a:rPr>
              <a:t>An entry box is created using: </a:t>
            </a:r>
            <a:r>
              <a:rPr lang="en-US" sz="2400" i="1" dirty="0">
                <a:solidFill>
                  <a:schemeClr val="accent2"/>
                </a:solidFill>
                <a:latin typeface="Gill Sans MT" panose="020B0502020104020203" pitchFamily="34" charset="0"/>
              </a:rPr>
              <a:t>my_var = qtw.QLineEdit()</a:t>
            </a:r>
          </a:p>
          <a:p>
            <a:r>
              <a:rPr lang="en-US" sz="2400" dirty="0">
                <a:latin typeface="Gill Sans MT" panose="020B0502020104020203" pitchFamily="34" charset="0"/>
              </a:rPr>
              <a:t>You need to give the entry box an object name to reference it later. This is done using: </a:t>
            </a:r>
            <a:r>
              <a:rPr lang="en-US" sz="2400" i="1" dirty="0">
                <a:solidFill>
                  <a:schemeClr val="accent2"/>
                </a:solidFill>
                <a:latin typeface="Gill Sans MT" panose="020B0502020104020203" pitchFamily="34" charset="0"/>
              </a:rPr>
              <a:t>my_var.setObjectName(#name)</a:t>
            </a:r>
          </a:p>
          <a:p>
            <a:r>
              <a:rPr lang="en-US" sz="2400" dirty="0">
                <a:latin typeface="Gill Sans MT" panose="020B0502020104020203" pitchFamily="34" charset="0"/>
              </a:rPr>
              <a:t>You can add text into the entry box using: </a:t>
            </a:r>
            <a:r>
              <a:rPr lang="en-US" sz="2400" i="1" dirty="0" err="1">
                <a:solidFill>
                  <a:schemeClr val="accent2"/>
                </a:solidFill>
                <a:latin typeface="Gill Sans MT" panose="020B0502020104020203" pitchFamily="34" charset="0"/>
              </a:rPr>
              <a:t>my_var.setText</a:t>
            </a:r>
            <a:r>
              <a:rPr lang="en-US" sz="2400" i="1" dirty="0">
                <a:solidFill>
                  <a:schemeClr val="accent2"/>
                </a:solidFill>
                <a:latin typeface="Gill Sans MT" panose="020B0502020104020203" pitchFamily="34" charset="0"/>
              </a:rPr>
              <a:t>(#text)</a:t>
            </a:r>
            <a:r>
              <a:rPr lang="en-US" sz="2400" dirty="0">
                <a:latin typeface="Gill Sans MT" panose="020B0502020104020203" pitchFamily="34" charset="0"/>
              </a:rPr>
              <a:t>. Note that you can use this command wherever you want in your code (not only when creating the box)</a:t>
            </a:r>
          </a:p>
          <a:p>
            <a:r>
              <a:rPr lang="en-US" sz="2400" dirty="0">
                <a:latin typeface="Gill Sans MT" panose="020B0502020104020203" pitchFamily="34" charset="0"/>
              </a:rPr>
              <a:t>Finally, place the entry box on the GUI (check slide 3)</a:t>
            </a:r>
          </a:p>
          <a:p>
            <a:r>
              <a:rPr lang="en-US" sz="2400" dirty="0">
                <a:latin typeface="Gill Sans MT" panose="020B0502020104020203" pitchFamily="34" charset="0"/>
              </a:rPr>
              <a:t>You can get the text written in the box using </a:t>
            </a:r>
            <a:r>
              <a:rPr lang="en-US" sz="2400" i="1" dirty="0" err="1">
                <a:solidFill>
                  <a:schemeClr val="accent2"/>
                </a:solidFill>
                <a:latin typeface="Gill Sans MT" panose="020B0502020104020203" pitchFamily="34" charset="0"/>
              </a:rPr>
              <a:t>my_var.text</a:t>
            </a:r>
            <a:r>
              <a:rPr lang="en-US" sz="2400" i="1" dirty="0">
                <a:solidFill>
                  <a:schemeClr val="accent2"/>
                </a:solidFill>
                <a:latin typeface="Gill Sans MT" panose="020B0502020104020203" pitchFamily="34" charset="0"/>
              </a:rPr>
              <a:t>()</a:t>
            </a:r>
          </a:p>
        </p:txBody>
      </p:sp>
    </p:spTree>
    <p:extLst>
      <p:ext uri="{BB962C8B-B14F-4D97-AF65-F5344CB8AC3E}">
        <p14:creationId xmlns:p14="http://schemas.microsoft.com/office/powerpoint/2010/main" val="403494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3FD3-1776-4FFD-8D8C-C58A762443CE}"/>
              </a:ext>
            </a:extLst>
          </p:cNvPr>
          <p:cNvSpPr>
            <a:spLocks noGrp="1"/>
          </p:cNvSpPr>
          <p:nvPr>
            <p:ph type="title"/>
          </p:nvPr>
        </p:nvSpPr>
        <p:spPr/>
        <p:txBody>
          <a:bodyPr/>
          <a:lstStyle/>
          <a:p>
            <a:pPr algn="ctr"/>
            <a:r>
              <a:rPr lang="en-US" dirty="0">
                <a:latin typeface="Gill Sans MT" panose="020B0502020104020203" pitchFamily="34" charset="0"/>
              </a:rPr>
              <a:t>Creating a button</a:t>
            </a:r>
          </a:p>
        </p:txBody>
      </p:sp>
      <p:sp>
        <p:nvSpPr>
          <p:cNvPr id="3" name="Content Placeholder 2">
            <a:extLst>
              <a:ext uri="{FF2B5EF4-FFF2-40B4-BE49-F238E27FC236}">
                <a16:creationId xmlns:a16="http://schemas.microsoft.com/office/drawing/2014/main" id="{8091EB15-C656-482B-9500-A889C02540FA}"/>
              </a:ext>
            </a:extLst>
          </p:cNvPr>
          <p:cNvSpPr>
            <a:spLocks noGrp="1"/>
          </p:cNvSpPr>
          <p:nvPr>
            <p:ph idx="1"/>
          </p:nvPr>
        </p:nvSpPr>
        <p:spPr/>
        <p:txBody>
          <a:bodyPr>
            <a:normAutofit/>
          </a:bodyPr>
          <a:lstStyle/>
          <a:p>
            <a:r>
              <a:rPr lang="en-US" sz="2400" dirty="0">
                <a:latin typeface="Gill Sans MT" panose="020B0502020104020203" pitchFamily="34" charset="0"/>
              </a:rPr>
              <a:t>To create a button, use: </a:t>
            </a:r>
            <a:r>
              <a:rPr lang="en-US" sz="2400" i="1" dirty="0">
                <a:solidFill>
                  <a:schemeClr val="accent2"/>
                </a:solidFill>
                <a:latin typeface="Gill Sans MT" panose="020B0502020104020203" pitchFamily="34" charset="0"/>
              </a:rPr>
              <a:t>my_var = qtw.QPushButton(#button_text, args)</a:t>
            </a:r>
          </a:p>
          <a:p>
            <a:r>
              <a:rPr lang="en-US" sz="2400" dirty="0">
                <a:latin typeface="Gill Sans MT" panose="020B0502020104020203" pitchFamily="34" charset="0"/>
              </a:rPr>
              <a:t>#button_text consist of the message displayed on the button</a:t>
            </a:r>
          </a:p>
          <a:p>
            <a:r>
              <a:rPr lang="en-US" sz="2400" dirty="0">
                <a:latin typeface="Gill Sans MT" panose="020B0502020104020203" pitchFamily="34" charset="0"/>
              </a:rPr>
              <a:t>args consists of multiple optional arguments that can be given. </a:t>
            </a:r>
          </a:p>
          <a:p>
            <a:r>
              <a:rPr lang="en-US" sz="2400" dirty="0">
                <a:latin typeface="Gill Sans MT" panose="020B0502020104020203" pitchFamily="34" charset="0"/>
              </a:rPr>
              <a:t>One that you probably want to include is the </a:t>
            </a:r>
            <a:r>
              <a:rPr lang="en-US" sz="2400" i="1" dirty="0">
                <a:solidFill>
                  <a:schemeClr val="accent2"/>
                </a:solidFill>
                <a:latin typeface="Gill Sans MT" panose="020B0502020104020203" pitchFamily="34" charset="0"/>
              </a:rPr>
              <a:t>clicked</a:t>
            </a:r>
            <a:r>
              <a:rPr lang="en-US" sz="2400" i="1" dirty="0">
                <a:latin typeface="Gill Sans MT" panose="020B0502020104020203" pitchFamily="34" charset="0"/>
              </a:rPr>
              <a:t> </a:t>
            </a:r>
            <a:r>
              <a:rPr lang="en-US" sz="2400" dirty="0">
                <a:latin typeface="Gill Sans MT" panose="020B0502020104020203" pitchFamily="34" charset="0"/>
              </a:rPr>
              <a:t>argument that allows something to happen when the button is pressed.</a:t>
            </a:r>
          </a:p>
          <a:p>
            <a:r>
              <a:rPr lang="en-US" sz="2400" dirty="0">
                <a:latin typeface="Gill Sans MT" panose="020B0502020104020203" pitchFamily="34" charset="0"/>
              </a:rPr>
              <a:t>This argument is specified as follows: </a:t>
            </a:r>
            <a:r>
              <a:rPr lang="en-US" sz="2400" i="1" dirty="0">
                <a:solidFill>
                  <a:schemeClr val="accent2"/>
                </a:solidFill>
                <a:latin typeface="Gill Sans MT" panose="020B0502020104020203" pitchFamily="34" charset="0"/>
              </a:rPr>
              <a:t>…, clicked = lambda: #</a:t>
            </a:r>
            <a:r>
              <a:rPr lang="en-US" sz="2400" i="1" dirty="0" err="1">
                <a:solidFill>
                  <a:schemeClr val="accent2"/>
                </a:solidFill>
                <a:latin typeface="Gill Sans MT" panose="020B0502020104020203" pitchFamily="34" charset="0"/>
              </a:rPr>
              <a:t>what_to_do</a:t>
            </a:r>
            <a:r>
              <a:rPr lang="en-US" sz="2400" i="1" dirty="0">
                <a:solidFill>
                  <a:schemeClr val="accent2"/>
                </a:solidFill>
                <a:latin typeface="Gill Sans MT" panose="020B0502020104020203" pitchFamily="34" charset="0"/>
              </a:rPr>
              <a:t>,…)</a:t>
            </a:r>
            <a:endParaRPr lang="en-US" sz="2400" dirty="0">
              <a:solidFill>
                <a:schemeClr val="accent2"/>
              </a:solidFill>
              <a:latin typeface="Gill Sans MT" panose="020B0502020104020203" pitchFamily="34" charset="0"/>
            </a:endParaRPr>
          </a:p>
          <a:p>
            <a:r>
              <a:rPr lang="en-US" sz="2400" dirty="0">
                <a:latin typeface="Gill Sans MT" panose="020B0502020104020203" pitchFamily="34" charset="0"/>
              </a:rPr>
              <a:t>Finally, place the button on the GUI (check slide 3)</a:t>
            </a:r>
          </a:p>
        </p:txBody>
      </p:sp>
    </p:spTree>
    <p:extLst>
      <p:ext uri="{BB962C8B-B14F-4D97-AF65-F5344CB8AC3E}">
        <p14:creationId xmlns:p14="http://schemas.microsoft.com/office/powerpoint/2010/main" val="316328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0AEB-6645-4266-909E-5033C933C797}"/>
              </a:ext>
            </a:extLst>
          </p:cNvPr>
          <p:cNvSpPr>
            <a:spLocks noGrp="1"/>
          </p:cNvSpPr>
          <p:nvPr>
            <p:ph type="title"/>
          </p:nvPr>
        </p:nvSpPr>
        <p:spPr/>
        <p:txBody>
          <a:bodyPr/>
          <a:lstStyle/>
          <a:p>
            <a:pPr algn="ctr"/>
            <a:r>
              <a:rPr lang="en-US" dirty="0">
                <a:latin typeface="Gill Sans MT" panose="020B0502020104020203" pitchFamily="34" charset="0"/>
              </a:rPr>
              <a:t>Creating a drop down box</a:t>
            </a:r>
          </a:p>
        </p:txBody>
      </p:sp>
      <p:sp>
        <p:nvSpPr>
          <p:cNvPr id="3" name="Content Placeholder 2">
            <a:extLst>
              <a:ext uri="{FF2B5EF4-FFF2-40B4-BE49-F238E27FC236}">
                <a16:creationId xmlns:a16="http://schemas.microsoft.com/office/drawing/2014/main" id="{7B01DCEF-6BB9-4F45-8122-C945CEEC9DC3}"/>
              </a:ext>
            </a:extLst>
          </p:cNvPr>
          <p:cNvSpPr>
            <a:spLocks noGrp="1"/>
          </p:cNvSpPr>
          <p:nvPr>
            <p:ph idx="1"/>
          </p:nvPr>
        </p:nvSpPr>
        <p:spPr/>
        <p:txBody>
          <a:bodyPr>
            <a:normAutofit/>
          </a:bodyPr>
          <a:lstStyle/>
          <a:p>
            <a:r>
              <a:rPr lang="en-US" sz="2400" dirty="0">
                <a:latin typeface="Gill Sans MT" panose="020B0502020104020203" pitchFamily="34" charset="0"/>
              </a:rPr>
              <a:t>You can create a drop down box using: </a:t>
            </a:r>
            <a:r>
              <a:rPr lang="en-US" sz="2400" i="1" dirty="0">
                <a:solidFill>
                  <a:schemeClr val="accent2"/>
                </a:solidFill>
                <a:latin typeface="Gill Sans MT" panose="020B0502020104020203" pitchFamily="34" charset="0"/>
              </a:rPr>
              <a:t>my_var = qtw.QComboBox(self, args)</a:t>
            </a:r>
          </a:p>
          <a:p>
            <a:r>
              <a:rPr lang="en-US" sz="2400" dirty="0">
                <a:latin typeface="Gill Sans MT" panose="020B0502020104020203" pitchFamily="34" charset="0"/>
              </a:rPr>
              <a:t>args consists of optional arguments that can be passed. Two of them are: </a:t>
            </a:r>
            <a:r>
              <a:rPr lang="en-US" sz="2400" i="1" dirty="0">
                <a:solidFill>
                  <a:schemeClr val="accent2"/>
                </a:solidFill>
                <a:latin typeface="Gill Sans MT" panose="020B0502020104020203" pitchFamily="34" charset="0"/>
              </a:rPr>
              <a:t>editable </a:t>
            </a:r>
            <a:r>
              <a:rPr lang="en-US" sz="2400" dirty="0">
                <a:latin typeface="Gill Sans MT" panose="020B0502020104020203" pitchFamily="34" charset="0"/>
              </a:rPr>
              <a:t>which indicate if you can dynamically add elements and </a:t>
            </a:r>
            <a:r>
              <a:rPr lang="en-US" sz="2400" i="1" dirty="0">
                <a:solidFill>
                  <a:schemeClr val="accent2"/>
                </a:solidFill>
                <a:latin typeface="Gill Sans MT" panose="020B0502020104020203" pitchFamily="34" charset="0"/>
              </a:rPr>
              <a:t>insertPolicy</a:t>
            </a:r>
            <a:r>
              <a:rPr lang="en-US" sz="2400" dirty="0">
                <a:latin typeface="Gill Sans MT" panose="020B0502020104020203" pitchFamily="34" charset="0"/>
              </a:rPr>
              <a:t> which can be set to add elements dynamically at the top or bottom of the list.</a:t>
            </a:r>
          </a:p>
          <a:p>
            <a:r>
              <a:rPr lang="en-US" sz="2400" dirty="0">
                <a:latin typeface="Gill Sans MT" panose="020B0502020104020203" pitchFamily="34" charset="0"/>
              </a:rPr>
              <a:t>You can add elements to the lists in different ways: </a:t>
            </a:r>
            <a:r>
              <a:rPr lang="en-US" sz="2400" i="1" dirty="0">
                <a:solidFill>
                  <a:schemeClr val="accent2"/>
                </a:solidFill>
                <a:latin typeface="Gill Sans MT" panose="020B0502020104020203" pitchFamily="34" charset="0"/>
              </a:rPr>
              <a:t>my_var.addItem(#text, #data)</a:t>
            </a:r>
            <a:r>
              <a:rPr lang="en-US" sz="2400" dirty="0">
                <a:latin typeface="Gill Sans MT" panose="020B0502020104020203" pitchFamily="34" charset="0"/>
              </a:rPr>
              <a:t> or </a:t>
            </a:r>
            <a:r>
              <a:rPr lang="en-US" sz="2400" i="1" dirty="0">
                <a:solidFill>
                  <a:schemeClr val="accent2"/>
                </a:solidFill>
                <a:latin typeface="Gill Sans MT" panose="020B0502020104020203" pitchFamily="34" charset="0"/>
              </a:rPr>
              <a:t>my_var.addItems([list of texts])</a:t>
            </a:r>
            <a:r>
              <a:rPr lang="en-US" sz="2400" dirty="0">
                <a:latin typeface="Gill Sans MT" panose="020B0502020104020203" pitchFamily="34" charset="0"/>
              </a:rPr>
              <a:t> or </a:t>
            </a:r>
            <a:r>
              <a:rPr lang="en-US" sz="2400" i="1" dirty="0">
                <a:solidFill>
                  <a:schemeClr val="accent2"/>
                </a:solidFill>
                <a:latin typeface="Gill Sans MT" panose="020B0502020104020203" pitchFamily="34" charset="0"/>
              </a:rPr>
              <a:t>my_var.insertItem(#index, #text)</a:t>
            </a:r>
            <a:r>
              <a:rPr lang="en-US" sz="2400" dirty="0">
                <a:latin typeface="Gill Sans MT" panose="020B0502020104020203" pitchFamily="34" charset="0"/>
              </a:rPr>
              <a:t> or </a:t>
            </a:r>
            <a:r>
              <a:rPr lang="en-US" sz="2400" i="1" dirty="0">
                <a:solidFill>
                  <a:schemeClr val="accent2"/>
                </a:solidFill>
                <a:latin typeface="Gill Sans MT" panose="020B0502020104020203" pitchFamily="34" charset="0"/>
              </a:rPr>
              <a:t>my_var.insertItems(#index, [list of texts])</a:t>
            </a:r>
          </a:p>
          <a:p>
            <a:r>
              <a:rPr lang="en-US" sz="2400" dirty="0">
                <a:latin typeface="Gill Sans MT" panose="020B0502020104020203" pitchFamily="34" charset="0"/>
              </a:rPr>
              <a:t>You can get the text, data, and index of the drop down box’s shown value using </a:t>
            </a:r>
            <a:r>
              <a:rPr lang="en-US" sz="2400" i="1" dirty="0" err="1">
                <a:solidFill>
                  <a:schemeClr val="accent2"/>
                </a:solidFill>
                <a:latin typeface="Gill Sans MT" panose="020B0502020104020203" pitchFamily="34" charset="0"/>
              </a:rPr>
              <a:t>my_var.currentText</a:t>
            </a:r>
            <a:r>
              <a:rPr lang="en-US" sz="2400" i="1" dirty="0">
                <a:solidFill>
                  <a:schemeClr val="accent2"/>
                </a:solidFill>
                <a:latin typeface="Gill Sans MT" panose="020B0502020104020203" pitchFamily="34" charset="0"/>
              </a:rPr>
              <a:t>()</a:t>
            </a:r>
            <a:r>
              <a:rPr lang="en-US" sz="2400" dirty="0">
                <a:latin typeface="Gill Sans MT" panose="020B0502020104020203" pitchFamily="34" charset="0"/>
              </a:rPr>
              <a:t>, </a:t>
            </a:r>
            <a:r>
              <a:rPr lang="en-US" sz="2400" i="1" dirty="0" err="1">
                <a:solidFill>
                  <a:schemeClr val="accent2"/>
                </a:solidFill>
                <a:latin typeface="Gill Sans MT" panose="020B0502020104020203" pitchFamily="34" charset="0"/>
              </a:rPr>
              <a:t>my_var.currentData</a:t>
            </a:r>
            <a:r>
              <a:rPr lang="en-US" sz="2400" i="1" dirty="0">
                <a:solidFill>
                  <a:schemeClr val="accent2"/>
                </a:solidFill>
                <a:latin typeface="Gill Sans MT" panose="020B0502020104020203" pitchFamily="34" charset="0"/>
              </a:rPr>
              <a:t>(),</a:t>
            </a:r>
            <a:r>
              <a:rPr lang="en-US" sz="2400" dirty="0">
                <a:latin typeface="Gill Sans MT" panose="020B0502020104020203" pitchFamily="34" charset="0"/>
              </a:rPr>
              <a:t> and </a:t>
            </a:r>
            <a:r>
              <a:rPr lang="en-US" sz="2400" i="1" dirty="0" err="1">
                <a:solidFill>
                  <a:schemeClr val="accent2"/>
                </a:solidFill>
                <a:latin typeface="Gill Sans MT" panose="020B0502020104020203" pitchFamily="34" charset="0"/>
              </a:rPr>
              <a:t>my_var.currentIndex</a:t>
            </a:r>
            <a:r>
              <a:rPr lang="en-US" sz="2400" i="1" dirty="0">
                <a:solidFill>
                  <a:schemeClr val="accent2"/>
                </a:solidFill>
                <a:latin typeface="Gill Sans MT" panose="020B0502020104020203" pitchFamily="34" charset="0"/>
              </a:rPr>
              <a:t>()</a:t>
            </a:r>
          </a:p>
        </p:txBody>
      </p:sp>
    </p:spTree>
    <p:extLst>
      <p:ext uri="{BB962C8B-B14F-4D97-AF65-F5344CB8AC3E}">
        <p14:creationId xmlns:p14="http://schemas.microsoft.com/office/powerpoint/2010/main" val="219204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05FC-C4B1-4E98-AB30-176AA3B55221}"/>
              </a:ext>
            </a:extLst>
          </p:cNvPr>
          <p:cNvSpPr>
            <a:spLocks noGrp="1"/>
          </p:cNvSpPr>
          <p:nvPr>
            <p:ph type="title"/>
          </p:nvPr>
        </p:nvSpPr>
        <p:spPr/>
        <p:txBody>
          <a:bodyPr/>
          <a:lstStyle/>
          <a:p>
            <a:pPr algn="ctr"/>
            <a:r>
              <a:rPr lang="en-US" dirty="0">
                <a:latin typeface="Gill Sans MT" panose="020B0502020104020203" pitchFamily="34" charset="0"/>
              </a:rPr>
              <a:t>Create a spin box</a:t>
            </a:r>
          </a:p>
        </p:txBody>
      </p:sp>
      <p:sp>
        <p:nvSpPr>
          <p:cNvPr id="3" name="Content Placeholder 2">
            <a:extLst>
              <a:ext uri="{FF2B5EF4-FFF2-40B4-BE49-F238E27FC236}">
                <a16:creationId xmlns:a16="http://schemas.microsoft.com/office/drawing/2014/main" id="{1047C67F-F020-46E0-B930-67B87AF3FE5A}"/>
              </a:ext>
            </a:extLst>
          </p:cNvPr>
          <p:cNvSpPr>
            <a:spLocks noGrp="1"/>
          </p:cNvSpPr>
          <p:nvPr>
            <p:ph idx="1"/>
          </p:nvPr>
        </p:nvSpPr>
        <p:spPr/>
        <p:txBody>
          <a:bodyPr/>
          <a:lstStyle/>
          <a:p>
            <a:r>
              <a:rPr lang="en-US" sz="2400" dirty="0">
                <a:latin typeface="Gill Sans MT" panose="020B0502020104020203" pitchFamily="34" charset="0"/>
              </a:rPr>
              <a:t>You can create a spin box using: </a:t>
            </a:r>
            <a:r>
              <a:rPr lang="en-US" sz="2400" i="1" dirty="0">
                <a:solidFill>
                  <a:schemeClr val="accent2"/>
                </a:solidFill>
                <a:latin typeface="Gill Sans MT" panose="020B0502020104020203" pitchFamily="34" charset="0"/>
              </a:rPr>
              <a:t>my_var = qtw.Q(Double)SpinBox(self, value, maximum, minimum, singleStep, prefix, suffix)</a:t>
            </a:r>
          </a:p>
          <a:p>
            <a:r>
              <a:rPr lang="en-US" sz="2400" dirty="0">
                <a:latin typeface="Gill Sans MT" panose="020B0502020104020203" pitchFamily="34" charset="0"/>
              </a:rPr>
              <a:t>The prefix and suffix arguments are optional</a:t>
            </a:r>
          </a:p>
          <a:p>
            <a:r>
              <a:rPr lang="en-US" sz="2400" dirty="0">
                <a:latin typeface="Gill Sans MT" panose="020B0502020104020203" pitchFamily="34" charset="0"/>
              </a:rPr>
              <a:t>A </a:t>
            </a:r>
            <a:r>
              <a:rPr lang="en-US" sz="2400" i="1" dirty="0" err="1">
                <a:solidFill>
                  <a:schemeClr val="accent2"/>
                </a:solidFill>
                <a:latin typeface="Gill Sans MT" panose="020B0502020104020203" pitchFamily="34" charset="0"/>
              </a:rPr>
              <a:t>QDoubleSpinBox</a:t>
            </a:r>
            <a:r>
              <a:rPr lang="en-US" sz="2400" dirty="0">
                <a:latin typeface="Gill Sans MT" panose="020B0502020104020203" pitchFamily="34" charset="0"/>
              </a:rPr>
              <a:t> is one that allows float number whereas a </a:t>
            </a:r>
            <a:r>
              <a:rPr lang="en-US" sz="2400" i="1" dirty="0">
                <a:solidFill>
                  <a:schemeClr val="accent2"/>
                </a:solidFill>
                <a:latin typeface="Gill Sans MT" panose="020B0502020104020203" pitchFamily="34" charset="0"/>
              </a:rPr>
              <a:t>QSpinBox</a:t>
            </a:r>
            <a:r>
              <a:rPr lang="en-US" sz="2400" dirty="0">
                <a:latin typeface="Gill Sans MT" panose="020B0502020104020203" pitchFamily="34" charset="0"/>
              </a:rPr>
              <a:t> only allows integers</a:t>
            </a:r>
          </a:p>
          <a:p>
            <a:r>
              <a:rPr lang="en-US" sz="2400" dirty="0">
                <a:latin typeface="Gill Sans MT" panose="020B0502020104020203" pitchFamily="34" charset="0"/>
              </a:rPr>
              <a:t>To get the value in the spin box, use: </a:t>
            </a:r>
            <a:r>
              <a:rPr lang="en-US" sz="2400" i="1" dirty="0">
                <a:solidFill>
                  <a:schemeClr val="accent2"/>
                </a:solidFill>
                <a:latin typeface="Gill Sans MT" panose="020B0502020104020203" pitchFamily="34" charset="0"/>
              </a:rPr>
              <a:t>my_var.value()</a:t>
            </a:r>
            <a:endParaRPr lang="en-US" i="1" dirty="0">
              <a:solidFill>
                <a:schemeClr val="accent2"/>
              </a:solidFill>
              <a:latin typeface="Gill Sans MT" panose="020B0502020104020203" pitchFamily="34" charset="0"/>
            </a:endParaRPr>
          </a:p>
        </p:txBody>
      </p:sp>
    </p:spTree>
    <p:extLst>
      <p:ext uri="{BB962C8B-B14F-4D97-AF65-F5344CB8AC3E}">
        <p14:creationId xmlns:p14="http://schemas.microsoft.com/office/powerpoint/2010/main" val="252283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EE8E-0D4E-4940-A1CD-0A4DA4294C38}"/>
              </a:ext>
            </a:extLst>
          </p:cNvPr>
          <p:cNvSpPr>
            <a:spLocks noGrp="1"/>
          </p:cNvSpPr>
          <p:nvPr>
            <p:ph type="title"/>
          </p:nvPr>
        </p:nvSpPr>
        <p:spPr/>
        <p:txBody>
          <a:bodyPr/>
          <a:lstStyle/>
          <a:p>
            <a:pPr algn="ctr"/>
            <a:r>
              <a:rPr lang="en-US" dirty="0">
                <a:latin typeface="Gill Sans MT" panose="020B0502020104020203" pitchFamily="34" charset="0"/>
              </a:rPr>
              <a:t>Creating a text box</a:t>
            </a:r>
          </a:p>
        </p:txBody>
      </p:sp>
      <p:sp>
        <p:nvSpPr>
          <p:cNvPr id="3" name="Content Placeholder 2">
            <a:extLst>
              <a:ext uri="{FF2B5EF4-FFF2-40B4-BE49-F238E27FC236}">
                <a16:creationId xmlns:a16="http://schemas.microsoft.com/office/drawing/2014/main" id="{98FB5EE9-80EF-484C-8CDB-DF9E276E2A8F}"/>
              </a:ext>
            </a:extLst>
          </p:cNvPr>
          <p:cNvSpPr>
            <a:spLocks noGrp="1"/>
          </p:cNvSpPr>
          <p:nvPr>
            <p:ph idx="1"/>
          </p:nvPr>
        </p:nvSpPr>
        <p:spPr>
          <a:xfrm>
            <a:off x="838200" y="1690688"/>
            <a:ext cx="10515600" cy="5019601"/>
          </a:xfrm>
        </p:spPr>
        <p:txBody>
          <a:bodyPr>
            <a:normAutofit/>
          </a:bodyPr>
          <a:lstStyle/>
          <a:p>
            <a:r>
              <a:rPr lang="en-US" sz="2400" dirty="0"/>
              <a:t>You can create a text box using: </a:t>
            </a:r>
            <a:r>
              <a:rPr lang="en-US" sz="2400" i="1" dirty="0">
                <a:solidFill>
                  <a:schemeClr val="accent2"/>
                </a:solidFill>
              </a:rPr>
              <a:t>my_var = qtw.QTextEdit(self, args)</a:t>
            </a:r>
          </a:p>
          <a:p>
            <a:r>
              <a:rPr lang="en-US" sz="2400" dirty="0"/>
              <a:t>args include but is not limited to:</a:t>
            </a:r>
          </a:p>
          <a:p>
            <a:pPr lvl="1"/>
            <a:r>
              <a:rPr lang="en-US" dirty="0"/>
              <a:t>plainText: text initially present in the box</a:t>
            </a:r>
          </a:p>
          <a:p>
            <a:pPr lvl="1"/>
            <a:r>
              <a:rPr lang="en-US" dirty="0"/>
              <a:t>acceptRichTrue: if set to True, allows special text (colored, bold, italic…) to be pasted into the box</a:t>
            </a:r>
          </a:p>
          <a:p>
            <a:pPr lvl="1"/>
            <a:r>
              <a:rPr lang="en-US" dirty="0" err="1"/>
              <a:t>lineWrapMode</a:t>
            </a:r>
            <a:r>
              <a:rPr lang="en-US" dirty="0"/>
              <a:t>: indicates how to wrap words at the right side of the box. Usually set to </a:t>
            </a:r>
            <a:r>
              <a:rPr lang="en-US" i="1" dirty="0" err="1">
                <a:solidFill>
                  <a:schemeClr val="accent2"/>
                </a:solidFill>
              </a:rPr>
              <a:t>qtw.QTextEdit.FixedColumnWidth</a:t>
            </a:r>
            <a:r>
              <a:rPr lang="en-US" i="1" dirty="0">
                <a:solidFill>
                  <a:schemeClr val="accent2"/>
                </a:solidFill>
              </a:rPr>
              <a:t>.</a:t>
            </a:r>
            <a:r>
              <a:rPr lang="en-US" dirty="0"/>
              <a:t> Can be set to other thing</a:t>
            </a:r>
            <a:endParaRPr lang="en-US" i="1" dirty="0">
              <a:solidFill>
                <a:schemeClr val="accent2"/>
              </a:solidFill>
            </a:endParaRPr>
          </a:p>
          <a:p>
            <a:pPr lvl="1"/>
            <a:r>
              <a:rPr lang="en-US" dirty="0" err="1"/>
              <a:t>lineWrapColumnOrWidth</a:t>
            </a:r>
            <a:r>
              <a:rPr lang="en-US" dirty="0"/>
              <a:t>: specifies how many characters can be fit on one line.</a:t>
            </a:r>
          </a:p>
          <a:p>
            <a:pPr lvl="1"/>
            <a:r>
              <a:rPr lang="en-US" dirty="0" err="1"/>
              <a:t>placeholderText</a:t>
            </a:r>
            <a:r>
              <a:rPr lang="en-US" dirty="0"/>
              <a:t>: text that appears if nothing is written in the box. Appears as grey or ghosted text.</a:t>
            </a:r>
          </a:p>
          <a:p>
            <a:pPr lvl="1"/>
            <a:r>
              <a:rPr lang="en-US" dirty="0" err="1"/>
              <a:t>readOnly</a:t>
            </a:r>
            <a:r>
              <a:rPr lang="en-US" dirty="0"/>
              <a:t>: if set to True, impeaches to write in the box</a:t>
            </a:r>
          </a:p>
          <a:p>
            <a:pPr lvl="1"/>
            <a:r>
              <a:rPr lang="en-US" dirty="0"/>
              <a:t>You can get the content of the box using: </a:t>
            </a:r>
            <a:r>
              <a:rPr lang="en-US" i="1" dirty="0" err="1">
                <a:solidFill>
                  <a:schemeClr val="accent2"/>
                </a:solidFill>
              </a:rPr>
              <a:t>my_var.toPlainText</a:t>
            </a:r>
            <a:r>
              <a:rPr lang="en-US" i="1" dirty="0">
                <a:solidFill>
                  <a:schemeClr val="accent2"/>
                </a:solidFill>
              </a:rPr>
              <a:t>()</a:t>
            </a:r>
          </a:p>
        </p:txBody>
      </p:sp>
    </p:spTree>
    <p:extLst>
      <p:ext uri="{BB962C8B-B14F-4D97-AF65-F5344CB8AC3E}">
        <p14:creationId xmlns:p14="http://schemas.microsoft.com/office/powerpoint/2010/main" val="184656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1196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Gill Sans MT</vt:lpstr>
      <vt:lpstr>Office Theme</vt:lpstr>
      <vt:lpstr>GUI Tutorial 1</vt:lpstr>
      <vt:lpstr>Opening a Window in PyQt5</vt:lpstr>
      <vt:lpstr>Things you need for the GUI</vt:lpstr>
      <vt:lpstr>Adding a Label</vt:lpstr>
      <vt:lpstr>Creating an entry box</vt:lpstr>
      <vt:lpstr>Creating a button</vt:lpstr>
      <vt:lpstr>Creating a drop down box</vt:lpstr>
      <vt:lpstr>Create a spin box</vt:lpstr>
      <vt:lpstr>Creating a text box</vt:lpstr>
      <vt:lpstr>New way to add widgets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Tutorial 1</dc:title>
  <dc:creator>Dany Solh (Student)</dc:creator>
  <cp:lastModifiedBy>Dany Solh (Student)</cp:lastModifiedBy>
  <cp:revision>18</cp:revision>
  <dcterms:created xsi:type="dcterms:W3CDTF">2024-03-03T16:50:00Z</dcterms:created>
  <dcterms:modified xsi:type="dcterms:W3CDTF">2024-03-03T22:28:54Z</dcterms:modified>
</cp:coreProperties>
</file>