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5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A6F8-A9F8-4E6A-B87E-748A12AA512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29FE-762B-4798-BAC1-057580F1B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1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182" y="1859343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Gill Sans"/>
              </a:rPr>
              <a:t>Network Programming Tutorial 1</a:t>
            </a:r>
            <a:endParaRPr lang="en-US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312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"/>
              </a:rPr>
              <a:t>Your turn!</a:t>
            </a:r>
            <a:endParaRPr lang="en-US" dirty="0">
              <a:latin typeface="Gill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Write a client-server code where the client sends a message to the server and computes the round trip time (time elapsed from sending the message to receiving the server’s reply).</a:t>
            </a:r>
          </a:p>
          <a:p>
            <a:r>
              <a:rPr lang="en-US" sz="2400" dirty="0" smtClean="0"/>
              <a:t>Make use of the </a:t>
            </a:r>
            <a:r>
              <a:rPr lang="en-US" sz="2400" i="1" dirty="0" smtClean="0"/>
              <a:t>time</a:t>
            </a:r>
            <a:r>
              <a:rPr lang="en-US" sz="2400" dirty="0" smtClean="0"/>
              <a:t> module (look it up online)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1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87513" y="76200"/>
            <a:ext cx="8839200" cy="1143000"/>
          </a:xfrm>
        </p:spPr>
        <p:txBody>
          <a:bodyPr/>
          <a:lstStyle/>
          <a:p>
            <a:r>
              <a:rPr lang="en-US" sz="3800" dirty="0">
                <a:latin typeface="Gill Sans"/>
                <a:ea typeface="ＭＳ Ｐゴシック" charset="0"/>
                <a:cs typeface="Gill Sans"/>
              </a:rPr>
              <a:t>Client-server communication</a:t>
            </a:r>
            <a:br>
              <a:rPr lang="en-US" sz="3800" dirty="0">
                <a:latin typeface="Gill Sans"/>
                <a:ea typeface="ＭＳ Ｐゴシック" charset="0"/>
                <a:cs typeface="Gill Sans"/>
              </a:rPr>
            </a:br>
            <a:r>
              <a:rPr lang="en-US" sz="3800" dirty="0">
                <a:latin typeface="Gill Sans"/>
                <a:ea typeface="ＭＳ Ｐゴシック" charset="0"/>
                <a:cs typeface="Gill Sans"/>
              </a:rPr>
              <a:t>Stream sockets: connection-oriented 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2950669" y="1677989"/>
            <a:ext cx="1671637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Create a socket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2474834" y="3270251"/>
            <a:ext cx="2693988" cy="83099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Listen on socket</a:t>
            </a:r>
          </a:p>
          <a:p>
            <a:pPr algn="ctr" eaLnBrk="1" hangingPunct="1"/>
            <a:r>
              <a:rPr lang="en-US" sz="1500" dirty="0">
                <a:latin typeface="Gill Sans"/>
                <a:cs typeface="Gill Sans"/>
              </a:rPr>
              <a:t>(Wait for incoming connections)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2777631" y="4291014"/>
            <a:ext cx="2017713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Accept connection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2949875" y="6143626"/>
            <a:ext cx="1673225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Gill Sans"/>
                <a:cs typeface="Gill Sans"/>
              </a:rPr>
              <a:t>Send response</a:t>
            </a:r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auto">
          <a:xfrm>
            <a:off x="3354389" y="1276350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Gill Sans"/>
                <a:cs typeface="Gill Sans"/>
              </a:rPr>
              <a:t>Server</a:t>
            </a:r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>
            <a:off x="3786486" y="2062163"/>
            <a:ext cx="0" cy="3174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>
            <a:off x="3786486" y="2767263"/>
            <a:ext cx="0" cy="506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 flipH="1">
            <a:off x="3786486" y="3870325"/>
            <a:ext cx="0" cy="420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>
            <a:off x="3786486" y="4660900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86" name="Text Box 19"/>
          <p:cNvSpPr txBox="1">
            <a:spLocks noChangeArrowheads="1"/>
          </p:cNvSpPr>
          <p:nvPr/>
        </p:nvSpPr>
        <p:spPr bwMode="auto">
          <a:xfrm>
            <a:off x="8513124" y="2863182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Gill Sans"/>
                <a:cs typeface="Gill Sans"/>
              </a:rPr>
              <a:t>Client</a:t>
            </a:r>
          </a:p>
        </p:txBody>
      </p:sp>
      <p:sp>
        <p:nvSpPr>
          <p:cNvPr id="28687" name="Text Box 20"/>
          <p:cNvSpPr txBox="1">
            <a:spLocks noChangeArrowheads="1"/>
          </p:cNvSpPr>
          <p:nvPr/>
        </p:nvSpPr>
        <p:spPr bwMode="auto">
          <a:xfrm>
            <a:off x="7958139" y="3414713"/>
            <a:ext cx="1862137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Create a socket</a:t>
            </a:r>
          </a:p>
        </p:txBody>
      </p:sp>
      <p:sp>
        <p:nvSpPr>
          <p:cNvPr id="28689" name="Text Box 22"/>
          <p:cNvSpPr txBox="1">
            <a:spLocks noChangeArrowheads="1"/>
          </p:cNvSpPr>
          <p:nvPr/>
        </p:nvSpPr>
        <p:spPr bwMode="auto">
          <a:xfrm>
            <a:off x="7958139" y="4903789"/>
            <a:ext cx="1862137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Gill Sans"/>
                <a:cs typeface="Gill Sans"/>
              </a:rPr>
              <a:t>Send the request</a:t>
            </a:r>
          </a:p>
        </p:txBody>
      </p:sp>
      <p:sp>
        <p:nvSpPr>
          <p:cNvPr id="28690" name="Line 23"/>
          <p:cNvSpPr>
            <a:spLocks noChangeShapeType="1"/>
          </p:cNvSpPr>
          <p:nvPr/>
        </p:nvSpPr>
        <p:spPr bwMode="auto">
          <a:xfrm>
            <a:off x="8889206" y="3784601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>
            <a:off x="8889206" y="4528635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92" name="Line 25"/>
          <p:cNvSpPr>
            <a:spLocks noChangeShapeType="1"/>
          </p:cNvSpPr>
          <p:nvPr/>
        </p:nvSpPr>
        <p:spPr bwMode="auto">
          <a:xfrm flipH="1">
            <a:off x="4745789" y="4238625"/>
            <a:ext cx="3212349" cy="2397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 rot="21406288">
            <a:off x="5233989" y="3973513"/>
            <a:ext cx="2282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0000"/>
                </a:solidFill>
                <a:latin typeface="Gill Sans"/>
                <a:cs typeface="Gill Sans"/>
              </a:rPr>
              <a:t>establish connection</a:t>
            </a:r>
          </a:p>
        </p:txBody>
      </p:sp>
      <p:sp>
        <p:nvSpPr>
          <p:cNvPr id="28694" name="Line 27"/>
          <p:cNvSpPr>
            <a:spLocks noChangeShapeType="1"/>
          </p:cNvSpPr>
          <p:nvPr/>
        </p:nvSpPr>
        <p:spPr bwMode="auto">
          <a:xfrm flipH="1">
            <a:off x="4705685" y="5068889"/>
            <a:ext cx="3234991" cy="225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95" name="Text Box 29"/>
          <p:cNvSpPr txBox="1">
            <a:spLocks noChangeArrowheads="1"/>
          </p:cNvSpPr>
          <p:nvPr/>
        </p:nvSpPr>
        <p:spPr bwMode="auto">
          <a:xfrm rot="-241431">
            <a:off x="5287904" y="474928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Gill Sans"/>
                <a:cs typeface="Gill Sans"/>
              </a:rPr>
              <a:t>data (request)</a:t>
            </a:r>
          </a:p>
        </p:txBody>
      </p:sp>
      <p:sp>
        <p:nvSpPr>
          <p:cNvPr id="28696" name="Text Box 31"/>
          <p:cNvSpPr txBox="1">
            <a:spLocks noChangeArrowheads="1"/>
          </p:cNvSpPr>
          <p:nvPr/>
        </p:nvSpPr>
        <p:spPr bwMode="auto">
          <a:xfrm>
            <a:off x="7958139" y="6299201"/>
            <a:ext cx="1862137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Receive response</a:t>
            </a:r>
          </a:p>
        </p:txBody>
      </p:sp>
      <p:sp>
        <p:nvSpPr>
          <p:cNvPr id="28697" name="Line 32"/>
          <p:cNvSpPr>
            <a:spLocks noChangeShapeType="1"/>
          </p:cNvSpPr>
          <p:nvPr/>
        </p:nvSpPr>
        <p:spPr bwMode="auto">
          <a:xfrm>
            <a:off x="4652211" y="6323263"/>
            <a:ext cx="3288464" cy="19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98" name="Text Box 33"/>
          <p:cNvSpPr txBox="1">
            <a:spLocks noChangeArrowheads="1"/>
          </p:cNvSpPr>
          <p:nvPr/>
        </p:nvSpPr>
        <p:spPr bwMode="auto">
          <a:xfrm rot="162673">
            <a:off x="5614643" y="6032236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Gill Sans"/>
                <a:cs typeface="Gill Sans"/>
              </a:rPr>
              <a:t>data (reply)</a:t>
            </a:r>
          </a:p>
        </p:txBody>
      </p:sp>
      <p:sp>
        <p:nvSpPr>
          <p:cNvPr id="28699" name="Line 34"/>
          <p:cNvSpPr>
            <a:spLocks noChangeShapeType="1"/>
          </p:cNvSpPr>
          <p:nvPr/>
        </p:nvSpPr>
        <p:spPr bwMode="auto">
          <a:xfrm flipH="1">
            <a:off x="8889206" y="5273676"/>
            <a:ext cx="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2880025" y="5068889"/>
            <a:ext cx="1812925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Receive Request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827636" y="2365375"/>
            <a:ext cx="1917700" cy="600164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Bind the socket </a:t>
            </a:r>
          </a:p>
          <a:p>
            <a:pPr algn="ctr" eaLnBrk="1" hangingPunct="1"/>
            <a:r>
              <a:rPr lang="en-US" sz="1500" dirty="0">
                <a:latin typeface="Gill Sans"/>
                <a:cs typeface="Gill Sans"/>
              </a:rPr>
              <a:t>(what port am I at?)</a:t>
            </a:r>
          </a:p>
        </p:txBody>
      </p:sp>
      <p:sp>
        <p:nvSpPr>
          <p:cNvPr id="28688" name="Text Box 21"/>
          <p:cNvSpPr txBox="1">
            <a:spLocks noChangeArrowheads="1"/>
          </p:cNvSpPr>
          <p:nvPr/>
        </p:nvSpPr>
        <p:spPr bwMode="auto">
          <a:xfrm>
            <a:off x="7958139" y="4106864"/>
            <a:ext cx="1862137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Gill Sans"/>
                <a:cs typeface="Gill Sans"/>
              </a:rPr>
              <a:t>Connect to server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3778465" y="5428247"/>
            <a:ext cx="0" cy="747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792975" y="5569302"/>
            <a:ext cx="1812925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Process Request</a:t>
            </a:r>
          </a:p>
        </p:txBody>
      </p:sp>
    </p:spTree>
    <p:extLst>
      <p:ext uri="{BB962C8B-B14F-4D97-AF65-F5344CB8AC3E}">
        <p14:creationId xmlns:p14="http://schemas.microsoft.com/office/powerpoint/2010/main" val="19781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031742" y="228600"/>
            <a:ext cx="801083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200" dirty="0">
                <a:latin typeface="Gill Sans"/>
                <a:ea typeface="ＭＳ Ｐゴシック" charset="0"/>
                <a:cs typeface="Gill Sans"/>
              </a:rPr>
              <a:t>Socket and process communication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1955542" y="5638801"/>
            <a:ext cx="8229600" cy="71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9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rgbClr val="3366FF"/>
                </a:solidFill>
                <a:latin typeface="Gill Sans"/>
                <a:cs typeface="Gill Sans"/>
              </a:rPr>
              <a:t>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ill Sans"/>
                <a:cs typeface="Gill Sans"/>
              </a:rPr>
              <a:t>The interface that the operating system provides to its networking subsystem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26031" y="2857500"/>
            <a:ext cx="274637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defRPr/>
            </a:pPr>
            <a:r>
              <a:rPr lang="nl-NL" sz="1400" b="1">
                <a:latin typeface="Gill Sans"/>
                <a:cs typeface="Gill Sans"/>
              </a:rPr>
              <a:t>application layer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126031" y="4005264"/>
            <a:ext cx="2746375" cy="928687"/>
            <a:chOff x="768" y="2316"/>
            <a:chExt cx="1536" cy="585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768" y="2316"/>
              <a:ext cx="153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 dirty="0">
                  <a:latin typeface="Gill Sans"/>
                  <a:cs typeface="Gill Sans"/>
                </a:rPr>
                <a:t>transport </a:t>
              </a:r>
              <a:r>
                <a:rPr lang="nl-NL" sz="1400" b="1" dirty="0" err="1">
                  <a:latin typeface="Gill Sans"/>
                  <a:cs typeface="Gill Sans"/>
                </a:rPr>
                <a:t>layer</a:t>
              </a:r>
              <a:r>
                <a:rPr lang="nl-NL" sz="1400" b="1" dirty="0">
                  <a:latin typeface="Gill Sans"/>
                  <a:cs typeface="Gill Sans"/>
                </a:rPr>
                <a:t> 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68" y="2508"/>
              <a:ext cx="153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>
                  <a:latin typeface="Gill Sans"/>
                  <a:cs typeface="Gill Sans"/>
                </a:rPr>
                <a:t>network layer (IP)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68" y="2703"/>
              <a:ext cx="153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 dirty="0">
                  <a:latin typeface="Gill Sans"/>
                  <a:cs typeface="Gill Sans"/>
                </a:rPr>
                <a:t>link </a:t>
              </a:r>
              <a:r>
                <a:rPr lang="nl-NL" sz="1400" b="1" dirty="0" err="1">
                  <a:latin typeface="Gill Sans"/>
                  <a:cs typeface="Gill Sans"/>
                </a:rPr>
                <a:t>layer</a:t>
              </a:r>
              <a:endParaRPr lang="nl-NL" sz="1400" b="1" dirty="0">
                <a:latin typeface="Gill Sans"/>
                <a:cs typeface="Gill Sans"/>
              </a:endParaRPr>
            </a:p>
          </p:txBody>
        </p:sp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61968" y="2867025"/>
            <a:ext cx="259397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defRPr/>
            </a:pPr>
            <a:r>
              <a:rPr lang="nl-NL" sz="1400" b="1" dirty="0" err="1">
                <a:latin typeface="Gill Sans"/>
                <a:cs typeface="Gill Sans"/>
              </a:rPr>
              <a:t>application</a:t>
            </a:r>
            <a:r>
              <a:rPr lang="nl-NL" sz="1400" b="1" dirty="0">
                <a:latin typeface="Gill Sans"/>
                <a:cs typeface="Gill Sans"/>
              </a:rPr>
              <a:t> </a:t>
            </a:r>
            <a:r>
              <a:rPr lang="nl-NL" sz="1400" b="1" dirty="0" err="1">
                <a:latin typeface="Gill Sans"/>
                <a:cs typeface="Gill Sans"/>
              </a:rPr>
              <a:t>layer</a:t>
            </a:r>
            <a:endParaRPr lang="nl-NL" sz="1400" b="1" dirty="0">
              <a:latin typeface="Gill Sans"/>
              <a:cs typeface="Gill Sans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561968" y="4014789"/>
            <a:ext cx="2593975" cy="928687"/>
            <a:chOff x="768" y="2316"/>
            <a:chExt cx="1536" cy="585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68" y="2316"/>
              <a:ext cx="1536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 dirty="0">
                  <a:latin typeface="Gill Sans"/>
                  <a:cs typeface="Gill Sans"/>
                </a:rPr>
                <a:t>transport </a:t>
              </a:r>
              <a:r>
                <a:rPr lang="nl-NL" sz="1400" b="1" dirty="0" err="1">
                  <a:latin typeface="Gill Sans"/>
                  <a:cs typeface="Gill Sans"/>
                </a:rPr>
                <a:t>layer</a:t>
              </a:r>
              <a:endParaRPr lang="nl-NL" sz="1400" b="1" dirty="0">
                <a:latin typeface="Gill Sans"/>
                <a:cs typeface="Gill Sans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68" y="2508"/>
              <a:ext cx="153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>
                  <a:latin typeface="Gill Sans"/>
                  <a:cs typeface="Gill Sans"/>
                </a:rPr>
                <a:t>network layer (IP)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68" y="2703"/>
              <a:ext cx="153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FF0000"/>
                </a:buClr>
                <a:defRPr/>
              </a:pPr>
              <a:r>
                <a:rPr lang="nl-NL" sz="1400" b="1" dirty="0">
                  <a:latin typeface="Gill Sans"/>
                  <a:cs typeface="Gill Sans"/>
                </a:rPr>
                <a:t>link </a:t>
              </a:r>
              <a:r>
                <a:rPr lang="nl-NL" sz="1400" b="1" dirty="0" err="1">
                  <a:latin typeface="Gill Sans"/>
                  <a:cs typeface="Gill Sans"/>
                </a:rPr>
                <a:t>layer</a:t>
              </a:r>
              <a:endParaRPr lang="nl-NL" sz="1400" b="1" dirty="0">
                <a:latin typeface="Gill Sans"/>
                <a:cs typeface="Gill Sans"/>
              </a:endParaRPr>
            </a:p>
          </p:txBody>
        </p:sp>
      </p:grpSp>
      <p:pic>
        <p:nvPicPr>
          <p:cNvPr id="18" name="Picture 18" descr="01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68" y="1700214"/>
            <a:ext cx="1285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542553" y="3128153"/>
            <a:ext cx="2635978" cy="56569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b="1" dirty="0">
                <a:latin typeface="Gill Sans"/>
                <a:cs typeface="Gill Sans"/>
              </a:rPr>
              <a:t>User Process</a:t>
            </a:r>
            <a:endParaRPr lang="ru-RU" sz="2000" b="1" dirty="0">
              <a:latin typeface="Gill Sans"/>
              <a:cs typeface="Gill Sans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171703" y="3136090"/>
            <a:ext cx="2635978" cy="56569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b="1" dirty="0">
                <a:latin typeface="Gill Sans"/>
                <a:cs typeface="Gill Sans"/>
              </a:rPr>
              <a:t>User Process</a:t>
            </a:r>
            <a:endParaRPr lang="ru-RU" sz="2000" b="1" dirty="0">
              <a:latin typeface="Gill Sans"/>
              <a:cs typeface="Gill Sans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808280" y="34242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en-US">
              <a:latin typeface="Gill Sans"/>
              <a:cs typeface="Gill Sans"/>
            </a:endParaRPr>
          </a:p>
        </p:txBody>
      </p:sp>
      <p:pic>
        <p:nvPicPr>
          <p:cNvPr id="22" name="Picture 22" descr="01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943" y="1681164"/>
            <a:ext cx="12858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389055" y="3562351"/>
            <a:ext cx="999057" cy="492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dirty="0">
                <a:solidFill>
                  <a:srgbClr val="3366FF"/>
                </a:solidFill>
                <a:latin typeface="Gill Sans"/>
                <a:cs typeface="Gill Sans"/>
              </a:rPr>
              <a:t>Socket</a:t>
            </a:r>
            <a:endParaRPr lang="ru-RU" sz="2000" dirty="0">
              <a:solidFill>
                <a:srgbClr val="3366FF"/>
              </a:solidFill>
              <a:latin typeface="Gill Sans"/>
              <a:cs typeface="Gill Sans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8026142" y="3562351"/>
            <a:ext cx="962027" cy="492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9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000" dirty="0">
                <a:solidFill>
                  <a:srgbClr val="3366FF"/>
                </a:solidFill>
                <a:latin typeface="Gill Sans"/>
                <a:cs typeface="Gill Sans"/>
              </a:rPr>
              <a:t>Socket</a:t>
            </a:r>
            <a:endParaRPr lang="ru-RU" sz="2000" dirty="0">
              <a:solidFill>
                <a:srgbClr val="3366FF"/>
              </a:solidFill>
              <a:latin typeface="Gill Sans"/>
              <a:cs typeface="Gill Sans"/>
            </a:endParaRP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4817805" y="4057527"/>
            <a:ext cx="2743200" cy="406401"/>
            <a:chOff x="2091" y="2096"/>
            <a:chExt cx="1728" cy="256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091" y="23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534" y="2096"/>
              <a:ext cx="64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  <a:defRPr/>
              </a:pPr>
              <a:r>
                <a:rPr lang="en-US" b="1" dirty="0">
                  <a:latin typeface="Gill Sans"/>
                  <a:cs typeface="Gill Sans"/>
                </a:rPr>
                <a:t>Internet</a:t>
              </a:r>
              <a:endParaRPr lang="ru-RU" b="1" dirty="0">
                <a:latin typeface="Gill Sans"/>
                <a:cs typeface="Gill Sans"/>
              </a:endParaRP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4876219" y="4959358"/>
            <a:ext cx="2468562" cy="441326"/>
            <a:chOff x="2380" y="3209"/>
            <a:chExt cx="1196" cy="278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80" y="3487"/>
              <a:ext cx="11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543" y="3209"/>
              <a:ext cx="91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  <a:defRPr/>
              </a:pPr>
              <a:r>
                <a:rPr lang="en-US" b="1" dirty="0">
                  <a:latin typeface="Gill Sans"/>
                  <a:cs typeface="Gill Sans"/>
                </a:rPr>
                <a:t>network(s)</a:t>
              </a:r>
              <a:endParaRPr lang="ru-RU" b="1" dirty="0">
                <a:latin typeface="Gill Sans"/>
                <a:cs typeface="Gill Sans"/>
              </a:endParaRPr>
            </a:p>
          </p:txBody>
        </p: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493861" y="2981509"/>
            <a:ext cx="102814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b="1" dirty="0">
                <a:latin typeface="Gill Sans"/>
                <a:cs typeface="Gill Sans"/>
              </a:rPr>
              <a:t>Internet</a:t>
            </a:r>
            <a:endParaRPr lang="ru-RU" b="1" dirty="0">
              <a:latin typeface="Gill Sans"/>
              <a:cs typeface="Gill Sans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7125781" y="4936861"/>
            <a:ext cx="27463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0000"/>
              </a:buClr>
              <a:defRPr/>
            </a:pPr>
            <a:r>
              <a:rPr lang="nl-NL" sz="1400" b="1" dirty="0" err="1">
                <a:latin typeface="Gill Sans"/>
                <a:cs typeface="Gill Sans"/>
              </a:rPr>
              <a:t>physical</a:t>
            </a:r>
            <a:r>
              <a:rPr lang="nl-NL" sz="1400" b="1" dirty="0">
                <a:latin typeface="Gill Sans"/>
                <a:cs typeface="Gill Sans"/>
              </a:rPr>
              <a:t> </a:t>
            </a:r>
            <a:r>
              <a:rPr lang="nl-NL" sz="1400" b="1" dirty="0" err="1">
                <a:latin typeface="Gill Sans"/>
                <a:cs typeface="Gill Sans"/>
              </a:rPr>
              <a:t>layer</a:t>
            </a:r>
            <a:endParaRPr lang="nl-NL" sz="1400" b="1" dirty="0">
              <a:latin typeface="Gill Sans"/>
              <a:cs typeface="Gill Sans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561963" y="4942729"/>
            <a:ext cx="260248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0000"/>
              </a:buClr>
              <a:defRPr/>
            </a:pPr>
            <a:r>
              <a:rPr lang="nl-NL" sz="1400" b="1" dirty="0" err="1">
                <a:latin typeface="Gill Sans"/>
                <a:cs typeface="Gill Sans"/>
              </a:rPr>
              <a:t>physical</a:t>
            </a:r>
            <a:r>
              <a:rPr lang="nl-NL" sz="1400" b="1" dirty="0">
                <a:latin typeface="Gill Sans"/>
                <a:cs typeface="Gill Sans"/>
              </a:rPr>
              <a:t> </a:t>
            </a:r>
            <a:r>
              <a:rPr lang="nl-NL" sz="1400" b="1" dirty="0" err="1">
                <a:latin typeface="Gill Sans"/>
                <a:cs typeface="Gill Sans"/>
              </a:rPr>
              <a:t>layer</a:t>
            </a:r>
            <a:endParaRPr lang="nl-NL" sz="1400" b="1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335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5" grpId="0" animBg="1"/>
      <p:bldP spid="11" grpId="0" animBg="1"/>
      <p:bldP spid="23" grpId="0" animBg="1"/>
      <p:bldP spid="25" grpId="0" animBg="1"/>
      <p:bldP spid="32" grpId="0"/>
      <p:bldP spid="32" grpId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041" y="76200"/>
            <a:ext cx="8247865" cy="1143000"/>
          </a:xfrm>
        </p:spPr>
        <p:txBody>
          <a:bodyPr/>
          <a:lstStyle/>
          <a:p>
            <a:pPr eaLnBrk="1" hangingPunct="1"/>
            <a:r>
              <a:rPr lang="en-US" sz="3900" dirty="0">
                <a:latin typeface="Gill Sans"/>
                <a:ea typeface="ＭＳ Ｐゴシック" charset="0"/>
                <a:cs typeface="Gill Sans"/>
              </a:rPr>
              <a:t>Socket: end point of communication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458200" cy="3092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Gill Sans"/>
                <a:ea typeface="ＭＳ Ｐゴシック" charset="0"/>
                <a:cs typeface="Gill Sans"/>
              </a:rPr>
              <a:t>Sending message from one process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Gill Sans"/>
                <a:ea typeface="ＭＳ Ｐゴシック" charset="0"/>
                <a:cs typeface="Gill Sans"/>
              </a:rPr>
              <a:t>Message must traverse the underlying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network(s)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Gill Sans"/>
                <a:ea typeface="ＭＳ Ｐゴシック" charset="0"/>
                <a:cs typeface="Gill Sans"/>
              </a:rPr>
              <a:t>Process sends and receives through a </a:t>
            </a:r>
            <a:r>
              <a:rPr lang="ja-JP" altLang="en-US" dirty="0"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US" altLang="ja-JP" dirty="0">
                <a:latin typeface="Gill Sans"/>
                <a:ea typeface="ＭＳ Ｐゴシック" charset="0"/>
                <a:cs typeface="Gill Sans"/>
              </a:rPr>
              <a:t>socket</a:t>
            </a:r>
            <a:r>
              <a:rPr lang="ja-JP" altLang="en-US" dirty="0">
                <a:latin typeface="Gill Sans"/>
                <a:ea typeface="ＭＳ Ｐゴシック" charset="0"/>
                <a:cs typeface="Gill Sans"/>
              </a:rPr>
              <a:t>”</a:t>
            </a:r>
            <a:endParaRPr lang="en-US" altLang="ja-JP" dirty="0">
              <a:latin typeface="Gill Sans"/>
              <a:ea typeface="ＭＳ Ｐゴシック" charset="0"/>
              <a:cs typeface="Gill Sans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Similar to reading and writing to a file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Gill Sans"/>
                <a:ea typeface="ＭＳ Ｐゴシック" charset="0"/>
                <a:cs typeface="Gill Sans"/>
              </a:rPr>
              <a:t>Socket as an Application Programming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Gill Sans"/>
                <a:ea typeface="ＭＳ Ｐゴシック" charset="0"/>
                <a:cs typeface="Gill Sans"/>
              </a:rPr>
              <a:t>Supports the creation of network applications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116423" y="4543842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7350088" y="4543842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2678113" y="5310189"/>
            <a:ext cx="136928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>
                <a:latin typeface="Gill Sans"/>
                <a:cs typeface="Gill Sans"/>
              </a:rPr>
              <a:t>socket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7900988" y="5310189"/>
            <a:ext cx="136928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>
                <a:latin typeface="Gill Sans"/>
                <a:cs typeface="Gill Sans"/>
              </a:rPr>
              <a:t>socket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2583945" y="4695825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User process</a:t>
            </a:r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7787435" y="4683125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User process</a:t>
            </a:r>
          </a:p>
        </p:txBody>
      </p:sp>
      <p:sp>
        <p:nvSpPr>
          <p:cNvPr id="17418" name="Text Box 13"/>
          <p:cNvSpPr txBox="1">
            <a:spLocks noChangeArrowheads="1"/>
          </p:cNvSpPr>
          <p:nvPr/>
        </p:nvSpPr>
        <p:spPr bwMode="auto">
          <a:xfrm>
            <a:off x="2703204" y="5913439"/>
            <a:ext cx="1197765" cy="64633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Operating</a:t>
            </a:r>
          </a:p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System</a:t>
            </a:r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7945129" y="5912771"/>
            <a:ext cx="1197765" cy="64633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Operating</a:t>
            </a:r>
          </a:p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System</a:t>
            </a:r>
          </a:p>
        </p:txBody>
      </p:sp>
      <p:sp>
        <p:nvSpPr>
          <p:cNvPr id="727055" name="Cloud"/>
          <p:cNvSpPr>
            <a:spLocks noChangeAspect="1" noEditPoints="1" noChangeArrowheads="1"/>
          </p:cNvSpPr>
          <p:nvPr/>
        </p:nvSpPr>
        <p:spPr bwMode="auto">
          <a:xfrm>
            <a:off x="4655804" y="5655938"/>
            <a:ext cx="2689225" cy="7794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Gill Sans"/>
              <a:cs typeface="Gill Sans"/>
            </a:endParaRPr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V="1">
            <a:off x="4113499" y="6470845"/>
            <a:ext cx="3648075" cy="39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904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981200" y="187325"/>
            <a:ext cx="8229600" cy="1143000"/>
          </a:xfrm>
        </p:spPr>
        <p:txBody>
          <a:bodyPr/>
          <a:lstStyle/>
          <a:p>
            <a:r>
              <a:rPr lang="en-US" sz="3800" dirty="0">
                <a:latin typeface="Gill Sans"/>
                <a:ea typeface="ＭＳ Ｐゴシック" charset="0"/>
                <a:cs typeface="Gill Sans"/>
              </a:rPr>
              <a:t>Types of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5" y="1447459"/>
            <a:ext cx="8073369" cy="4847291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Gill Sans"/>
                <a:cs typeface="Gill Sans"/>
              </a:rPr>
              <a:t>Sockets support the following types of communications</a:t>
            </a:r>
          </a:p>
          <a:p>
            <a:pPr>
              <a:defRPr/>
            </a:pPr>
            <a:endParaRPr lang="en-US" dirty="0" smtClean="0">
              <a:latin typeface="Gill Sans"/>
              <a:cs typeface="Gill Sans"/>
            </a:endParaRPr>
          </a:p>
          <a:p>
            <a:pPr>
              <a:defRPr/>
            </a:pPr>
            <a:r>
              <a:rPr lang="en-US" dirty="0">
                <a:latin typeface="Gill Sans"/>
                <a:cs typeface="Gill Sans"/>
              </a:rPr>
              <a:t>Stream </a:t>
            </a:r>
            <a:r>
              <a:rPr lang="en-US" dirty="0" smtClean="0">
                <a:latin typeface="Gill Sans"/>
                <a:cs typeface="Gill Sans"/>
              </a:rPr>
              <a:t>socket </a:t>
            </a:r>
            <a:r>
              <a:rPr lang="en-US" dirty="0" smtClean="0">
                <a:latin typeface="Gill Sans"/>
                <a:cs typeface="Gill Sans"/>
              </a:rPr>
              <a:t>(aka TCP)</a:t>
            </a:r>
            <a:r>
              <a:rPr lang="en-US" dirty="0" smtClean="0">
                <a:latin typeface="Gill Sans"/>
                <a:cs typeface="Gill Sans"/>
              </a:rPr>
              <a:t>		</a:t>
            </a:r>
            <a:endParaRPr lang="en-US" dirty="0">
              <a:solidFill>
                <a:schemeClr val="bg2"/>
              </a:solidFill>
              <a:latin typeface="Gill Sans"/>
              <a:cs typeface="Gill Sans"/>
            </a:endParaRPr>
          </a:p>
          <a:p>
            <a:pPr marL="857250" lvl="1" indent="-457200">
              <a:defRPr/>
            </a:pPr>
            <a:r>
              <a:rPr lang="en-US" dirty="0">
                <a:latin typeface="Gill Sans"/>
                <a:cs typeface="Gill Sans"/>
              </a:rPr>
              <a:t>Stream of bytes</a:t>
            </a:r>
          </a:p>
          <a:p>
            <a:pPr marL="857250" lvl="1" indent="-457200">
              <a:defRPr/>
            </a:pPr>
            <a:r>
              <a:rPr lang="en-US" dirty="0">
                <a:latin typeface="Gill Sans"/>
                <a:cs typeface="Gill Sans"/>
              </a:rPr>
              <a:t>Reliable</a:t>
            </a:r>
          </a:p>
          <a:p>
            <a:pPr marL="857250" lvl="1" indent="-457200">
              <a:defRPr/>
            </a:pPr>
            <a:r>
              <a:rPr lang="en-US" dirty="0">
                <a:latin typeface="Gill Sans"/>
                <a:cs typeface="Gill Sans"/>
              </a:rPr>
              <a:t>Connection-</a:t>
            </a:r>
            <a:r>
              <a:rPr lang="en-US" dirty="0" smtClean="0">
                <a:latin typeface="Gill Sans"/>
                <a:cs typeface="Gill Sans"/>
              </a:rPr>
              <a:t>oriented (need to establish connection first)</a:t>
            </a:r>
          </a:p>
          <a:p>
            <a:pPr marL="857250" lvl="1" indent="-457200">
              <a:defRPr/>
            </a:pPr>
            <a:endParaRPr lang="en-US" dirty="0" smtClean="0">
              <a:latin typeface="Gill Sans"/>
              <a:cs typeface="Gill Sans"/>
            </a:endParaRPr>
          </a:p>
          <a:p>
            <a:pPr>
              <a:defRPr/>
            </a:pPr>
            <a:r>
              <a:rPr lang="en-US" dirty="0" smtClean="0">
                <a:latin typeface="Gill Sans"/>
                <a:cs typeface="Gill Sans"/>
              </a:rPr>
              <a:t>Datagram </a:t>
            </a:r>
            <a:r>
              <a:rPr lang="en-US" dirty="0" smtClean="0">
                <a:latin typeface="Gill Sans"/>
                <a:cs typeface="Gill Sans"/>
              </a:rPr>
              <a:t>socket</a:t>
            </a: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smtClean="0">
                <a:latin typeface="Gill Sans"/>
                <a:cs typeface="Gill Sans"/>
              </a:rPr>
              <a:t>(aka UDP)</a:t>
            </a:r>
            <a:endParaRPr lang="en-US" sz="2400" dirty="0">
              <a:solidFill>
                <a:srgbClr val="808080"/>
              </a:solidFill>
              <a:latin typeface="Gill Sans"/>
              <a:cs typeface="Gill Sans"/>
            </a:endParaRPr>
          </a:p>
          <a:p>
            <a:pPr lvl="1">
              <a:defRPr/>
            </a:pPr>
            <a:r>
              <a:rPr lang="en-US" dirty="0" smtClean="0">
                <a:latin typeface="Gill Sans"/>
                <a:cs typeface="Gill Sans"/>
              </a:rPr>
              <a:t> Messages</a:t>
            </a:r>
          </a:p>
          <a:p>
            <a:pPr lvl="1">
              <a:defRPr/>
            </a:pP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smtClean="0">
                <a:latin typeface="Gill Sans"/>
                <a:cs typeface="Gill Sans"/>
              </a:rPr>
              <a:t>Best effort (no guarantee of delivery)</a:t>
            </a:r>
          </a:p>
          <a:p>
            <a:pPr lvl="1">
              <a:defRPr/>
            </a:pPr>
            <a:r>
              <a:rPr lang="en-US" dirty="0">
                <a:latin typeface="Gill Sans"/>
                <a:cs typeface="Gill Sans"/>
              </a:rPr>
              <a:t> </a:t>
            </a:r>
            <a:r>
              <a:rPr lang="en-US" dirty="0" smtClean="0">
                <a:latin typeface="Gill Sans"/>
                <a:cs typeface="Gill Sans"/>
              </a:rPr>
              <a:t>Connectionless</a:t>
            </a:r>
          </a:p>
          <a:p>
            <a:pPr lvl="1">
              <a:defRPr/>
            </a:pPr>
            <a:endParaRPr lang="en-US" sz="1000" dirty="0">
              <a:latin typeface="Gill Sans"/>
              <a:cs typeface="Gill Sans"/>
            </a:endParaRPr>
          </a:p>
          <a:p>
            <a:pPr>
              <a:defRPr/>
            </a:pPr>
            <a:endParaRPr lang="en-US" dirty="0" smtClean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97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Gill Sans"/>
                <a:ea typeface="ＭＳ Ｐゴシック" charset="0"/>
                <a:cs typeface="Gill Sans"/>
              </a:rPr>
              <a:t>Socket identification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2032976" y="1231213"/>
            <a:ext cx="8411403" cy="4648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Type of protocol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lvl="1" eaLnBrk="1" hangingPunct="1"/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Stream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lvl="1" eaLnBrk="1" hangingPunct="1"/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Datagram</a:t>
            </a:r>
          </a:p>
          <a:p>
            <a:pPr lvl="1" eaLnBrk="1" hangingPunct="1"/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eaLnBrk="1" hangingPunct="1"/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Host identifier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lvl="1" eaLnBrk="1" hangingPunct="1"/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Typically an </a:t>
            </a:r>
            <a:r>
              <a:rPr lang="en-US" i="1" dirty="0" smtClean="0">
                <a:latin typeface="Gill Sans"/>
                <a:ea typeface="ＭＳ Ｐゴシック" charset="0"/>
                <a:cs typeface="Gill Sans"/>
              </a:rPr>
              <a:t>IP address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lvl="1" eaLnBrk="1" hangingPunct="1"/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An Internet Protocol (version 4) address is a 32-bit unsigned integer</a:t>
            </a:r>
          </a:p>
          <a:p>
            <a:pPr lvl="1" eaLnBrk="1" hangingPunct="1"/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eaLnBrk="1" hangingPunct="1"/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Process identifier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lvl="1" eaLnBrk="1" hangingPunct="1"/>
            <a:r>
              <a:rPr lang="en-US" dirty="0">
                <a:latin typeface="Gill Sans"/>
                <a:ea typeface="ＭＳ Ｐゴシック" charset="0"/>
                <a:cs typeface="Gill Sans"/>
              </a:rPr>
              <a:t>Host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usually runs </a:t>
            </a:r>
            <a:r>
              <a:rPr lang="en-US" dirty="0">
                <a:latin typeface="Gill Sans"/>
                <a:ea typeface="ＭＳ Ｐゴシック" charset="0"/>
                <a:cs typeface="Gill Sans"/>
              </a:rPr>
              <a:t>different processes</a:t>
            </a:r>
          </a:p>
          <a:p>
            <a:pPr lvl="1" eaLnBrk="1" hangingPunct="1"/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A </a:t>
            </a:r>
            <a:r>
              <a:rPr lang="en-US" i="1" dirty="0" smtClean="0">
                <a:latin typeface="Gill Sans"/>
                <a:ea typeface="ＭＳ Ｐゴシック" charset="0"/>
                <a:cs typeface="Gill Sans"/>
              </a:rPr>
              <a:t>port number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uniquely </a:t>
            </a:r>
            <a:r>
              <a:rPr lang="en-US" dirty="0">
                <a:latin typeface="Gill Sans"/>
                <a:ea typeface="ＭＳ Ｐゴシック" charset="0"/>
                <a:cs typeface="Gill Sans"/>
              </a:rPr>
              <a:t>identifies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process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lvl="1" eaLnBrk="1" hangingPunct="1"/>
            <a:r>
              <a:rPr lang="en-US" dirty="0">
                <a:latin typeface="Gill Sans"/>
                <a:ea typeface="ＭＳ Ｐゴシック" charset="0"/>
                <a:cs typeface="Gill Sans"/>
              </a:rPr>
              <a:t>A port number is a 16-bit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unsigned integer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933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ill Sans"/>
                <a:ea typeface="ＭＳ Ｐゴシック" charset="0"/>
                <a:cs typeface="Gill Sans"/>
              </a:rPr>
              <a:t>Client and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server processes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000" dirty="0">
                <a:latin typeface="Gill Sans"/>
                <a:ea typeface="ＭＳ Ｐゴシック" charset="0"/>
                <a:cs typeface="Gill Sans"/>
              </a:rPr>
              <a:t>Client process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>
                <a:latin typeface="Gill Sans"/>
                <a:ea typeface="ＭＳ Ｐゴシック" charset="0"/>
                <a:cs typeface="Gill Sans"/>
              </a:rPr>
              <a:t>process that initiates communication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600" dirty="0">
              <a:latin typeface="Gill Sans"/>
              <a:ea typeface="ＭＳ Ｐゴシック" charset="0"/>
              <a:cs typeface="Gill San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3000" dirty="0">
                <a:latin typeface="Gill Sans"/>
                <a:ea typeface="ＭＳ Ｐゴシック" charset="0"/>
                <a:cs typeface="Gill Sans"/>
              </a:rPr>
              <a:t>Server process</a:t>
            </a:r>
          </a:p>
          <a:p>
            <a:pPr lvl="1">
              <a:defRPr/>
            </a:pPr>
            <a:r>
              <a:rPr lang="en-US" sz="2600" dirty="0">
                <a:latin typeface="Gill Sans"/>
                <a:ea typeface="ＭＳ Ｐゴシック" charset="0"/>
                <a:cs typeface="Gill Sans"/>
              </a:rPr>
              <a:t>process that waits to be contacted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600" dirty="0">
              <a:latin typeface="Gill Sans"/>
              <a:ea typeface="ＭＳ Ｐゴシック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054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Server “location”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5843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Gill Sans"/>
                <a:cs typeface="Gill Sans"/>
              </a:rPr>
              <a:t>Client needs to know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Gill Sans"/>
                <a:cs typeface="Gill Sans"/>
              </a:rPr>
              <a:t>Server host identifier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latin typeface="Gill Sans"/>
                <a:cs typeface="Gill Sans"/>
              </a:rPr>
              <a:t>What is the server host address?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Server process identifier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What is the process port number?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Gill Sans"/>
                <a:cs typeface="Gill Sans"/>
              </a:rPr>
              <a:t>Machines prefer numbers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Gill Sans"/>
                <a:cs typeface="Gill Sans"/>
              </a:rPr>
              <a:t>Humans like names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Gill Sans"/>
                <a:cs typeface="Gill Sans"/>
              </a:rPr>
              <a:t>We can translate …  this is “name resolution”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Example:  </a:t>
            </a:r>
            <a:r>
              <a:rPr lang="en-US" b="1" dirty="0" smtClean="0">
                <a:solidFill>
                  <a:srgbClr val="0000FF"/>
                </a:solidFill>
                <a:latin typeface="Gill Sans"/>
                <a:ea typeface="ＭＳ Ｐゴシック" charset="0"/>
                <a:cs typeface="Gill Sans"/>
              </a:rPr>
              <a:t>web</a:t>
            </a:r>
            <a:r>
              <a:rPr lang="en-US" dirty="0" smtClean="0">
                <a:solidFill>
                  <a:srgbClr val="0000FF"/>
                </a:solidFill>
                <a:latin typeface="Gill Sans"/>
                <a:ea typeface="ＭＳ Ｐゴシック" charset="0"/>
                <a:cs typeface="Gill Sans"/>
              </a:rPr>
              <a:t>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server </a:t>
            </a:r>
            <a:r>
              <a:rPr lang="en-US" b="1" dirty="0" err="1" smtClean="0">
                <a:solidFill>
                  <a:srgbClr val="008000"/>
                </a:solidFill>
                <a:latin typeface="Gill Sans"/>
                <a:ea typeface="ＭＳ Ｐゴシック" charset="0"/>
                <a:cs typeface="Gill Sans"/>
              </a:rPr>
              <a:t>piazza.com</a:t>
            </a:r>
            <a:r>
              <a:rPr lang="en-US" dirty="0">
                <a:latin typeface="Gill Sans"/>
                <a:ea typeface="ＭＳ Ｐゴシック" charset="0"/>
                <a:cs typeface="Gill Sans"/>
              </a:rPr>
              <a:t>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is host with IP address </a:t>
            </a:r>
            <a:r>
              <a:rPr lang="en-US" dirty="0" smtClean="0">
                <a:solidFill>
                  <a:srgbClr val="008000"/>
                </a:solidFill>
                <a:latin typeface="Gill Sans"/>
                <a:ea typeface="ＭＳ Ｐゴシック" charset="0"/>
                <a:cs typeface="Gill Sans"/>
              </a:rPr>
              <a:t>54.243.185.105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, and web service uses port number </a:t>
            </a:r>
            <a:r>
              <a:rPr lang="en-US" dirty="0" smtClean="0">
                <a:solidFill>
                  <a:srgbClr val="0000FF"/>
                </a:solidFill>
                <a:latin typeface="Gill Sans"/>
                <a:ea typeface="ＭＳ Ｐゴシック" charset="0"/>
                <a:cs typeface="Gill Sans"/>
              </a:rPr>
              <a:t>80</a:t>
            </a:r>
          </a:p>
          <a:p>
            <a:pPr marL="0" indent="0">
              <a:buNone/>
              <a:defRPr/>
            </a:pPr>
            <a:endParaRPr lang="en-US" dirty="0">
              <a:latin typeface="Gill Sans"/>
              <a:ea typeface="ＭＳ Ｐゴシック" charset="0"/>
              <a:cs typeface="Gill San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Gill Sans"/>
              <a:ea typeface="ＭＳ Ｐゴシック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998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ill Sans"/>
                <a:ea typeface="ＭＳ Ｐゴシック" charset="0"/>
                <a:cs typeface="Gill Sans"/>
              </a:rPr>
              <a:t>Using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ports </a:t>
            </a:r>
            <a:r>
              <a:rPr lang="en-US" dirty="0">
                <a:latin typeface="Gill Sans"/>
                <a:ea typeface="ＭＳ Ｐゴシック" charset="0"/>
                <a:cs typeface="Gill Sans"/>
              </a:rPr>
              <a:t>to 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identify </a:t>
            </a:r>
            <a:r>
              <a:rPr lang="en-US" dirty="0" smtClean="0">
                <a:latin typeface="Gill Sans"/>
                <a:cs typeface="Gill Sans"/>
              </a:rPr>
              <a:t>s</a:t>
            </a:r>
            <a:r>
              <a:rPr lang="en-US" dirty="0" smtClean="0">
                <a:latin typeface="Gill Sans"/>
                <a:ea typeface="ＭＳ Ｐゴシック" charset="0"/>
                <a:cs typeface="Gill Sans"/>
              </a:rPr>
              <a:t>ervices</a:t>
            </a:r>
            <a:endParaRPr lang="en-US" dirty="0">
              <a:latin typeface="Gill Sans"/>
              <a:ea typeface="ＭＳ Ｐゴシック" charset="0"/>
              <a:cs typeface="Gill Sans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2079625" y="218440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499225" y="170815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079625" y="5111750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499225" y="4635500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8008938" y="1827214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Web server</a:t>
            </a:r>
          </a:p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(</a:t>
            </a:r>
            <a:r>
              <a:rPr lang="en-US" sz="1600">
                <a:solidFill>
                  <a:srgbClr val="0000FF"/>
                </a:solidFill>
                <a:latin typeface="Gill Sans"/>
                <a:cs typeface="Gill Sans"/>
              </a:rPr>
              <a:t>port 80</a:t>
            </a:r>
            <a:r>
              <a:rPr lang="en-US" sz="1600">
                <a:latin typeface="Gill Sans"/>
                <a:cs typeface="Gill Sans"/>
              </a:rPr>
              <a:t>)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118704" y="1627453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Gill Sans"/>
                <a:cs typeface="Gill Sans"/>
              </a:rPr>
              <a:t>Client host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727826" y="1304563"/>
            <a:ext cx="3031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Gill Sans"/>
                <a:cs typeface="Gill Sans"/>
              </a:rPr>
              <a:t>Server host </a:t>
            </a:r>
            <a:r>
              <a:rPr lang="en-US" sz="1800" dirty="0">
                <a:solidFill>
                  <a:srgbClr val="008000"/>
                </a:solidFill>
                <a:latin typeface="Gill Sans"/>
                <a:cs typeface="Gill Sans"/>
              </a:rPr>
              <a:t>54.243.185.105</a:t>
            </a:r>
            <a:endParaRPr lang="en-US" sz="1800" dirty="0">
              <a:solidFill>
                <a:srgbClr val="009900"/>
              </a:solidFill>
              <a:latin typeface="Gill Sans"/>
              <a:cs typeface="Gill Sans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3222625" y="26987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8023225" y="2774951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Echo server</a:t>
            </a:r>
          </a:p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(port 7)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459164" y="1647825"/>
            <a:ext cx="29352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Gill Sans"/>
                <a:cs typeface="Gill Sans"/>
              </a:rPr>
              <a:t>Service request for</a:t>
            </a:r>
          </a:p>
          <a:p>
            <a:r>
              <a:rPr lang="en-US" sz="1800" dirty="0">
                <a:solidFill>
                  <a:srgbClr val="008000"/>
                </a:solidFill>
                <a:latin typeface="Gill Sans"/>
                <a:cs typeface="Gill Sans"/>
              </a:rPr>
              <a:t>54.243.185.105</a:t>
            </a:r>
            <a:r>
              <a:rPr lang="en-US" sz="1800" dirty="0">
                <a:latin typeface="Gill Sans"/>
                <a:cs typeface="Gill Sans"/>
              </a:rPr>
              <a:t>:</a:t>
            </a:r>
            <a:r>
              <a:rPr lang="en-US" sz="1800" dirty="0">
                <a:solidFill>
                  <a:srgbClr val="0000FF"/>
                </a:solidFill>
                <a:latin typeface="Gill Sans"/>
                <a:cs typeface="Gill Sans"/>
              </a:rPr>
              <a:t>80</a:t>
            </a:r>
          </a:p>
          <a:p>
            <a:r>
              <a:rPr lang="en-US" sz="1800" dirty="0">
                <a:latin typeface="Gill Sans"/>
                <a:cs typeface="Gill Sans"/>
              </a:rPr>
              <a:t>(i.e., the web server)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7642225" y="2393950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8008938" y="4754564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Web server</a:t>
            </a:r>
          </a:p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(port 80)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V="1">
            <a:off x="3222625" y="56261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8023225" y="5702301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Echo server</a:t>
            </a:r>
          </a:p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(</a:t>
            </a:r>
            <a:r>
              <a:rPr lang="en-US" sz="1600">
                <a:solidFill>
                  <a:srgbClr val="FF3300"/>
                </a:solidFill>
                <a:latin typeface="Gill Sans"/>
                <a:cs typeface="Gill Sans"/>
              </a:rPr>
              <a:t>port 7</a:t>
            </a:r>
            <a:r>
              <a:rPr lang="en-US" sz="1600">
                <a:latin typeface="Gill Sans"/>
                <a:cs typeface="Gill Sans"/>
              </a:rPr>
              <a:t>)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482975" y="4605338"/>
            <a:ext cx="23647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800" dirty="0">
                <a:latin typeface="Gill Sans"/>
                <a:cs typeface="Gill Sans"/>
              </a:rPr>
              <a:t>Service request for</a:t>
            </a:r>
          </a:p>
          <a:p>
            <a:r>
              <a:rPr lang="en-US" sz="1800" dirty="0">
                <a:solidFill>
                  <a:srgbClr val="008000"/>
                </a:solidFill>
                <a:latin typeface="Gill Sans"/>
                <a:cs typeface="Gill Sans"/>
              </a:rPr>
              <a:t>54.243.185.105</a:t>
            </a:r>
            <a:r>
              <a:rPr lang="en-US" sz="1800" dirty="0">
                <a:latin typeface="Gill Sans"/>
                <a:cs typeface="Gill Sans"/>
              </a:rPr>
              <a:t>:</a:t>
            </a:r>
            <a:r>
              <a:rPr lang="en-US" sz="1800" dirty="0">
                <a:solidFill>
                  <a:srgbClr val="FF3300"/>
                </a:solidFill>
                <a:latin typeface="Gill Sans"/>
                <a:cs typeface="Gill Sans"/>
              </a:rPr>
              <a:t>7</a:t>
            </a:r>
          </a:p>
          <a:p>
            <a:r>
              <a:rPr lang="en-US" sz="1800" dirty="0">
                <a:latin typeface="Gill Sans"/>
                <a:cs typeface="Gill Sans"/>
              </a:rPr>
              <a:t>(i.e., the echo server)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7632700" y="5694363"/>
            <a:ext cx="457200" cy="2286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4594225" y="3598942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651625" y="247015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>
                <a:latin typeface="Gill Sans"/>
                <a:cs typeface="Gill Sans"/>
              </a:rPr>
              <a:t>OS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6651625" y="5397500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>
                <a:latin typeface="Gill Sans"/>
                <a:cs typeface="Gill Sans"/>
              </a:rPr>
              <a:t>OS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2254250" y="2497233"/>
            <a:ext cx="994492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Client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2254250" y="5424583"/>
            <a:ext cx="994492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/>
          <a:p>
            <a:pPr defTabSz="912813" eaLnBrk="0" hangingPunct="0"/>
            <a:r>
              <a:rPr lang="en-US" sz="1600">
                <a:latin typeface="Gill Sans"/>
                <a:cs typeface="Gill Sans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976342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49426" y="76200"/>
            <a:ext cx="8664575" cy="1143000"/>
          </a:xfrm>
        </p:spPr>
        <p:txBody>
          <a:bodyPr/>
          <a:lstStyle/>
          <a:p>
            <a:r>
              <a:rPr lang="en-US" sz="3800" dirty="0">
                <a:latin typeface="Gill Sans"/>
                <a:ea typeface="ＭＳ Ｐゴシック" charset="0"/>
                <a:cs typeface="Gill Sans"/>
              </a:rPr>
              <a:t>Client-server communication </a:t>
            </a:r>
            <a:br>
              <a:rPr lang="en-US" sz="3800" dirty="0">
                <a:latin typeface="Gill Sans"/>
                <a:ea typeface="ＭＳ Ｐゴシック" charset="0"/>
                <a:cs typeface="Gill Sans"/>
              </a:rPr>
            </a:br>
            <a:r>
              <a:rPr lang="en-US" sz="3800" dirty="0">
                <a:latin typeface="Gill Sans"/>
                <a:ea typeface="ＭＳ Ｐゴシック" charset="0"/>
                <a:cs typeface="Gill Sans"/>
              </a:rPr>
              <a:t>Datagram sockets: </a:t>
            </a:r>
            <a:r>
              <a:rPr lang="en-US" sz="3800" dirty="0">
                <a:latin typeface="Gill Sans"/>
                <a:cs typeface="Gill Sans"/>
              </a:rPr>
              <a:t>c</a:t>
            </a:r>
            <a:r>
              <a:rPr lang="en-US" sz="3800" dirty="0">
                <a:latin typeface="Gill Sans"/>
                <a:ea typeface="ＭＳ Ｐゴシック" charset="0"/>
                <a:cs typeface="Gill Sans"/>
              </a:rPr>
              <a:t>onnectionless</a:t>
            </a:r>
          </a:p>
        </p:txBody>
      </p:sp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2992438" y="240030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Create a socket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2992438" y="30924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Gill Sans"/>
                <a:cs typeface="Gill Sans"/>
              </a:rPr>
              <a:t>Bind the socket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2992438" y="4146551"/>
            <a:ext cx="18796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Receive Request</a:t>
            </a: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2992438" y="5314950"/>
            <a:ext cx="1879600" cy="3698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Gill Sans"/>
                <a:cs typeface="Gill Sans"/>
              </a:rPr>
              <a:t>Send response</a:t>
            </a:r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3532130" y="1863725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Gill Sans"/>
                <a:cs typeface="Gill Sans"/>
              </a:rPr>
              <a:t>Server</a:t>
            </a:r>
          </a:p>
        </p:txBody>
      </p:sp>
      <p:sp>
        <p:nvSpPr>
          <p:cNvPr id="29703" name="Line 11"/>
          <p:cNvSpPr>
            <a:spLocks noChangeShapeType="1"/>
          </p:cNvSpPr>
          <p:nvPr/>
        </p:nvSpPr>
        <p:spPr bwMode="auto">
          <a:xfrm>
            <a:off x="3932238" y="2784476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9704" name="Line 12"/>
          <p:cNvSpPr>
            <a:spLocks noChangeShapeType="1"/>
          </p:cNvSpPr>
          <p:nvPr/>
        </p:nvSpPr>
        <p:spPr bwMode="auto">
          <a:xfrm>
            <a:off x="3932238" y="3462338"/>
            <a:ext cx="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9705" name="Line 14"/>
          <p:cNvSpPr>
            <a:spLocks noChangeShapeType="1"/>
          </p:cNvSpPr>
          <p:nvPr/>
        </p:nvSpPr>
        <p:spPr bwMode="auto">
          <a:xfrm>
            <a:off x="3932238" y="4471988"/>
            <a:ext cx="0" cy="842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9706" name="Text Box 19"/>
          <p:cNvSpPr txBox="1">
            <a:spLocks noChangeArrowheads="1"/>
          </p:cNvSpPr>
          <p:nvPr/>
        </p:nvSpPr>
        <p:spPr bwMode="auto">
          <a:xfrm>
            <a:off x="8502806" y="2823974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u="sng">
                <a:latin typeface="Gill Sans"/>
                <a:cs typeface="Gill Sans"/>
              </a:rPr>
              <a:t>Client</a:t>
            </a:r>
          </a:p>
        </p:txBody>
      </p:sp>
      <p:sp>
        <p:nvSpPr>
          <p:cNvPr id="29707" name="Text Box 20"/>
          <p:cNvSpPr txBox="1">
            <a:spLocks noChangeArrowheads="1"/>
          </p:cNvSpPr>
          <p:nvPr/>
        </p:nvSpPr>
        <p:spPr bwMode="auto">
          <a:xfrm>
            <a:off x="8008938" y="3362137"/>
            <a:ext cx="17399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Gill Sans"/>
                <a:cs typeface="Gill Sans"/>
              </a:rPr>
              <a:t>Create a socket</a:t>
            </a:r>
          </a:p>
        </p:txBody>
      </p:sp>
      <p:sp>
        <p:nvSpPr>
          <p:cNvPr id="29711" name="Line 24"/>
          <p:cNvSpPr>
            <a:spLocks noChangeShapeType="1"/>
          </p:cNvSpPr>
          <p:nvPr/>
        </p:nvSpPr>
        <p:spPr bwMode="auto">
          <a:xfrm>
            <a:off x="8878888" y="3741739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9712" name="Line 27"/>
          <p:cNvSpPr>
            <a:spLocks noChangeShapeType="1"/>
          </p:cNvSpPr>
          <p:nvPr/>
        </p:nvSpPr>
        <p:spPr bwMode="auto">
          <a:xfrm flipH="1">
            <a:off x="4872038" y="4227514"/>
            <a:ext cx="3054350" cy="103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9713" name="Text Box 29"/>
          <p:cNvSpPr txBox="1">
            <a:spLocks noChangeArrowheads="1"/>
          </p:cNvSpPr>
          <p:nvPr/>
        </p:nvSpPr>
        <p:spPr bwMode="auto">
          <a:xfrm rot="21426306">
            <a:off x="5377598" y="3909497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Gill Sans"/>
                <a:cs typeface="Gill Sans"/>
              </a:rPr>
              <a:t>data (request)</a:t>
            </a:r>
          </a:p>
        </p:txBody>
      </p:sp>
      <p:sp>
        <p:nvSpPr>
          <p:cNvPr id="29714" name="Text Box 31"/>
          <p:cNvSpPr txBox="1">
            <a:spLocks noChangeArrowheads="1"/>
          </p:cNvSpPr>
          <p:nvPr/>
        </p:nvSpPr>
        <p:spPr bwMode="auto">
          <a:xfrm>
            <a:off x="7926388" y="5470526"/>
            <a:ext cx="19050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Gill Sans"/>
                <a:cs typeface="Gill Sans"/>
              </a:rPr>
              <a:t>Receive response</a:t>
            </a:r>
          </a:p>
        </p:txBody>
      </p:sp>
      <p:sp>
        <p:nvSpPr>
          <p:cNvPr id="29715" name="Line 32"/>
          <p:cNvSpPr>
            <a:spLocks noChangeShapeType="1"/>
          </p:cNvSpPr>
          <p:nvPr/>
        </p:nvSpPr>
        <p:spPr bwMode="auto">
          <a:xfrm>
            <a:off x="4872038" y="5470525"/>
            <a:ext cx="305435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9716" name="Text Box 33"/>
          <p:cNvSpPr txBox="1">
            <a:spLocks noChangeArrowheads="1"/>
          </p:cNvSpPr>
          <p:nvPr/>
        </p:nvSpPr>
        <p:spPr bwMode="auto">
          <a:xfrm rot="247832">
            <a:off x="5664649" y="5176322"/>
            <a:ext cx="1351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Gill Sans"/>
                <a:cs typeface="Gill Sans"/>
              </a:rPr>
              <a:t>data (reply)</a:t>
            </a:r>
          </a:p>
        </p:txBody>
      </p:sp>
      <p:sp>
        <p:nvSpPr>
          <p:cNvPr id="29717" name="Line 34"/>
          <p:cNvSpPr>
            <a:spLocks noChangeShapeType="1"/>
          </p:cNvSpPr>
          <p:nvPr/>
        </p:nvSpPr>
        <p:spPr bwMode="auto">
          <a:xfrm>
            <a:off x="8878094" y="4371475"/>
            <a:ext cx="1588" cy="1099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29709" name="Text Box 22"/>
          <p:cNvSpPr txBox="1">
            <a:spLocks noChangeArrowheads="1"/>
          </p:cNvSpPr>
          <p:nvPr/>
        </p:nvSpPr>
        <p:spPr bwMode="auto">
          <a:xfrm>
            <a:off x="7926388" y="4075114"/>
            <a:ext cx="1905000" cy="64633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Gill Sans"/>
                <a:cs typeface="Gill Sans"/>
              </a:rPr>
              <a:t>Send the request</a:t>
            </a:r>
          </a:p>
        </p:txBody>
      </p:sp>
    </p:spTree>
    <p:extLst>
      <p:ext uri="{BB962C8B-B14F-4D97-AF65-F5344CB8AC3E}">
        <p14:creationId xmlns:p14="http://schemas.microsoft.com/office/powerpoint/2010/main" val="4088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451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Gill Sans</vt:lpstr>
      <vt:lpstr>Office Theme</vt:lpstr>
      <vt:lpstr>Network Programming Tutorial 1</vt:lpstr>
      <vt:lpstr>Socket and process communication</vt:lpstr>
      <vt:lpstr>Socket: end point of communication</vt:lpstr>
      <vt:lpstr>Types of communications</vt:lpstr>
      <vt:lpstr>Socket identification</vt:lpstr>
      <vt:lpstr>Client and server processes</vt:lpstr>
      <vt:lpstr>Server “location”</vt:lpstr>
      <vt:lpstr>Using ports to identify services</vt:lpstr>
      <vt:lpstr>Client-server communication  Datagram sockets: connectionless</vt:lpstr>
      <vt:lpstr>Your turn!</vt:lpstr>
      <vt:lpstr>Client-server communication Stream sockets: connection-oriented </vt:lpstr>
    </vt:vector>
  </TitlesOfParts>
  <Company>Synery+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 SOLH</dc:creator>
  <cp:lastModifiedBy>Dany SOLH</cp:lastModifiedBy>
  <cp:revision>5</cp:revision>
  <dcterms:created xsi:type="dcterms:W3CDTF">2024-01-31T14:27:53Z</dcterms:created>
  <dcterms:modified xsi:type="dcterms:W3CDTF">2024-02-02T07:34:58Z</dcterms:modified>
</cp:coreProperties>
</file>