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9" r:id="rId3"/>
    <p:sldId id="257" r:id="rId4"/>
    <p:sldId id="260" r:id="rId5"/>
    <p:sldId id="258" r:id="rId6"/>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632"/>
  </p:normalViewPr>
  <p:slideViewPr>
    <p:cSldViewPr snapToGrid="0">
      <p:cViewPr varScale="1">
        <p:scale>
          <a:sx n="110" d="100"/>
          <a:sy n="110" d="100"/>
        </p:scale>
        <p:origin x="192"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60E9B-77D0-8E41-BDF0-D36754D77721}" type="datetimeFigureOut">
              <a:rPr lang="en-FR" smtClean="0"/>
              <a:t>17/08/2023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D676E-D81C-7442-AAB9-34B61B8EBCDF}" type="slidenum">
              <a:rPr lang="en-FR" smtClean="0"/>
              <a:t>‹#›</a:t>
            </a:fld>
            <a:endParaRPr lang="en-FR"/>
          </a:p>
        </p:txBody>
      </p:sp>
    </p:spTree>
    <p:extLst>
      <p:ext uri="{BB962C8B-B14F-4D97-AF65-F5344CB8AC3E}">
        <p14:creationId xmlns:p14="http://schemas.microsoft.com/office/powerpoint/2010/main" val="21061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F74D676E-D81C-7442-AAB9-34B61B8EBCDF}" type="slidenum">
              <a:rPr lang="en-FR" smtClean="0"/>
              <a:t>5</a:t>
            </a:fld>
            <a:endParaRPr lang="en-FR"/>
          </a:p>
        </p:txBody>
      </p:sp>
    </p:spTree>
    <p:extLst>
      <p:ext uri="{BB962C8B-B14F-4D97-AF65-F5344CB8AC3E}">
        <p14:creationId xmlns:p14="http://schemas.microsoft.com/office/powerpoint/2010/main" val="364786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1CC6-0646-2A9D-2E7E-056E400254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6FDB3949-408A-7C59-9901-ECFE2FE48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08FF044A-15AE-612E-D0A8-B871C248539E}"/>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5" name="Footer Placeholder 4">
            <a:extLst>
              <a:ext uri="{FF2B5EF4-FFF2-40B4-BE49-F238E27FC236}">
                <a16:creationId xmlns:a16="http://schemas.microsoft.com/office/drawing/2014/main" id="{106F4803-F853-F0D6-5DD8-3F67FE3B41D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7D1AC3B6-5953-2104-3725-19DA2C86E880}"/>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172363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B01A-D8CD-9F14-61CF-77A3FB496B91}"/>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ADDE9248-F240-14D1-9BC1-ABA11545F2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4245236-CE8A-4F7C-1023-2874B4C089F7}"/>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5" name="Footer Placeholder 4">
            <a:extLst>
              <a:ext uri="{FF2B5EF4-FFF2-40B4-BE49-F238E27FC236}">
                <a16:creationId xmlns:a16="http://schemas.microsoft.com/office/drawing/2014/main" id="{1B18F5FB-A673-0AB2-AC83-33A700A2AA06}"/>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F8815E55-BB71-05A4-7877-A979E8226B8D}"/>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232529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3C9BF2-994B-FEA9-A995-43F67EDF4A5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C7DAB459-60BF-FAEF-A52E-F94CA7FE17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FADD52A8-363A-98C1-D578-FA8A8CAFBC12}"/>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5" name="Footer Placeholder 4">
            <a:extLst>
              <a:ext uri="{FF2B5EF4-FFF2-40B4-BE49-F238E27FC236}">
                <a16:creationId xmlns:a16="http://schemas.microsoft.com/office/drawing/2014/main" id="{9145FEE0-8279-E178-07C1-0D793B3B49D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E567320-F8FF-746F-4280-B2340C45EDE1}"/>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98355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4150-49D8-3405-A77B-59C6E18A056D}"/>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CF276A28-395A-5152-E68D-0CDCED2706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D60DCD1-F3B7-B74C-B281-E2CF475AB6E6}"/>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5" name="Footer Placeholder 4">
            <a:extLst>
              <a:ext uri="{FF2B5EF4-FFF2-40B4-BE49-F238E27FC236}">
                <a16:creationId xmlns:a16="http://schemas.microsoft.com/office/drawing/2014/main" id="{1C2F3F09-0637-BD41-0B7C-BF34B02FC2F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B52E16CC-80EB-4E98-B7AD-6DCCBF599AC1}"/>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419936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8E61-FA02-57F6-0F0E-61975FBDF8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C1C1A7AD-C553-E5F0-7A6D-5BFF06333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ACC829-73C8-278E-FEA8-B724B31AD1DE}"/>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5" name="Footer Placeholder 4">
            <a:extLst>
              <a:ext uri="{FF2B5EF4-FFF2-40B4-BE49-F238E27FC236}">
                <a16:creationId xmlns:a16="http://schemas.microsoft.com/office/drawing/2014/main" id="{9323341E-3577-8AA1-06FE-D8220ED2FE7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A187264-5470-1E05-DF09-B19122FF60FA}"/>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259810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3775-4977-810F-FB9F-EA8CD18B6462}"/>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F93F0874-E91A-1525-70F0-CC1E212447B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BE4FDD98-8E2E-9114-576D-9A2F6A359D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4B51A4E8-9AB5-CC20-29EB-2F1D14134EAC}"/>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6" name="Footer Placeholder 5">
            <a:extLst>
              <a:ext uri="{FF2B5EF4-FFF2-40B4-BE49-F238E27FC236}">
                <a16:creationId xmlns:a16="http://schemas.microsoft.com/office/drawing/2014/main" id="{0FB25667-BB51-F8C0-DAE2-15B23DB74606}"/>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ACD32D20-0CB5-879A-8D81-1E63B4E5D682}"/>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193388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CC30-08C0-37CF-9806-E2526D91342D}"/>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906D93D-667E-CCE6-F9CE-B82D6A40B0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183249B-483B-3FBC-3123-A19FCE0C19C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BD326DF8-0111-87A2-6C7E-49DD8311B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E7096AC-C6B9-EF0F-9E26-B430EA9BCD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18F0BE3D-A019-7F59-60F2-D02C79493F1F}"/>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8" name="Footer Placeholder 7">
            <a:extLst>
              <a:ext uri="{FF2B5EF4-FFF2-40B4-BE49-F238E27FC236}">
                <a16:creationId xmlns:a16="http://schemas.microsoft.com/office/drawing/2014/main" id="{5FD42AAC-7378-DAE9-E08A-5A51A3FD91CA}"/>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74A98115-2376-9A9D-119C-E075F486A346}"/>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376464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BD56-860E-D201-2FF6-68365A1028B7}"/>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79E2F8EE-F18E-4F56-7C0B-236628D994F4}"/>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4" name="Footer Placeholder 3">
            <a:extLst>
              <a:ext uri="{FF2B5EF4-FFF2-40B4-BE49-F238E27FC236}">
                <a16:creationId xmlns:a16="http://schemas.microsoft.com/office/drawing/2014/main" id="{5BAFF0C1-C385-8D9B-BCAE-53D6BE5191AB}"/>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EC2F8CC0-8A32-E809-AEA8-A4BBE9128610}"/>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312978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47FA9-DA18-1206-CA46-80282761F8E7}"/>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3" name="Footer Placeholder 2">
            <a:extLst>
              <a:ext uri="{FF2B5EF4-FFF2-40B4-BE49-F238E27FC236}">
                <a16:creationId xmlns:a16="http://schemas.microsoft.com/office/drawing/2014/main" id="{4891DA25-B7B4-1501-C991-8CF1C8BE8D46}"/>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2FFA6835-F3C8-2362-AA50-9393CCD6D545}"/>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162393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1D5C-5BDC-D92D-741B-ACAE93122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E7BA5F4C-5EBD-980E-0419-CA970C52C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9068352F-DD5C-41C7-E7B0-9048DE62E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12A8D6-A492-8578-6982-427999D35929}"/>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6" name="Footer Placeholder 5">
            <a:extLst>
              <a:ext uri="{FF2B5EF4-FFF2-40B4-BE49-F238E27FC236}">
                <a16:creationId xmlns:a16="http://schemas.microsoft.com/office/drawing/2014/main" id="{5944C295-287B-7643-AA08-23E3DCE5A3F3}"/>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A333D4BC-A0B7-31DE-D7BF-7D72D05F3A16}"/>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342502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5090-73AD-CB43-DE53-85CBBE681A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E6887C70-58C0-4569-C3C9-00C76A8E8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32EF0C9A-EC8A-1688-B935-A0D6F0C50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80567D-0BCD-7A3C-BFF5-A0E29557F6DC}"/>
              </a:ext>
            </a:extLst>
          </p:cNvPr>
          <p:cNvSpPr>
            <a:spLocks noGrp="1"/>
          </p:cNvSpPr>
          <p:nvPr>
            <p:ph type="dt" sz="half" idx="10"/>
          </p:nvPr>
        </p:nvSpPr>
        <p:spPr/>
        <p:txBody>
          <a:bodyPr/>
          <a:lstStyle/>
          <a:p>
            <a:fld id="{A6AB5FC6-0FE8-CE49-8133-B2E4B28B7BE3}" type="datetimeFigureOut">
              <a:rPr lang="en-FR" smtClean="0"/>
              <a:t>16/08/2023</a:t>
            </a:fld>
            <a:endParaRPr lang="en-FR"/>
          </a:p>
        </p:txBody>
      </p:sp>
      <p:sp>
        <p:nvSpPr>
          <p:cNvPr id="6" name="Footer Placeholder 5">
            <a:extLst>
              <a:ext uri="{FF2B5EF4-FFF2-40B4-BE49-F238E27FC236}">
                <a16:creationId xmlns:a16="http://schemas.microsoft.com/office/drawing/2014/main" id="{1655B1C0-E3CD-C813-A797-0A8A5EA2C934}"/>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09806A95-C945-9BCA-5DC8-3D49356FAD58}"/>
              </a:ext>
            </a:extLst>
          </p:cNvPr>
          <p:cNvSpPr>
            <a:spLocks noGrp="1"/>
          </p:cNvSpPr>
          <p:nvPr>
            <p:ph type="sldNum" sz="quarter" idx="12"/>
          </p:nvPr>
        </p:nvSpPr>
        <p:spPr/>
        <p:txBody>
          <a:bodyPr/>
          <a:lstStyle/>
          <a:p>
            <a:fld id="{9DDB2047-FF11-A04A-B782-2DE0CB0F7214}" type="slidenum">
              <a:rPr lang="en-FR" smtClean="0"/>
              <a:t>‹#›</a:t>
            </a:fld>
            <a:endParaRPr lang="en-FR"/>
          </a:p>
        </p:txBody>
      </p:sp>
    </p:spTree>
    <p:extLst>
      <p:ext uri="{BB962C8B-B14F-4D97-AF65-F5344CB8AC3E}">
        <p14:creationId xmlns:p14="http://schemas.microsoft.com/office/powerpoint/2010/main" val="303768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F269C-995B-3252-BB2E-2388DA8BC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241D9989-ABD2-1483-181C-D5503A1A9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47D60616-5B70-221C-C8E1-16BF8538CA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B5FC6-0FE8-CE49-8133-B2E4B28B7BE3}" type="datetimeFigureOut">
              <a:rPr lang="en-FR" smtClean="0"/>
              <a:t>16/08/2023</a:t>
            </a:fld>
            <a:endParaRPr lang="en-FR"/>
          </a:p>
        </p:txBody>
      </p:sp>
      <p:sp>
        <p:nvSpPr>
          <p:cNvPr id="5" name="Footer Placeholder 4">
            <a:extLst>
              <a:ext uri="{FF2B5EF4-FFF2-40B4-BE49-F238E27FC236}">
                <a16:creationId xmlns:a16="http://schemas.microsoft.com/office/drawing/2014/main" id="{F4EC4B8C-27A0-3550-9386-134853FAF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262258D0-5052-C467-9835-5E5B890F9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B2047-FF11-A04A-B782-2DE0CB0F7214}" type="slidenum">
              <a:rPr lang="en-FR" smtClean="0"/>
              <a:t>‹#›</a:t>
            </a:fld>
            <a:endParaRPr lang="en-FR"/>
          </a:p>
        </p:txBody>
      </p:sp>
    </p:spTree>
    <p:extLst>
      <p:ext uri="{BB962C8B-B14F-4D97-AF65-F5344CB8AC3E}">
        <p14:creationId xmlns:p14="http://schemas.microsoft.com/office/powerpoint/2010/main" val="107096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5E0F-A0E3-B8D9-3D97-9E013E0953AF}"/>
              </a:ext>
            </a:extLst>
          </p:cNvPr>
          <p:cNvSpPr>
            <a:spLocks noGrp="1"/>
          </p:cNvSpPr>
          <p:nvPr>
            <p:ph type="ctrTitle"/>
          </p:nvPr>
        </p:nvSpPr>
        <p:spPr>
          <a:xfrm>
            <a:off x="1524000" y="1827074"/>
            <a:ext cx="9144000" cy="1074427"/>
          </a:xfrm>
        </p:spPr>
        <p:txBody>
          <a:bodyPr>
            <a:normAutofit fontScale="90000"/>
          </a:bodyPr>
          <a:lstStyle/>
          <a:p>
            <a:r>
              <a:rPr lang="en-GB" b="0" i="0" u="none" strike="noStrike" dirty="0">
                <a:solidFill>
                  <a:srgbClr val="D1D5DB"/>
                </a:solidFill>
                <a:effectLst/>
                <a:latin typeface="Söhne"/>
              </a:rPr>
              <a:t>Disease Prediction Application</a:t>
            </a:r>
            <a:endParaRPr lang="en-FR" dirty="0">
              <a:solidFill>
                <a:schemeClr val="bg1"/>
              </a:solidFill>
            </a:endParaRPr>
          </a:p>
        </p:txBody>
      </p:sp>
    </p:spTree>
    <p:extLst>
      <p:ext uri="{BB962C8B-B14F-4D97-AF65-F5344CB8AC3E}">
        <p14:creationId xmlns:p14="http://schemas.microsoft.com/office/powerpoint/2010/main" val="85263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A61C2-B389-FE33-7B62-A8776D5078DE}"/>
              </a:ext>
            </a:extLst>
          </p:cNvPr>
          <p:cNvSpPr>
            <a:spLocks noGrp="1"/>
          </p:cNvSpPr>
          <p:nvPr>
            <p:ph idx="1"/>
          </p:nvPr>
        </p:nvSpPr>
        <p:spPr>
          <a:xfrm>
            <a:off x="548198" y="1971180"/>
            <a:ext cx="10515600" cy="4500019"/>
          </a:xfrm>
          <a:solidFill>
            <a:schemeClr val="tx1"/>
          </a:solidFill>
        </p:spPr>
        <p:txBody>
          <a:bodyPr/>
          <a:lstStyle/>
          <a:p>
            <a:r>
              <a:rPr lang="en-GB" b="0" i="0" u="none" strike="noStrike" dirty="0">
                <a:solidFill>
                  <a:srgbClr val="D1D5DB"/>
                </a:solidFill>
                <a:effectLst/>
                <a:latin typeface="Söhne"/>
              </a:rPr>
              <a:t>Disease Prediction using Machine Learning</a:t>
            </a:r>
            <a:endParaRPr lang="en-FR" dirty="0">
              <a:solidFill>
                <a:schemeClr val="bg1"/>
              </a:solidFill>
            </a:endParaRPr>
          </a:p>
          <a:p>
            <a:r>
              <a:rPr lang="en-GB" b="0" i="0" u="none" strike="noStrike" dirty="0">
                <a:solidFill>
                  <a:srgbClr val="D1D5DB"/>
                </a:solidFill>
                <a:effectLst/>
                <a:latin typeface="Söhne"/>
              </a:rPr>
              <a:t>Significance of Disease Prediction</a:t>
            </a:r>
            <a:endParaRPr lang="en-FR" b="0" i="0" u="none" strike="noStrike" dirty="0">
              <a:solidFill>
                <a:schemeClr val="bg1"/>
              </a:solidFill>
              <a:effectLst/>
              <a:latin typeface="Söhne"/>
            </a:endParaRPr>
          </a:p>
          <a:p>
            <a:r>
              <a:rPr lang="en-GB" b="0" i="0" u="none" strike="noStrike" dirty="0">
                <a:solidFill>
                  <a:srgbClr val="D1D5DB"/>
                </a:solidFill>
                <a:effectLst/>
                <a:latin typeface="Söhne"/>
              </a:rPr>
              <a:t>Machine Learning Techniques for Disease Prediction</a:t>
            </a:r>
            <a:endParaRPr lang="en-FR" dirty="0">
              <a:solidFill>
                <a:schemeClr val="bg1"/>
              </a:solidFill>
            </a:endParaRPr>
          </a:p>
        </p:txBody>
      </p:sp>
      <p:sp>
        <p:nvSpPr>
          <p:cNvPr id="4" name="TextBox 3">
            <a:extLst>
              <a:ext uri="{FF2B5EF4-FFF2-40B4-BE49-F238E27FC236}">
                <a16:creationId xmlns:a16="http://schemas.microsoft.com/office/drawing/2014/main" id="{24051AF5-4B81-D71A-2618-14A75DB409D4}"/>
              </a:ext>
            </a:extLst>
          </p:cNvPr>
          <p:cNvSpPr txBox="1"/>
          <p:nvPr/>
        </p:nvSpPr>
        <p:spPr>
          <a:xfrm>
            <a:off x="548198" y="474563"/>
            <a:ext cx="4729180" cy="923330"/>
          </a:xfrm>
          <a:prstGeom prst="rect">
            <a:avLst/>
          </a:prstGeom>
          <a:noFill/>
        </p:spPr>
        <p:txBody>
          <a:bodyPr wrap="none" rtlCol="0">
            <a:spAutoFit/>
          </a:bodyPr>
          <a:lstStyle/>
          <a:p>
            <a:r>
              <a:rPr lang="en-FR" sz="5400" dirty="0">
                <a:solidFill>
                  <a:schemeClr val="bg1"/>
                </a:solidFill>
              </a:rPr>
              <a:t>Table of content</a:t>
            </a:r>
          </a:p>
        </p:txBody>
      </p:sp>
    </p:spTree>
    <p:extLst>
      <p:ext uri="{BB962C8B-B14F-4D97-AF65-F5344CB8AC3E}">
        <p14:creationId xmlns:p14="http://schemas.microsoft.com/office/powerpoint/2010/main" val="327718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2D3E-0823-60E7-1574-6116ACE26913}"/>
              </a:ext>
            </a:extLst>
          </p:cNvPr>
          <p:cNvSpPr>
            <a:spLocks noGrp="1"/>
          </p:cNvSpPr>
          <p:nvPr>
            <p:ph type="title"/>
          </p:nvPr>
        </p:nvSpPr>
        <p:spPr/>
        <p:txBody>
          <a:bodyPr/>
          <a:lstStyle/>
          <a:p>
            <a:r>
              <a:rPr lang="en-GB" b="0" i="0" u="none" strike="noStrike" dirty="0">
                <a:solidFill>
                  <a:srgbClr val="D1D5DB"/>
                </a:solidFill>
                <a:effectLst/>
                <a:latin typeface="Söhne"/>
              </a:rPr>
              <a:t>Disease Prediction using Machine Learning</a:t>
            </a:r>
            <a:endParaRPr lang="en-FR" dirty="0">
              <a:solidFill>
                <a:schemeClr val="bg1"/>
              </a:solidFill>
            </a:endParaRPr>
          </a:p>
        </p:txBody>
      </p:sp>
      <p:sp>
        <p:nvSpPr>
          <p:cNvPr id="3" name="Content Placeholder 2">
            <a:extLst>
              <a:ext uri="{FF2B5EF4-FFF2-40B4-BE49-F238E27FC236}">
                <a16:creationId xmlns:a16="http://schemas.microsoft.com/office/drawing/2014/main" id="{9D7E1D64-DC61-74BC-A260-AAEC2258C4B0}"/>
              </a:ext>
            </a:extLst>
          </p:cNvPr>
          <p:cNvSpPr>
            <a:spLocks noGrp="1"/>
          </p:cNvSpPr>
          <p:nvPr>
            <p:ph idx="1"/>
          </p:nvPr>
        </p:nvSpPr>
        <p:spPr/>
        <p:txBody>
          <a:bodyPr/>
          <a:lstStyle/>
          <a:p>
            <a:pPr marL="0" indent="0">
              <a:buNone/>
            </a:pPr>
            <a:r>
              <a:rPr lang="en-GB" b="0" i="0" u="none" strike="noStrike" dirty="0">
                <a:solidFill>
                  <a:srgbClr val="D1D5DB"/>
                </a:solidFill>
                <a:effectLst/>
                <a:latin typeface="Söhne"/>
              </a:rPr>
              <a:t>Disease Prediction using Machine Learning. In today's fast-paced world, early detection and accurate prediction of diseases have become paramount. Machine learning, a branch of artificial intelligence, is proving to be a powerful tool in this arena. By leveraging historical data and complex algorithms, we can unlock insights that lead to timely interventions, improved patient outcomes, and more efficient healthcare systems. Join us as we delve into the realm of disease prediction through the lens of machine learning.</a:t>
            </a:r>
            <a:endParaRPr lang="en-FR" dirty="0">
              <a:solidFill>
                <a:schemeClr val="bg1"/>
              </a:solidFill>
            </a:endParaRPr>
          </a:p>
        </p:txBody>
      </p:sp>
    </p:spTree>
    <p:extLst>
      <p:ext uri="{BB962C8B-B14F-4D97-AF65-F5344CB8AC3E}">
        <p14:creationId xmlns:p14="http://schemas.microsoft.com/office/powerpoint/2010/main" val="285988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9C38-1AC5-30EE-13A7-C20F03FE011A}"/>
              </a:ext>
            </a:extLst>
          </p:cNvPr>
          <p:cNvSpPr>
            <a:spLocks noGrp="1"/>
          </p:cNvSpPr>
          <p:nvPr>
            <p:ph type="title"/>
          </p:nvPr>
        </p:nvSpPr>
        <p:spPr>
          <a:solidFill>
            <a:schemeClr val="tx1"/>
          </a:solidFill>
        </p:spPr>
        <p:txBody>
          <a:bodyPr/>
          <a:lstStyle/>
          <a:p>
            <a:r>
              <a:rPr lang="en-GB" b="0" i="0" u="none" strike="noStrike" dirty="0">
                <a:solidFill>
                  <a:srgbClr val="D1D5DB"/>
                </a:solidFill>
                <a:effectLst/>
                <a:latin typeface="Söhne"/>
              </a:rPr>
              <a:t>Significance of Disease Prediction</a:t>
            </a:r>
            <a:endParaRPr lang="en-FR" dirty="0">
              <a:solidFill>
                <a:schemeClr val="bg1"/>
              </a:solidFill>
            </a:endParaRPr>
          </a:p>
        </p:txBody>
      </p:sp>
      <p:sp>
        <p:nvSpPr>
          <p:cNvPr id="3" name="Content Placeholder 2">
            <a:extLst>
              <a:ext uri="{FF2B5EF4-FFF2-40B4-BE49-F238E27FC236}">
                <a16:creationId xmlns:a16="http://schemas.microsoft.com/office/drawing/2014/main" id="{711DC0A9-EBA1-B7A7-C8B8-0F18FEA4AA89}"/>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GB" b="0" i="0" u="none" strike="noStrike" dirty="0">
                <a:solidFill>
                  <a:srgbClr val="D1D5DB"/>
                </a:solidFill>
                <a:effectLst/>
                <a:latin typeface="Söhne"/>
              </a:rPr>
              <a:t>Early Detection and Treatment: Disease prediction plays a pivotal role in identifying health issues at their nascent stages, enabling prompt medical interventions and preventing disease progression.</a:t>
            </a:r>
          </a:p>
          <a:p>
            <a:pPr algn="l">
              <a:buFont typeface="Arial" panose="020B0604020202020204" pitchFamily="34" charset="0"/>
              <a:buChar char="•"/>
            </a:pPr>
            <a:r>
              <a:rPr lang="en-GB" b="0" i="0" u="none" strike="noStrike" dirty="0">
                <a:solidFill>
                  <a:srgbClr val="D1D5DB"/>
                </a:solidFill>
                <a:effectLst/>
                <a:latin typeface="Söhne"/>
              </a:rPr>
              <a:t>Public Health Impact: Proactive disease prediction empowers public health authorities to strategize prevention efforts, allocate resources efficiently, and curb potential outbreaks.</a:t>
            </a:r>
          </a:p>
          <a:p>
            <a:pPr algn="l">
              <a:buFont typeface="Arial" panose="020B0604020202020204" pitchFamily="34" charset="0"/>
              <a:buChar char="•"/>
            </a:pPr>
            <a:r>
              <a:rPr lang="en-GB" b="0" i="0" u="none" strike="noStrike" dirty="0">
                <a:solidFill>
                  <a:srgbClr val="D1D5DB"/>
                </a:solidFill>
                <a:effectLst/>
                <a:latin typeface="Söhne"/>
              </a:rPr>
              <a:t>Economic Implications: Timely diagnosis and treatment reduce healthcare costs by minimizing the need for extensive treatments and hospitalizations.</a:t>
            </a:r>
          </a:p>
          <a:p>
            <a:pPr algn="l">
              <a:buFont typeface="Arial" panose="020B0604020202020204" pitchFamily="34" charset="0"/>
              <a:buChar char="•"/>
            </a:pPr>
            <a:r>
              <a:rPr lang="en-GB" b="0" i="0" u="none" strike="noStrike" dirty="0">
                <a:solidFill>
                  <a:srgbClr val="D1D5DB"/>
                </a:solidFill>
                <a:effectLst/>
                <a:latin typeface="Söhne"/>
              </a:rPr>
              <a:t>Machine Learning's Role: Machine learning algorithms process large and intricate datasets, revealing hidden patterns that contribute to accurate disease predictions. This enables healthcare practitioners to make informed decisions based on data-driven insights.</a:t>
            </a:r>
          </a:p>
          <a:p>
            <a:endParaRPr lang="en-FR" dirty="0">
              <a:solidFill>
                <a:schemeClr val="bg1"/>
              </a:solidFill>
            </a:endParaRPr>
          </a:p>
        </p:txBody>
      </p:sp>
    </p:spTree>
    <p:extLst>
      <p:ext uri="{BB962C8B-B14F-4D97-AF65-F5344CB8AC3E}">
        <p14:creationId xmlns:p14="http://schemas.microsoft.com/office/powerpoint/2010/main" val="142472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6AD-EC14-246A-356C-42D6EFC25FCC}"/>
              </a:ext>
            </a:extLst>
          </p:cNvPr>
          <p:cNvSpPr>
            <a:spLocks noGrp="1"/>
          </p:cNvSpPr>
          <p:nvPr>
            <p:ph type="title"/>
          </p:nvPr>
        </p:nvSpPr>
        <p:spPr/>
        <p:txBody>
          <a:bodyPr/>
          <a:lstStyle/>
          <a:p>
            <a:r>
              <a:rPr lang="en-GB" b="0" i="0" u="none" strike="noStrike" dirty="0">
                <a:solidFill>
                  <a:srgbClr val="D1D5DB"/>
                </a:solidFill>
                <a:effectLst/>
                <a:latin typeface="Söhne"/>
              </a:rPr>
              <a:t>Machine Learning Techniques for Disease Prediction</a:t>
            </a:r>
            <a:endParaRPr lang="en-FR" dirty="0">
              <a:solidFill>
                <a:schemeClr val="bg1"/>
              </a:solidFill>
            </a:endParaRPr>
          </a:p>
        </p:txBody>
      </p:sp>
      <p:sp>
        <p:nvSpPr>
          <p:cNvPr id="3" name="Content Placeholder 2">
            <a:extLst>
              <a:ext uri="{FF2B5EF4-FFF2-40B4-BE49-F238E27FC236}">
                <a16:creationId xmlns:a16="http://schemas.microsoft.com/office/drawing/2014/main" id="{5A70C93F-0A47-6C14-FBD0-6A3BFA3E25D0}"/>
              </a:ext>
            </a:extLst>
          </p:cNvPr>
          <p:cNvSpPr>
            <a:spLocks noGrp="1"/>
          </p:cNvSpPr>
          <p:nvPr>
            <p:ph idx="1"/>
          </p:nvPr>
        </p:nvSpPr>
        <p:spPr>
          <a:xfrm>
            <a:off x="838200" y="1825624"/>
            <a:ext cx="10515600" cy="4760371"/>
          </a:xfrm>
        </p:spPr>
        <p:txBody>
          <a:bodyPr>
            <a:normAutofit/>
          </a:bodyPr>
          <a:lstStyle/>
          <a:p>
            <a:pPr algn="l">
              <a:buFont typeface="Arial" panose="020B0604020202020204" pitchFamily="34" charset="0"/>
              <a:buChar char="•"/>
            </a:pPr>
            <a:r>
              <a:rPr lang="en-GB" b="0" i="0" u="none" strike="noStrike" dirty="0">
                <a:solidFill>
                  <a:srgbClr val="D1D5DB"/>
                </a:solidFill>
                <a:effectLst/>
                <a:latin typeface="Söhne"/>
              </a:rPr>
              <a:t>Logistic Regression: A foundational algorithm for classification tasks, such as disease presence or absence, by </a:t>
            </a:r>
            <a:r>
              <a:rPr lang="en-GB" b="0" i="0" u="none" strike="noStrike" dirty="0" err="1">
                <a:solidFill>
                  <a:srgbClr val="D1D5DB"/>
                </a:solidFill>
                <a:effectLst/>
                <a:latin typeface="Söhne"/>
              </a:rPr>
              <a:t>modeling</a:t>
            </a:r>
            <a:r>
              <a:rPr lang="en-GB" b="0" i="0" u="none" strike="noStrike" dirty="0">
                <a:solidFill>
                  <a:srgbClr val="D1D5DB"/>
                </a:solidFill>
                <a:effectLst/>
                <a:latin typeface="Söhne"/>
              </a:rPr>
              <a:t> the probability of a target variable.</a:t>
            </a:r>
          </a:p>
          <a:p>
            <a:pPr algn="l">
              <a:buFont typeface="Arial" panose="020B0604020202020204" pitchFamily="34" charset="0"/>
              <a:buChar char="•"/>
            </a:pPr>
            <a:r>
              <a:rPr lang="en-GB" b="0" i="0" u="none" strike="noStrike" dirty="0">
                <a:solidFill>
                  <a:srgbClr val="D1D5DB"/>
                </a:solidFill>
                <a:effectLst/>
                <a:latin typeface="Söhne"/>
              </a:rPr>
              <a:t>Random Forest: An ensemble method that combines multiple decision trees to enhance prediction accuracy and handle complex interactions within data.</a:t>
            </a:r>
          </a:p>
          <a:p>
            <a:pPr algn="l">
              <a:buFont typeface="Arial" panose="020B0604020202020204" pitchFamily="34" charset="0"/>
              <a:buChar char="•"/>
            </a:pPr>
            <a:r>
              <a:rPr lang="en-GB" b="0" i="0" u="none" strike="noStrike" dirty="0">
                <a:solidFill>
                  <a:srgbClr val="D1D5DB"/>
                </a:solidFill>
                <a:effectLst/>
                <a:latin typeface="Söhne"/>
              </a:rPr>
              <a:t>Workflow: These techniques follow a common workflow - feature selection to identify relevant data, model training using historical examples.</a:t>
            </a:r>
          </a:p>
        </p:txBody>
      </p:sp>
    </p:spTree>
    <p:extLst>
      <p:ext uri="{BB962C8B-B14F-4D97-AF65-F5344CB8AC3E}">
        <p14:creationId xmlns:p14="http://schemas.microsoft.com/office/powerpoint/2010/main" val="3955020080"/>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305</Words>
  <Application>Microsoft Macintosh PowerPoint</Application>
  <PresentationFormat>Widescreen</PresentationFormat>
  <Paragraphs>17</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 2013 - 2022</vt:lpstr>
      <vt:lpstr>Disease Prediction Application</vt:lpstr>
      <vt:lpstr>PowerPoint Presentation</vt:lpstr>
      <vt:lpstr>Disease Prediction using Machine Learning</vt:lpstr>
      <vt:lpstr>Significance of Disease Prediction</vt:lpstr>
      <vt:lpstr>Machine Learning Techniques for Disease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Applicatio</dc:title>
  <dc:creator>Microsoft Office User</dc:creator>
  <cp:lastModifiedBy>Microsoft Office User</cp:lastModifiedBy>
  <cp:revision>3</cp:revision>
  <dcterms:created xsi:type="dcterms:W3CDTF">2023-08-16T15:09:08Z</dcterms:created>
  <dcterms:modified xsi:type="dcterms:W3CDTF">2023-08-16T22:10:19Z</dcterms:modified>
</cp:coreProperties>
</file>