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i5eu04gdXM3FrnWmFAX6FPN+s4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345E76-1DFE-4049-A78C-F4F2EB25C13A}">
  <a:tblStyle styleId="{5C345E76-1DFE-4049-A78C-F4F2EB25C1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4C09627-A3D4-43E4-9925-FD8E26EAD529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rgbClr val="5B9BD5">
              <a:alpha val="20000"/>
            </a:srgbClr>
          </a:solidFill>
        </a:fill>
      </a:tcStyle>
    </a:band1H>
    <a:band2H>
      <a:tcTxStyle/>
    </a:band2H>
    <a:band1V>
      <a:tcTxStyle/>
      <a:tcStyle>
        <a:fill>
          <a:solidFill>
            <a:srgbClr val="5B9BD5">
              <a:alpha val="20000"/>
            </a:srgb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Approach: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multi-class classification: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Using testing and validation dataset to </a:t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531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Application of ML and AI to the medical field, classification of patients with lung diseases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C.D. Nguyen, L Pisano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32353" y="966300"/>
            <a:ext cx="189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b="1" sz="18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335958" y="1363750"/>
            <a:ext cx="3685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goal</a:t>
            </a:r>
            <a:r>
              <a:rPr lang="en-US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of this project is to explore the possibilities of detecting pulmonary diseases, using ML,  by analysing a respiratory sound database provided on Kaggle. </a:t>
            </a:r>
            <a:endParaRPr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8573700" y="1042501"/>
            <a:ext cx="155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b="1" sz="18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8526502" y="1439954"/>
            <a:ext cx="3308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 have realized that high accuracy does not necessarily mean good results when it comes to a heavily imbalanced dataset.</a:t>
            </a:r>
            <a:endParaRPr b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155" y="39186"/>
            <a:ext cx="1141196" cy="56990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4143826" y="3819875"/>
            <a:ext cx="195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Our approach</a:t>
            </a:r>
            <a:endParaRPr b="1" sz="18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143826" y="4189175"/>
            <a:ext cx="4041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 order to do that, we divide our problem into two tasks:</a:t>
            </a:r>
            <a:endParaRPr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Binary classification diagnostic  based on demographic information.</a:t>
            </a:r>
            <a:endParaRPr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Random tree forest.</a:t>
            </a:r>
            <a:endParaRPr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Multi classification diagnostic analyzing sound representing the respiratory cycles of the patient.</a:t>
            </a:r>
            <a:endParaRPr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Voting Classifier with SVM, RF and K-NN</a:t>
            </a:r>
            <a:r>
              <a:rPr lang="en-US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334153" y="4373750"/>
            <a:ext cx="189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Pre-processing</a:t>
            </a:r>
            <a:endParaRPr b="1" sz="18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37750" y="4818150"/>
            <a:ext cx="3685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Imbalanced dataset</a:t>
            </a:r>
            <a:endParaRPr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Subslice audio</a:t>
            </a:r>
            <a:endParaRPr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Downsample majority class</a:t>
            </a:r>
            <a:endParaRPr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Upsample others (SMOTE)</a:t>
            </a:r>
            <a:endParaRPr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Feature extraction (MFCC, MelSpec)</a:t>
            </a:r>
            <a:endParaRPr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Feature selection (Kfold, Kbest)</a:t>
            </a:r>
            <a:endParaRPr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8311100" y="6267875"/>
            <a:ext cx="37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Figure 2</a:t>
            </a:r>
            <a:r>
              <a:rPr b="1"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Confusion matrix of multi classification.</a:t>
            </a:r>
            <a:endParaRPr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5" name="Google Shape;95;p1"/>
          <p:cNvGraphicFramePr/>
          <p:nvPr/>
        </p:nvGraphicFramePr>
        <p:xfrm>
          <a:off x="8508100" y="302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{5C345E76-1DFE-4049-A78C-F4F2EB25C13A}</a:tableStyleId>
              </a:tblPr>
              <a:tblGrid>
                <a:gridCol w="551400"/>
                <a:gridCol w="551400"/>
                <a:gridCol w="551400"/>
                <a:gridCol w="551400"/>
                <a:gridCol w="551400"/>
                <a:gridCol w="551400"/>
              </a:tblGrid>
              <a:tr h="51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50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7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4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351C75"/>
                    </a:solidFill>
                  </a:tcPr>
                </a:tc>
              </a:tr>
              <a:tr h="51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39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351C75"/>
                    </a:solidFill>
                  </a:tcPr>
                </a:tc>
              </a:tr>
              <a:tr h="51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115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3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2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351C75"/>
                    </a:solidFill>
                  </a:tcPr>
                </a:tc>
              </a:tr>
              <a:tr h="51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2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16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351C75"/>
                    </a:solidFill>
                  </a:tcPr>
                </a:tc>
              </a:tr>
              <a:tr h="51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54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3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5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24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</a:tbl>
          </a:graphicData>
        </a:graphic>
      </p:graphicFrame>
      <p:pic>
        <p:nvPicPr>
          <p:cNvPr id="96" name="Google Shape;9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1700" y="928938"/>
            <a:ext cx="3602999" cy="25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4312800" y="3419675"/>
            <a:ext cx="33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Figure 1. </a:t>
            </a: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Spread of diseases in our dataset.</a:t>
            </a:r>
            <a:endParaRPr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8" name="Google Shape;98;p1"/>
          <p:cNvGraphicFramePr/>
          <p:nvPr/>
        </p:nvGraphicFramePr>
        <p:xfrm>
          <a:off x="845417" y="28914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{E4C09627-A3D4-43E4-9925-FD8E26EAD529}</a:tableStyleId>
              </a:tblPr>
              <a:tblGrid>
                <a:gridCol w="1192575"/>
                <a:gridCol w="1464100"/>
              </a:tblGrid>
              <a:tr h="439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Classification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Overall accuracy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283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Binary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96.32%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283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Multi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86.90%</a:t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9" name="Google Shape;99;p1"/>
          <p:cNvSpPr txBox="1"/>
          <p:nvPr/>
        </p:nvSpPr>
        <p:spPr>
          <a:xfrm>
            <a:off x="628774" y="4003488"/>
            <a:ext cx="309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b="1"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Different classification accuracy</a:t>
            </a:r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2019-12-11T09:56:38Z</dcterms:created>
  <dc:creator>Maria Zuluaga</dc:creator>
</cp:coreProperties>
</file>