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8" r:id="rId4"/>
    <p:sldId id="273" r:id="rId5"/>
    <p:sldId id="259" r:id="rId6"/>
    <p:sldId id="260" r:id="rId7"/>
    <p:sldId id="266" r:id="rId8"/>
    <p:sldId id="271" r:id="rId9"/>
    <p:sldId id="261" r:id="rId10"/>
    <p:sldId id="272" r:id="rId11"/>
    <p:sldId id="274" r:id="rId12"/>
    <p:sldId id="264" r:id="rId13"/>
    <p:sldId id="262" r:id="rId14"/>
    <p:sldId id="270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54526-0FF1-42E5-B77F-6485E333F0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Donic</a:t>
            </a:r>
            <a:r>
              <a:rPr lang="en-AU" dirty="0"/>
              <a:t> the </a:t>
            </a:r>
            <a:r>
              <a:rPr lang="en-AU" dirty="0" err="1"/>
              <a:t>ledgehog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5DA9A-9CA5-4391-B0B8-0157ECBE9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3772236"/>
            <a:ext cx="10993546" cy="590321"/>
          </a:xfrm>
        </p:spPr>
        <p:txBody>
          <a:bodyPr>
            <a:noAutofit/>
          </a:bodyPr>
          <a:lstStyle/>
          <a:p>
            <a:r>
              <a:rPr lang="en-AU" sz="3000" dirty="0">
                <a:solidFill>
                  <a:schemeClr val="bg1"/>
                </a:solidFill>
              </a:rPr>
              <a:t>Christo Stephenson </a:t>
            </a:r>
          </a:p>
          <a:p>
            <a:r>
              <a:rPr lang="en-AU" sz="3000" dirty="0" err="1">
                <a:solidFill>
                  <a:schemeClr val="bg1"/>
                </a:solidFill>
              </a:rPr>
              <a:t>Kye</a:t>
            </a:r>
            <a:r>
              <a:rPr lang="en-AU" sz="3000" dirty="0">
                <a:solidFill>
                  <a:schemeClr val="bg1"/>
                </a:solidFill>
              </a:rPr>
              <a:t> </a:t>
            </a:r>
            <a:r>
              <a:rPr lang="en-AU" sz="3000" dirty="0" err="1">
                <a:solidFill>
                  <a:schemeClr val="bg1"/>
                </a:solidFill>
              </a:rPr>
              <a:t>horbury</a:t>
            </a:r>
            <a:endParaRPr lang="en-AU" sz="3000" dirty="0">
              <a:solidFill>
                <a:schemeClr val="bg1"/>
              </a:solidFill>
            </a:endParaRPr>
          </a:p>
          <a:p>
            <a:r>
              <a:rPr lang="en-AU" sz="3000" dirty="0">
                <a:solidFill>
                  <a:schemeClr val="bg1"/>
                </a:solidFill>
              </a:rPr>
              <a:t>Rory </a:t>
            </a:r>
            <a:r>
              <a:rPr lang="en-AU" sz="3000" dirty="0" err="1">
                <a:solidFill>
                  <a:schemeClr val="bg1"/>
                </a:solidFill>
              </a:rPr>
              <a:t>lowe-mcloughlin</a:t>
            </a:r>
            <a:endParaRPr lang="en-AU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298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95E3E4-680F-4B4E-B9EC-A0439EA4B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38" y="693345"/>
            <a:ext cx="6887445" cy="38687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08278E-D2DA-4858-B65D-A1F9F1300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39" y="4739076"/>
            <a:ext cx="70199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81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DE9E8D-91C0-456B-9163-A87048233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23" y="689275"/>
            <a:ext cx="9328263" cy="585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03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2F5FC-DFF0-4A72-BB46-36199970E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Coins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1AD3B-8D57-4474-BA79-CE7987B4E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255" y="1964168"/>
            <a:ext cx="3409782" cy="40365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Coins can be collected across various platforms</a:t>
            </a:r>
          </a:p>
          <a:p>
            <a:r>
              <a:rPr lang="en-US" dirty="0">
                <a:solidFill>
                  <a:schemeClr val="bg1"/>
                </a:solidFill>
              </a:rPr>
              <a:t>Once a coin has been collected, they disappear until the game is reset</a:t>
            </a:r>
          </a:p>
          <a:p>
            <a:r>
              <a:rPr lang="en-US" dirty="0">
                <a:solidFill>
                  <a:schemeClr val="bg1"/>
                </a:solidFill>
              </a:rPr>
              <a:t>Uses bounding spheres detection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E7B39F-9FC7-4817-A792-E265126833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75868" y="895608"/>
            <a:ext cx="3959156" cy="39591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B05433-B68C-4E5B-BE2A-99105440B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150" y="2646918"/>
            <a:ext cx="3959156" cy="395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47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630E8-719D-4A27-8798-42D5229C1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Moving platforms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89B7C-69F2-47B1-AAD2-12D13A6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255" y="1964168"/>
            <a:ext cx="3409782" cy="40365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Some platforms automatically move in a predicated pattern</a:t>
            </a:r>
          </a:p>
          <a:p>
            <a:r>
              <a:rPr lang="en-US" dirty="0">
                <a:solidFill>
                  <a:schemeClr val="bg1"/>
                </a:solidFill>
              </a:rPr>
              <a:t>These help you get through the course</a:t>
            </a:r>
          </a:p>
          <a:p>
            <a:r>
              <a:rPr lang="en-US" dirty="0">
                <a:solidFill>
                  <a:schemeClr val="bg1"/>
                </a:solidFill>
              </a:rPr>
              <a:t>Uses same collision detection as other platforms</a:t>
            </a:r>
          </a:p>
          <a:p>
            <a:r>
              <a:rPr lang="en-US" dirty="0">
                <a:solidFill>
                  <a:schemeClr val="bg1"/>
                </a:solidFill>
              </a:rPr>
              <a:t>Movement determined through each platform’s animate() method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285A3E-20F5-4122-8D84-2267340183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51322" y="808989"/>
            <a:ext cx="3502695" cy="3502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B481EC-134E-49CE-B93F-4619F4E4A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835" y="2851942"/>
            <a:ext cx="3707478" cy="370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58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AE84B-2641-44AF-8D39-FF69326D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Moving 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96C18-12A1-44EB-B6AF-B12D5BB15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255" y="1964168"/>
            <a:ext cx="3409782" cy="403658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These walls are similar to the moving platforms, but hinder your progress instead of helping</a:t>
            </a:r>
          </a:p>
          <a:p>
            <a:r>
              <a:rPr lang="en-US" dirty="0">
                <a:solidFill>
                  <a:schemeClr val="bg1"/>
                </a:solidFill>
              </a:rPr>
              <a:t>Uses collision detection similar to normal platforms</a:t>
            </a:r>
          </a:p>
          <a:p>
            <a:r>
              <a:rPr lang="en-US" dirty="0">
                <a:solidFill>
                  <a:schemeClr val="bg1"/>
                </a:solidFill>
              </a:rPr>
              <a:t>Movement determined by animate() method of the wall</a:t>
            </a:r>
          </a:p>
          <a:p>
            <a:r>
              <a:rPr lang="en-US" dirty="0">
                <a:solidFill>
                  <a:schemeClr val="bg1"/>
                </a:solidFill>
              </a:rPr>
              <a:t>Parameters of the wall’s size, movement speed, movement distance and initial direction is determined in the wall’s constructor</a:t>
            </a:r>
          </a:p>
          <a:p>
            <a:endParaRPr lang="en-US" cap="all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380E4875-2FDB-4BBA-8FEA-C7624300E7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41830" y="748113"/>
            <a:ext cx="3834113" cy="38341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C6CB41-B3E7-404D-9C2D-539603C5A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895" y="2810022"/>
            <a:ext cx="3834113" cy="383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23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9C3FD-FB8E-4644-9F0F-D9B7903F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Disappearing platform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6864C-3E16-4A4B-B540-3221A1F07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255" y="1964168"/>
            <a:ext cx="3409782" cy="403658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Some platforms if you touch will start flashing quickly in different </a:t>
            </a:r>
            <a:r>
              <a:rPr lang="en-US" dirty="0" err="1">
                <a:solidFill>
                  <a:schemeClr val="bg1"/>
                </a:solidFill>
              </a:rPr>
              <a:t>colours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After a certain amount time , the platform will disappear</a:t>
            </a:r>
          </a:p>
          <a:p>
            <a:r>
              <a:rPr lang="en-US" dirty="0">
                <a:solidFill>
                  <a:schemeClr val="bg1"/>
                </a:solidFill>
              </a:rPr>
              <a:t>Collision detection is the same as other platforms</a:t>
            </a:r>
          </a:p>
          <a:p>
            <a:r>
              <a:rPr lang="en-US" dirty="0">
                <a:solidFill>
                  <a:schemeClr val="bg1"/>
                </a:solidFill>
              </a:rPr>
              <a:t>Platform checks if the ball is touching the platform in the animate() method, then issues the platform to flash different </a:t>
            </a:r>
            <a:r>
              <a:rPr lang="en-US" dirty="0" err="1">
                <a:solidFill>
                  <a:schemeClr val="bg1"/>
                </a:solidFill>
              </a:rPr>
              <a:t>colours</a:t>
            </a:r>
            <a:r>
              <a:rPr lang="en-US" dirty="0">
                <a:solidFill>
                  <a:schemeClr val="bg1"/>
                </a:solidFill>
              </a:rPr>
              <a:t> and be destroyed after a time set in the disappearing platform’s constructor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1E2C7E-8C5A-4B20-B8A8-0D2796CFB6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77303" y="913065"/>
            <a:ext cx="3693624" cy="3693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BF7956-11E1-448C-982E-B8BFB9F39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150" y="2693322"/>
            <a:ext cx="3707478" cy="370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9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88650-EF82-4021-A83B-8F1C0D28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r>
              <a:rPr lang="en-AU" sz="4200">
                <a:solidFill>
                  <a:srgbClr val="FFFFFF"/>
                </a:solidFill>
              </a:rPr>
              <a:t>General Implementation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E47BF-85DE-41AF-9495-9A8E986EC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AU" sz="1900">
                <a:solidFill>
                  <a:schemeClr val="accent2">
                    <a:lumMod val="50000"/>
                  </a:schemeClr>
                </a:solidFill>
              </a:rPr>
              <a:t>Coded in C++ so classes can be used to improve modularity</a:t>
            </a:r>
          </a:p>
          <a:p>
            <a:pPr>
              <a:lnSpc>
                <a:spcPct val="90000"/>
              </a:lnSpc>
            </a:pPr>
            <a:r>
              <a:rPr lang="en-AU" sz="1900">
                <a:solidFill>
                  <a:schemeClr val="accent2">
                    <a:lumMod val="50000"/>
                  </a:schemeClr>
                </a:solidFill>
              </a:rPr>
              <a:t>Collision detection is a mix of bounding spheres and sphere to an axis-aligned plane detection</a:t>
            </a:r>
          </a:p>
          <a:p>
            <a:pPr>
              <a:lnSpc>
                <a:spcPct val="90000"/>
              </a:lnSpc>
            </a:pPr>
            <a:r>
              <a:rPr lang="en-AU" sz="1900">
                <a:solidFill>
                  <a:schemeClr val="accent2">
                    <a:lumMod val="50000"/>
                  </a:schemeClr>
                </a:solidFill>
              </a:rPr>
              <a:t>The main ‘client’ program modifies the behaviour of the ball</a:t>
            </a:r>
          </a:p>
          <a:p>
            <a:pPr>
              <a:lnSpc>
                <a:spcPct val="90000"/>
              </a:lnSpc>
            </a:pPr>
            <a:r>
              <a:rPr lang="en-AU" sz="1900">
                <a:solidFill>
                  <a:schemeClr val="accent2">
                    <a:lumMod val="50000"/>
                  </a:schemeClr>
                </a:solidFill>
              </a:rPr>
              <a:t>‘Game objects’ such as platforms, coins, etc. are self-managed</a:t>
            </a:r>
          </a:p>
          <a:p>
            <a:pPr>
              <a:lnSpc>
                <a:spcPct val="90000"/>
              </a:lnSpc>
            </a:pPr>
            <a:r>
              <a:rPr lang="en-AU" sz="1900">
                <a:solidFill>
                  <a:schemeClr val="accent2">
                    <a:lumMod val="50000"/>
                  </a:schemeClr>
                </a:solidFill>
              </a:rPr>
              <a:t>Designed to promote modularity and easy tweaking, through use of game objects, abstract classes and #define macros</a:t>
            </a:r>
          </a:p>
          <a:p>
            <a:pPr>
              <a:lnSpc>
                <a:spcPct val="90000"/>
              </a:lnSpc>
            </a:pPr>
            <a:r>
              <a:rPr lang="en-AU" sz="1900">
                <a:solidFill>
                  <a:schemeClr val="accent2">
                    <a:lumMod val="50000"/>
                  </a:schemeClr>
                </a:solidFill>
              </a:rPr>
              <a:t>Animations and physics are dependent on the time between frames to improve program consistency</a:t>
            </a:r>
          </a:p>
        </p:txBody>
      </p:sp>
    </p:spTree>
    <p:extLst>
      <p:ext uri="{BB962C8B-B14F-4D97-AF65-F5344CB8AC3E}">
        <p14:creationId xmlns:p14="http://schemas.microsoft.com/office/powerpoint/2010/main" val="62757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CD4FA-A471-41F5-B415-69ECEA7F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Game objects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2FF99-783C-44AA-96B5-5C1CFD5DD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255" y="1964168"/>
            <a:ext cx="3409782" cy="40365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Everything that interacts with the ball is defined as a ‘game object’ and are </a:t>
            </a:r>
            <a:r>
              <a:rPr lang="en-US" sz="1700" dirty="0" err="1">
                <a:solidFill>
                  <a:schemeClr val="bg1"/>
                </a:solidFill>
              </a:rPr>
              <a:t>initialised</a:t>
            </a:r>
            <a:r>
              <a:rPr lang="en-US" sz="1700" dirty="0">
                <a:solidFill>
                  <a:schemeClr val="bg1"/>
                </a:solidFill>
              </a:rPr>
              <a:t> globally</a:t>
            </a:r>
          </a:p>
          <a:p>
            <a:r>
              <a:rPr lang="en-US" sz="1700" dirty="0">
                <a:solidFill>
                  <a:schemeClr val="bg1"/>
                </a:solidFill>
              </a:rPr>
              <a:t>Pointers to objects are stored in the vector called ‘objects’</a:t>
            </a:r>
          </a:p>
          <a:p>
            <a:r>
              <a:rPr lang="en-US" sz="1700" dirty="0">
                <a:solidFill>
                  <a:schemeClr val="bg1"/>
                </a:solidFill>
              </a:rPr>
              <a:t>These objects behave like their own small OpenGL programs</a:t>
            </a:r>
          </a:p>
          <a:p>
            <a:r>
              <a:rPr lang="en-US" sz="1700" dirty="0">
                <a:solidFill>
                  <a:schemeClr val="bg1"/>
                </a:solidFill>
              </a:rPr>
              <a:t>These objects also tell the main client program what velocity they wish to be applied to the ball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67C384-80CC-44D7-91AC-A1A6FD68FC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ED141A-85E8-4BCF-B568-1C2722CFF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30" y="2228002"/>
            <a:ext cx="75723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EA2E-A555-4A83-9A3A-B7F6265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AU"/>
              <a:t>Game objects cont.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514113-8BD3-46F8-85B1-32E08D56C2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3344168"/>
            <a:ext cx="5422900" cy="139997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AE7780-F24A-46AB-A421-319F92DCF9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2373842"/>
            <a:ext cx="5900878" cy="363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8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264C7-BFED-4DF6-AE48-C69EE1F7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350073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Ball movement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BD942-1C4F-4E82-8C1F-7C7A6B2E8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255" y="1426082"/>
            <a:ext cx="3409782" cy="4574668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the WASD keys, you can move the ball in any direction, with W moving the ball and camera positive on the z axis,  A negative on the z-axis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…</a:t>
            </a:r>
          </a:p>
          <a:p>
            <a:r>
              <a:rPr lang="en-US" dirty="0">
                <a:solidFill>
                  <a:schemeClr val="bg1"/>
                </a:solidFill>
              </a:rPr>
              <a:t>General acceleration in every direction is also applied to the ball, such as gravity</a:t>
            </a:r>
          </a:p>
          <a:p>
            <a:r>
              <a:rPr lang="en-US" dirty="0">
                <a:solidFill>
                  <a:schemeClr val="bg1"/>
                </a:solidFill>
              </a:rPr>
              <a:t>Velocity determined by </a:t>
            </a:r>
            <a:r>
              <a:rPr lang="en-US" dirty="0" err="1">
                <a:solidFill>
                  <a:schemeClr val="bg1"/>
                </a:solidFill>
              </a:rPr>
              <a:t>previousVelocity</a:t>
            </a:r>
            <a:r>
              <a:rPr lang="en-US" dirty="0">
                <a:solidFill>
                  <a:schemeClr val="bg1"/>
                </a:solidFill>
              </a:rPr>
              <a:t> + (</a:t>
            </a:r>
            <a:r>
              <a:rPr lang="en-US" dirty="0" err="1">
                <a:solidFill>
                  <a:schemeClr val="bg1"/>
                </a:solidFill>
              </a:rPr>
              <a:t>ballMovementAcc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ballGeneralAcc</a:t>
            </a:r>
            <a:r>
              <a:rPr lang="en-US" dirty="0">
                <a:solidFill>
                  <a:schemeClr val="bg1"/>
                </a:solidFill>
              </a:rPr>
              <a:t>) * </a:t>
            </a:r>
            <a:r>
              <a:rPr lang="en-US" dirty="0" err="1">
                <a:solidFill>
                  <a:schemeClr val="bg1"/>
                </a:solidFill>
              </a:rPr>
              <a:t>millisecondsSinceLastTick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Position determined by </a:t>
            </a:r>
            <a:r>
              <a:rPr lang="en-US" dirty="0" err="1">
                <a:solidFill>
                  <a:schemeClr val="bg1"/>
                </a:solidFill>
              </a:rPr>
              <a:t>previousPosition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currentVelocity</a:t>
            </a:r>
            <a:r>
              <a:rPr lang="en-US" dirty="0">
                <a:solidFill>
                  <a:schemeClr val="bg1"/>
                </a:solidFill>
              </a:rPr>
              <a:t> * </a:t>
            </a:r>
            <a:r>
              <a:rPr lang="en-US" dirty="0" err="1">
                <a:solidFill>
                  <a:schemeClr val="bg1"/>
                </a:solidFill>
              </a:rPr>
              <a:t>millisecondsSinceLastTick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Ball movement acceleration is applied when the relevant key is pressed (e.g. a applies negative x movement acceleration)</a:t>
            </a:r>
          </a:p>
          <a:p>
            <a:r>
              <a:rPr lang="en-US" dirty="0">
                <a:solidFill>
                  <a:schemeClr val="bg1"/>
                </a:solidFill>
              </a:rPr>
              <a:t>Air resistance is applied by multiplying the velocity by the air resistance coefficient</a:t>
            </a:r>
          </a:p>
          <a:p>
            <a:r>
              <a:rPr lang="en-US" dirty="0">
                <a:solidFill>
                  <a:schemeClr val="bg1"/>
                </a:solidFill>
              </a:rPr>
              <a:t>Ball velocity in any direction is limited to a constant to prevent ridiculous amount of acceleration</a:t>
            </a:r>
          </a:p>
          <a:p>
            <a:r>
              <a:rPr lang="en-US" dirty="0">
                <a:solidFill>
                  <a:schemeClr val="bg1"/>
                </a:solidFill>
              </a:rPr>
              <a:t>Ball is rotated proportionally to the ball’s velocity on an axis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81D835-0F55-4EBD-B1B9-7AF7551AE0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08757" y="1111641"/>
            <a:ext cx="4655348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3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D7E10-51B4-47FD-861A-0F3B7D11E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Ball jump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6F8FE-0D2C-4B8A-ADEF-6654BFF82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255" y="1964168"/>
            <a:ext cx="3409782" cy="403658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Press the spacebar to jump! </a:t>
            </a:r>
          </a:p>
          <a:p>
            <a:r>
              <a:rPr lang="en-US" dirty="0">
                <a:solidFill>
                  <a:schemeClr val="bg1"/>
                </a:solidFill>
              </a:rPr>
              <a:t>The longer you hold the spacebar down the higher you go, to a cap height.</a:t>
            </a:r>
          </a:p>
          <a:p>
            <a:r>
              <a:rPr lang="en-US" dirty="0">
                <a:solidFill>
                  <a:schemeClr val="bg1"/>
                </a:solidFill>
              </a:rPr>
              <a:t>When spacebar is pressed, checks that the ball is touching the ground of an object</a:t>
            </a:r>
          </a:p>
          <a:p>
            <a:r>
              <a:rPr lang="en-US" dirty="0">
                <a:solidFill>
                  <a:schemeClr val="bg1"/>
                </a:solidFill>
              </a:rPr>
              <a:t>Applies jump acceleration to current velocity when the spacebar is held down until the ball’s height reaches maximum height or when the user lets go of spacebar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06717D-E02E-40EF-B779-F6BB9F3833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08757" y="1111641"/>
            <a:ext cx="4655348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6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02B6B-66CC-4317-9B3C-50B9276D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camera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0087B-711D-40B2-8D03-DA90F6811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255" y="1964168"/>
            <a:ext cx="3409782" cy="40365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Fixed and follows the ball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058BF5-40E0-4585-A4F4-CA724446E1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08757" y="1111641"/>
            <a:ext cx="4655348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2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B6916-8030-43C1-8DCB-339D6AC7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Additional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7400B-A01A-453D-AF32-A68D5A3C2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255" y="1964168"/>
            <a:ext cx="3409782" cy="40365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Pressing ‘q’ resets the level</a:t>
            </a:r>
          </a:p>
          <a:p>
            <a:r>
              <a:rPr lang="en-US" dirty="0">
                <a:solidFill>
                  <a:schemeClr val="bg1"/>
                </a:solidFill>
              </a:rPr>
              <a:t>Pressing ‘p’ displays the developers of the project then quits the program</a:t>
            </a:r>
          </a:p>
          <a:p>
            <a:r>
              <a:rPr lang="en-US" dirty="0">
                <a:solidFill>
                  <a:schemeClr val="bg1"/>
                </a:solidFill>
              </a:rPr>
              <a:t>Pressing ‘n’ simulates wind by changing the general acceleration of the ball</a:t>
            </a:r>
          </a:p>
          <a:p>
            <a:r>
              <a:rPr lang="en-US" dirty="0">
                <a:solidFill>
                  <a:schemeClr val="bg1"/>
                </a:solidFill>
              </a:rPr>
              <a:t>Pressing ‘m’ turns on moon jump cheat code, enabling the max jump height to be increased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993169-9BCA-4F61-BF97-72C85A39DF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08757" y="1111641"/>
            <a:ext cx="4655348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2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7E547-5318-4831-AAEE-85C7E2A90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Platform/wall collision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C8B5E-21F4-49E3-897B-65A95D703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255" y="1964168"/>
            <a:ext cx="3409782" cy="4036582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If the ball hits a platform or wall, the ball cannot go through it</a:t>
            </a:r>
          </a:p>
          <a:p>
            <a:r>
              <a:rPr lang="en-US" dirty="0">
                <a:solidFill>
                  <a:schemeClr val="bg1"/>
                </a:solidFill>
              </a:rPr>
              <a:t>If the ball goes off the edge, it falls off.</a:t>
            </a:r>
          </a:p>
          <a:p>
            <a:r>
              <a:rPr lang="en-US" dirty="0">
                <a:solidFill>
                  <a:schemeClr val="bg1"/>
                </a:solidFill>
              </a:rPr>
              <a:t>If the ball’s position goes below a constant y value, the game resets</a:t>
            </a:r>
          </a:p>
          <a:p>
            <a:r>
              <a:rPr lang="en-US" dirty="0">
                <a:solidFill>
                  <a:schemeClr val="bg1"/>
                </a:solidFill>
              </a:rPr>
              <a:t>Each ‘surface’ of a platform or wall detects if the ball is touching the surface</a:t>
            </a:r>
          </a:p>
          <a:p>
            <a:r>
              <a:rPr lang="en-US" dirty="0">
                <a:solidFill>
                  <a:schemeClr val="bg1"/>
                </a:solidFill>
              </a:rPr>
              <a:t>‘surfaces’ of a platform are wrapped within an object</a:t>
            </a:r>
          </a:p>
          <a:p>
            <a:r>
              <a:rPr lang="en-US" dirty="0">
                <a:solidFill>
                  <a:schemeClr val="bg1"/>
                </a:solidFill>
              </a:rPr>
              <a:t>Surfaces predict where a ball should go upon collision</a:t>
            </a:r>
          </a:p>
          <a:p>
            <a:r>
              <a:rPr lang="en-US" dirty="0">
                <a:solidFill>
                  <a:schemeClr val="bg1"/>
                </a:solidFill>
              </a:rPr>
              <a:t>Objects take an average collision velocity of the surfaces within</a:t>
            </a:r>
          </a:p>
          <a:p>
            <a:r>
              <a:rPr lang="en-US" dirty="0">
                <a:solidFill>
                  <a:schemeClr val="bg1"/>
                </a:solidFill>
              </a:rPr>
              <a:t>The client program takes an average collision velocity of the game objects and applies it to the ball’s velocity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8C0596-5943-4C8F-B794-84BCA99106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21122" y="870062"/>
            <a:ext cx="3460790" cy="3460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156F0A-FDDF-47F0-B2F6-43C70E457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181" y="2812071"/>
            <a:ext cx="3592286" cy="359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931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716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Wingdings 2</vt:lpstr>
      <vt:lpstr>Dividend</vt:lpstr>
      <vt:lpstr>Donic the ledgehog</vt:lpstr>
      <vt:lpstr>General Implementation</vt:lpstr>
      <vt:lpstr>Game objects</vt:lpstr>
      <vt:lpstr>Game objects cont.</vt:lpstr>
      <vt:lpstr>Ball movement</vt:lpstr>
      <vt:lpstr>Ball jump</vt:lpstr>
      <vt:lpstr>camera</vt:lpstr>
      <vt:lpstr>Additional inputs</vt:lpstr>
      <vt:lpstr>Platform/wall collision</vt:lpstr>
      <vt:lpstr>PowerPoint Presentation</vt:lpstr>
      <vt:lpstr>PowerPoint Presentation</vt:lpstr>
      <vt:lpstr>Coins</vt:lpstr>
      <vt:lpstr>Moving platforms</vt:lpstr>
      <vt:lpstr>Moving wall</vt:lpstr>
      <vt:lpstr>Disappearing platform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Donic the ledgehog</dc:title>
  <dc:creator>Christo Stephenson</dc:creator>
  <cp:lastModifiedBy>Christo Stephenson</cp:lastModifiedBy>
  <cp:revision>16</cp:revision>
  <dcterms:created xsi:type="dcterms:W3CDTF">2019-06-06T03:10:01Z</dcterms:created>
  <dcterms:modified xsi:type="dcterms:W3CDTF">2019-06-06T16:39:04Z</dcterms:modified>
</cp:coreProperties>
</file>