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5" r:id="rId6"/>
    <p:sldId id="262" r:id="rId7"/>
    <p:sldId id="266" r:id="rId8"/>
    <p:sldId id="268" r:id="rId9"/>
    <p:sldId id="270" r:id="rId10"/>
    <p:sldId id="272" r:id="rId11"/>
    <p:sldId id="273" r:id="rId12"/>
    <p:sldId id="274" r:id="rId13"/>
    <p:sldId id="271" r:id="rId14"/>
    <p:sldId id="279" r:id="rId15"/>
    <p:sldId id="275" r:id="rId16"/>
    <p:sldId id="276" r:id="rId17"/>
    <p:sldId id="277" r:id="rId18"/>
    <p:sldId id="278" r:id="rId19"/>
    <p:sldId id="280" r:id="rId20"/>
    <p:sldId id="282"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6E3BF-40F1-4D6C-AD7A-924DA6A092A7}" type="datetimeFigureOut">
              <a:rPr lang="en-AU" smtClean="0"/>
              <a:t>12/02/2024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5848710-B07C-40F6-B4D8-BB2A5791D2EF}"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25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6E3BF-40F1-4D6C-AD7A-924DA6A092A7}" type="datetimeFigureOut">
              <a:rPr lang="en-AU" smtClean="0"/>
              <a:t>12/02/2024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5848710-B07C-40F6-B4D8-BB2A5791D2EF}" type="slidenum">
              <a:rPr lang="en-AU" smtClean="0"/>
              <a:t>‹#›</a:t>
            </a:fld>
            <a:endParaRPr lang="en-AU"/>
          </a:p>
        </p:txBody>
      </p:sp>
    </p:spTree>
    <p:extLst>
      <p:ext uri="{BB962C8B-B14F-4D97-AF65-F5344CB8AC3E}">
        <p14:creationId xmlns:p14="http://schemas.microsoft.com/office/powerpoint/2010/main" val="41205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6E3BF-40F1-4D6C-AD7A-924DA6A092A7}" type="datetimeFigureOut">
              <a:rPr lang="en-AU" smtClean="0"/>
              <a:t>12/02/2024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5848710-B07C-40F6-B4D8-BB2A5791D2EF}" type="slidenum">
              <a:rPr lang="en-AU" smtClean="0"/>
              <a:t>‹#›</a:t>
            </a:fld>
            <a:endParaRPr lang="en-AU"/>
          </a:p>
        </p:txBody>
      </p:sp>
    </p:spTree>
    <p:extLst>
      <p:ext uri="{BB962C8B-B14F-4D97-AF65-F5344CB8AC3E}">
        <p14:creationId xmlns:p14="http://schemas.microsoft.com/office/powerpoint/2010/main" val="86829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6E3BF-40F1-4D6C-AD7A-924DA6A092A7}" type="datetimeFigureOut">
              <a:rPr lang="en-AU" smtClean="0"/>
              <a:t>12/02/2024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5848710-B07C-40F6-B4D8-BB2A5791D2EF}" type="slidenum">
              <a:rPr lang="en-AU" smtClean="0"/>
              <a:t>‹#›</a:t>
            </a:fld>
            <a:endParaRPr lang="en-AU"/>
          </a:p>
        </p:txBody>
      </p:sp>
    </p:spTree>
    <p:extLst>
      <p:ext uri="{BB962C8B-B14F-4D97-AF65-F5344CB8AC3E}">
        <p14:creationId xmlns:p14="http://schemas.microsoft.com/office/powerpoint/2010/main" val="313617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6E3BF-40F1-4D6C-AD7A-924DA6A092A7}" type="datetimeFigureOut">
              <a:rPr lang="en-AU" smtClean="0"/>
              <a:t>12/02/2024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5848710-B07C-40F6-B4D8-BB2A5791D2EF}"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05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6E3BF-40F1-4D6C-AD7A-924DA6A092A7}" type="datetimeFigureOut">
              <a:rPr lang="en-AU" smtClean="0"/>
              <a:t>12/02/2024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5848710-B07C-40F6-B4D8-BB2A5791D2EF}" type="slidenum">
              <a:rPr lang="en-AU" smtClean="0"/>
              <a:t>‹#›</a:t>
            </a:fld>
            <a:endParaRPr lang="en-AU"/>
          </a:p>
        </p:txBody>
      </p:sp>
    </p:spTree>
    <p:extLst>
      <p:ext uri="{BB962C8B-B14F-4D97-AF65-F5344CB8AC3E}">
        <p14:creationId xmlns:p14="http://schemas.microsoft.com/office/powerpoint/2010/main" val="234508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6E3BF-40F1-4D6C-AD7A-924DA6A092A7}" type="datetimeFigureOut">
              <a:rPr lang="en-AU" smtClean="0"/>
              <a:t>12/02/2024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5848710-B07C-40F6-B4D8-BB2A5791D2EF}" type="slidenum">
              <a:rPr lang="en-AU" smtClean="0"/>
              <a:t>‹#›</a:t>
            </a:fld>
            <a:endParaRPr lang="en-AU"/>
          </a:p>
        </p:txBody>
      </p:sp>
    </p:spTree>
    <p:extLst>
      <p:ext uri="{BB962C8B-B14F-4D97-AF65-F5344CB8AC3E}">
        <p14:creationId xmlns:p14="http://schemas.microsoft.com/office/powerpoint/2010/main" val="183955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6E3BF-40F1-4D6C-AD7A-924DA6A092A7}" type="datetimeFigureOut">
              <a:rPr lang="en-AU" smtClean="0"/>
              <a:t>12/02/2024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5848710-B07C-40F6-B4D8-BB2A5791D2EF}" type="slidenum">
              <a:rPr lang="en-AU" smtClean="0"/>
              <a:t>‹#›</a:t>
            </a:fld>
            <a:endParaRPr lang="en-AU"/>
          </a:p>
        </p:txBody>
      </p:sp>
    </p:spTree>
    <p:extLst>
      <p:ext uri="{BB962C8B-B14F-4D97-AF65-F5344CB8AC3E}">
        <p14:creationId xmlns:p14="http://schemas.microsoft.com/office/powerpoint/2010/main" val="196752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16E3BF-40F1-4D6C-AD7A-924DA6A092A7}" type="datetimeFigureOut">
              <a:rPr lang="en-AU" smtClean="0"/>
              <a:t>12/02/2024</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A5848710-B07C-40F6-B4D8-BB2A5791D2EF}" type="slidenum">
              <a:rPr lang="en-AU" smtClean="0"/>
              <a:t>‹#›</a:t>
            </a:fld>
            <a:endParaRPr lang="en-AU"/>
          </a:p>
        </p:txBody>
      </p:sp>
    </p:spTree>
    <p:extLst>
      <p:ext uri="{BB962C8B-B14F-4D97-AF65-F5344CB8AC3E}">
        <p14:creationId xmlns:p14="http://schemas.microsoft.com/office/powerpoint/2010/main" val="41758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16E3BF-40F1-4D6C-AD7A-924DA6A092A7}" type="datetimeFigureOut">
              <a:rPr lang="en-AU" smtClean="0"/>
              <a:t>12/02/2024</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848710-B07C-40F6-B4D8-BB2A5791D2EF}" type="slidenum">
              <a:rPr lang="en-AU" smtClean="0"/>
              <a:t>‹#›</a:t>
            </a:fld>
            <a:endParaRPr lang="en-AU"/>
          </a:p>
        </p:txBody>
      </p:sp>
    </p:spTree>
    <p:extLst>
      <p:ext uri="{BB962C8B-B14F-4D97-AF65-F5344CB8AC3E}">
        <p14:creationId xmlns:p14="http://schemas.microsoft.com/office/powerpoint/2010/main" val="121660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6E3BF-40F1-4D6C-AD7A-924DA6A092A7}" type="datetimeFigureOut">
              <a:rPr lang="en-AU" smtClean="0"/>
              <a:t>12/02/2024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5848710-B07C-40F6-B4D8-BB2A5791D2EF}" type="slidenum">
              <a:rPr lang="en-AU" smtClean="0"/>
              <a:t>‹#›</a:t>
            </a:fld>
            <a:endParaRPr lang="en-AU"/>
          </a:p>
        </p:txBody>
      </p:sp>
    </p:spTree>
    <p:extLst>
      <p:ext uri="{BB962C8B-B14F-4D97-AF65-F5344CB8AC3E}">
        <p14:creationId xmlns:p14="http://schemas.microsoft.com/office/powerpoint/2010/main" val="272056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16E3BF-40F1-4D6C-AD7A-924DA6A092A7}" type="datetimeFigureOut">
              <a:rPr lang="en-AU" smtClean="0"/>
              <a:t>12/02/2024</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5848710-B07C-40F6-B4D8-BB2A5791D2EF}"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019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A8764-0D7D-D50C-4F48-9E1A3723B353}"/>
              </a:ext>
            </a:extLst>
          </p:cNvPr>
          <p:cNvSpPr>
            <a:spLocks noGrp="1"/>
          </p:cNvSpPr>
          <p:nvPr>
            <p:ph type="ctrTitle"/>
          </p:nvPr>
        </p:nvSpPr>
        <p:spPr/>
        <p:txBody>
          <a:bodyPr/>
          <a:lstStyle/>
          <a:p>
            <a:r>
              <a:rPr lang="en-AU" b="1" dirty="0"/>
              <a:t>Bank Loan Default Prediction</a:t>
            </a:r>
          </a:p>
        </p:txBody>
      </p:sp>
      <p:sp>
        <p:nvSpPr>
          <p:cNvPr id="3" name="Subtitle 2">
            <a:extLst>
              <a:ext uri="{FF2B5EF4-FFF2-40B4-BE49-F238E27FC236}">
                <a16:creationId xmlns:a16="http://schemas.microsoft.com/office/drawing/2014/main" id="{C26EAD74-68AF-A4D8-8BB7-FCACC09DE444}"/>
              </a:ext>
            </a:extLst>
          </p:cNvPr>
          <p:cNvSpPr>
            <a:spLocks noGrp="1"/>
          </p:cNvSpPr>
          <p:nvPr>
            <p:ph type="subTitle" idx="1"/>
          </p:nvPr>
        </p:nvSpPr>
        <p:spPr/>
        <p:txBody>
          <a:bodyPr>
            <a:normAutofit fontScale="85000" lnSpcReduction="20000"/>
          </a:bodyPr>
          <a:lstStyle/>
          <a:p>
            <a:pPr algn="r"/>
            <a:endParaRPr lang="en-AU" dirty="0"/>
          </a:p>
          <a:p>
            <a:pPr algn="r"/>
            <a:endParaRPr lang="en-AU" dirty="0"/>
          </a:p>
          <a:p>
            <a:pPr algn="r"/>
            <a:r>
              <a:rPr lang="en-AU" dirty="0"/>
              <a:t>Christofer </a:t>
            </a:r>
            <a:r>
              <a:rPr lang="en-AU" dirty="0" err="1"/>
              <a:t>bryan</a:t>
            </a:r>
            <a:r>
              <a:rPr lang="en-AU" dirty="0"/>
              <a:t> Natanael </a:t>
            </a:r>
            <a:r>
              <a:rPr lang="en-AU" dirty="0" err="1"/>
              <a:t>komala</a:t>
            </a:r>
            <a:endParaRPr lang="en-AU" dirty="0"/>
          </a:p>
        </p:txBody>
      </p:sp>
    </p:spTree>
    <p:extLst>
      <p:ext uri="{BB962C8B-B14F-4D97-AF65-F5344CB8AC3E}">
        <p14:creationId xmlns:p14="http://schemas.microsoft.com/office/powerpoint/2010/main" val="381027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36BAA8-3BF8-AE8C-5785-F8D9E0E27C48}"/>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D3BCD9BE-D80E-9DE5-69BB-21BA91AD6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7" name="Rectangle 16">
            <a:extLst>
              <a:ext uri="{FF2B5EF4-FFF2-40B4-BE49-F238E27FC236}">
                <a16:creationId xmlns:a16="http://schemas.microsoft.com/office/drawing/2014/main" id="{F3FFFAFB-3260-F064-BE32-EEEC82BA7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B0BF54FB-6978-60CC-5A9E-5AE95D407F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D2D8AFB2-4AA5-E102-3FCD-98B178D19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7FB8FDD-316D-FB7E-42A6-C357FB089497}"/>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a:t>Exploratory Data Analysis</a:t>
            </a:r>
          </a:p>
        </p:txBody>
      </p:sp>
      <p:cxnSp>
        <p:nvCxnSpPr>
          <p:cNvPr id="23" name="Straight Connector 22">
            <a:extLst>
              <a:ext uri="{FF2B5EF4-FFF2-40B4-BE49-F238E27FC236}">
                <a16:creationId xmlns:a16="http://schemas.microsoft.com/office/drawing/2014/main" id="{BFDCCFA7-4765-4BA2-6406-CA317307DD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E11FE0A-2E87-BACF-BDD1-746DD6304A0F}"/>
              </a:ext>
            </a:extLst>
          </p:cNvPr>
          <p:cNvSpPr>
            <a:spLocks noGrp="1"/>
          </p:cNvSpPr>
          <p:nvPr>
            <p:ph sz="half" idx="2"/>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dirty="0"/>
              <a:t> Applicants charged with higher initial loan charges are more likely to not default on their loans.</a:t>
            </a:r>
          </a:p>
        </p:txBody>
      </p:sp>
      <p:sp>
        <p:nvSpPr>
          <p:cNvPr id="25" name="Rectangle 24">
            <a:extLst>
              <a:ext uri="{FF2B5EF4-FFF2-40B4-BE49-F238E27FC236}">
                <a16:creationId xmlns:a16="http://schemas.microsoft.com/office/drawing/2014/main" id="{B4259675-7358-950D-E74B-97683245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Rectangle 26">
            <a:extLst>
              <a:ext uri="{FF2B5EF4-FFF2-40B4-BE49-F238E27FC236}">
                <a16:creationId xmlns:a16="http://schemas.microsoft.com/office/drawing/2014/main" id="{409D96E5-D734-3742-B954-BAA42E5F6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7" name="Content Placeholder 6" descr="A graph of a graph of status&#10;&#10;Description automatically generated with medium confidence">
            <a:extLst>
              <a:ext uri="{FF2B5EF4-FFF2-40B4-BE49-F238E27FC236}">
                <a16:creationId xmlns:a16="http://schemas.microsoft.com/office/drawing/2014/main" id="{2465343C-51FD-6F9B-AB0D-3EBB702FAD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7287" y="1303400"/>
            <a:ext cx="4938713" cy="3550343"/>
          </a:xfrm>
        </p:spPr>
      </p:pic>
    </p:spTree>
    <p:extLst>
      <p:ext uri="{BB962C8B-B14F-4D97-AF65-F5344CB8AC3E}">
        <p14:creationId xmlns:p14="http://schemas.microsoft.com/office/powerpoint/2010/main" val="402824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1F86D-FC92-2CAF-7CB0-581D1C480DE9}"/>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E78944DF-EC72-22BD-A0AB-E542E5EB9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7" name="Rectangle 16">
            <a:extLst>
              <a:ext uri="{FF2B5EF4-FFF2-40B4-BE49-F238E27FC236}">
                <a16:creationId xmlns:a16="http://schemas.microsoft.com/office/drawing/2014/main" id="{8E64F8C1-E45D-A8E5-C072-4E88DDC55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ADE1CCDC-F12B-BE1E-AAF4-1389802CB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86296A47-F9EE-A753-1DD9-2A87B620C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CFCACE9-479D-FCE2-BE21-D4ADC9C052C4}"/>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a:t>Exploratory Data Analysis</a:t>
            </a:r>
          </a:p>
        </p:txBody>
      </p:sp>
      <p:cxnSp>
        <p:nvCxnSpPr>
          <p:cNvPr id="23" name="Straight Connector 22">
            <a:extLst>
              <a:ext uri="{FF2B5EF4-FFF2-40B4-BE49-F238E27FC236}">
                <a16:creationId xmlns:a16="http://schemas.microsoft.com/office/drawing/2014/main" id="{E4DD084B-7E9C-5CC1-C3E9-F2580B021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ABEE76-140F-3405-5816-FA4EB5FBA9CA}"/>
              </a:ext>
            </a:extLst>
          </p:cNvPr>
          <p:cNvSpPr>
            <a:spLocks noGrp="1"/>
          </p:cNvSpPr>
          <p:nvPr>
            <p:ph sz="half" idx="2"/>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dirty="0"/>
              <a:t> Majority of the applicants are of ages 45-54.</a:t>
            </a:r>
          </a:p>
          <a:p>
            <a:pPr>
              <a:buFont typeface="Arial" panose="020B0604020202020204" pitchFamily="34" charset="0"/>
              <a:buChar char="•"/>
            </a:pPr>
            <a:r>
              <a:rPr lang="en-US" dirty="0"/>
              <a:t> Looking at the applicants of ages 35-44 and 45-54, there is a lower proportion of defaulting applicants.</a:t>
            </a:r>
          </a:p>
        </p:txBody>
      </p:sp>
      <p:sp>
        <p:nvSpPr>
          <p:cNvPr id="25" name="Rectangle 24">
            <a:extLst>
              <a:ext uri="{FF2B5EF4-FFF2-40B4-BE49-F238E27FC236}">
                <a16:creationId xmlns:a16="http://schemas.microsoft.com/office/drawing/2014/main" id="{796A3A02-EECD-611E-09E2-62A6F22BA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Rectangle 26">
            <a:extLst>
              <a:ext uri="{FF2B5EF4-FFF2-40B4-BE49-F238E27FC236}">
                <a16:creationId xmlns:a16="http://schemas.microsoft.com/office/drawing/2014/main" id="{D8025E32-F140-C2D2-7585-5873B198A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6" name="Content Placeholder 5" descr="A graph with numbers and a bar&#10;&#10;Description automatically generated with medium confidence">
            <a:extLst>
              <a:ext uri="{FF2B5EF4-FFF2-40B4-BE49-F238E27FC236}">
                <a16:creationId xmlns:a16="http://schemas.microsoft.com/office/drawing/2014/main" id="{133888CA-CBBD-B883-7A5D-F4EF7934C26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5280" y="2606850"/>
            <a:ext cx="6531946" cy="1644300"/>
          </a:xfrm>
        </p:spPr>
      </p:pic>
    </p:spTree>
    <p:extLst>
      <p:ext uri="{BB962C8B-B14F-4D97-AF65-F5344CB8AC3E}">
        <p14:creationId xmlns:p14="http://schemas.microsoft.com/office/powerpoint/2010/main" val="260416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38232A-D2B2-4DE5-4390-9782C8E267D7}"/>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5A2CF184-4F5D-3DBC-2496-3AEFCE383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7" name="Rectangle 16">
            <a:extLst>
              <a:ext uri="{FF2B5EF4-FFF2-40B4-BE49-F238E27FC236}">
                <a16:creationId xmlns:a16="http://schemas.microsoft.com/office/drawing/2014/main" id="{1A7C01FB-FC63-1E8E-FA43-4091DF1F9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8CFC8ED6-2D4E-36D9-E1A7-8398C9344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2D2400E7-9E35-575C-EFB5-C2D070EA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F5EA993-E881-5993-2988-391C76B96413}"/>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a:t>Exploratory Data Analysis</a:t>
            </a:r>
          </a:p>
        </p:txBody>
      </p:sp>
      <p:cxnSp>
        <p:nvCxnSpPr>
          <p:cNvPr id="23" name="Straight Connector 22">
            <a:extLst>
              <a:ext uri="{FF2B5EF4-FFF2-40B4-BE49-F238E27FC236}">
                <a16:creationId xmlns:a16="http://schemas.microsoft.com/office/drawing/2014/main" id="{A80761F6-032B-BE15-163E-6F02D5E3EC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EA57EBB-0773-F827-CF7D-30EE0143AD33}"/>
              </a:ext>
            </a:extLst>
          </p:cNvPr>
          <p:cNvSpPr>
            <a:spLocks noGrp="1"/>
          </p:cNvSpPr>
          <p:nvPr>
            <p:ph sz="half" idx="2"/>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dirty="0"/>
              <a:t> All applicants with EQUI credit type default on their loans and there is also a higher number of defaulting applicants who use EQUI compared to other credit types.</a:t>
            </a:r>
          </a:p>
        </p:txBody>
      </p:sp>
      <p:sp>
        <p:nvSpPr>
          <p:cNvPr id="25" name="Rectangle 24">
            <a:extLst>
              <a:ext uri="{FF2B5EF4-FFF2-40B4-BE49-F238E27FC236}">
                <a16:creationId xmlns:a16="http://schemas.microsoft.com/office/drawing/2014/main" id="{65400903-3F5D-B63B-4DDE-6021CACFD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Rectangle 26">
            <a:extLst>
              <a:ext uri="{FF2B5EF4-FFF2-40B4-BE49-F238E27FC236}">
                <a16:creationId xmlns:a16="http://schemas.microsoft.com/office/drawing/2014/main" id="{F85776FB-4C53-3573-249C-232B1255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7" name="Content Placeholder 6" descr="A graph of a bar chart&#10;&#10;Description automatically generated with medium confidence">
            <a:extLst>
              <a:ext uri="{FF2B5EF4-FFF2-40B4-BE49-F238E27FC236}">
                <a16:creationId xmlns:a16="http://schemas.microsoft.com/office/drawing/2014/main" id="{B1521DE7-B09B-9021-21F5-639E8D94072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8371" y="2272494"/>
            <a:ext cx="6773165" cy="1789328"/>
          </a:xfrm>
        </p:spPr>
      </p:pic>
    </p:spTree>
    <p:extLst>
      <p:ext uri="{BB962C8B-B14F-4D97-AF65-F5344CB8AC3E}">
        <p14:creationId xmlns:p14="http://schemas.microsoft.com/office/powerpoint/2010/main" val="2002101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82719D-6582-F58B-AF06-5AF267757E78}"/>
              </a:ext>
            </a:extLst>
          </p:cNvPr>
          <p:cNvSpPr>
            <a:spLocks noGrp="1"/>
          </p:cNvSpPr>
          <p:nvPr>
            <p:ph type="title"/>
          </p:nvPr>
        </p:nvSpPr>
        <p:spPr/>
        <p:txBody>
          <a:bodyPr/>
          <a:lstStyle/>
          <a:p>
            <a:r>
              <a:rPr lang="en-AU" b="1" dirty="0"/>
              <a:t>Imputing missing values</a:t>
            </a:r>
          </a:p>
        </p:txBody>
      </p:sp>
      <p:sp>
        <p:nvSpPr>
          <p:cNvPr id="6" name="Text Placeholder 5">
            <a:extLst>
              <a:ext uri="{FF2B5EF4-FFF2-40B4-BE49-F238E27FC236}">
                <a16:creationId xmlns:a16="http://schemas.microsoft.com/office/drawing/2014/main" id="{3BCB0160-4684-9820-B442-169D8CAFE73A}"/>
              </a:ext>
            </a:extLst>
          </p:cNvPr>
          <p:cNvSpPr>
            <a:spLocks noGrp="1"/>
          </p:cNvSpPr>
          <p:nvPr>
            <p:ph type="body" idx="1"/>
          </p:nvPr>
        </p:nvSpPr>
        <p:spPr/>
        <p:txBody>
          <a:bodyPr/>
          <a:lstStyle/>
          <a:p>
            <a:r>
              <a:rPr lang="en-AU" dirty="0"/>
              <a:t>Before imputing</a:t>
            </a:r>
          </a:p>
        </p:txBody>
      </p:sp>
      <p:pic>
        <p:nvPicPr>
          <p:cNvPr id="11" name="Content Placeholder 10">
            <a:extLst>
              <a:ext uri="{FF2B5EF4-FFF2-40B4-BE49-F238E27FC236}">
                <a16:creationId xmlns:a16="http://schemas.microsoft.com/office/drawing/2014/main" id="{BAB45AE6-6A42-9438-8E6B-FF3A409588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2582334"/>
            <a:ext cx="4116404" cy="3460789"/>
          </a:xfrm>
        </p:spPr>
      </p:pic>
      <p:sp>
        <p:nvSpPr>
          <p:cNvPr id="8" name="Text Placeholder 7">
            <a:extLst>
              <a:ext uri="{FF2B5EF4-FFF2-40B4-BE49-F238E27FC236}">
                <a16:creationId xmlns:a16="http://schemas.microsoft.com/office/drawing/2014/main" id="{FAB76C76-28A0-B29C-1951-618F5A33E134}"/>
              </a:ext>
            </a:extLst>
          </p:cNvPr>
          <p:cNvSpPr>
            <a:spLocks noGrp="1"/>
          </p:cNvSpPr>
          <p:nvPr>
            <p:ph type="body" sz="quarter" idx="3"/>
          </p:nvPr>
        </p:nvSpPr>
        <p:spPr/>
        <p:txBody>
          <a:bodyPr/>
          <a:lstStyle/>
          <a:p>
            <a:r>
              <a:rPr lang="en-AU" dirty="0"/>
              <a:t>After imputing</a:t>
            </a:r>
          </a:p>
        </p:txBody>
      </p:sp>
      <p:pic>
        <p:nvPicPr>
          <p:cNvPr id="13" name="Content Placeholder 12">
            <a:extLst>
              <a:ext uri="{FF2B5EF4-FFF2-40B4-BE49-F238E27FC236}">
                <a16:creationId xmlns:a16="http://schemas.microsoft.com/office/drawing/2014/main" id="{7526BD73-9131-A074-5E21-3B57D43EC01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84169" y="2582334"/>
            <a:ext cx="2510587" cy="3378200"/>
          </a:xfrm>
        </p:spPr>
      </p:pic>
    </p:spTree>
    <p:extLst>
      <p:ext uri="{BB962C8B-B14F-4D97-AF65-F5344CB8AC3E}">
        <p14:creationId xmlns:p14="http://schemas.microsoft.com/office/powerpoint/2010/main" val="44578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3" name="Rectangle 3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34" name="Straight Connector 3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EC83E07F-7D07-C781-AB4D-C4A494D32F2C}"/>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a:t>Feature Encoding</a:t>
            </a:r>
          </a:p>
        </p:txBody>
      </p:sp>
      <p:pic>
        <p:nvPicPr>
          <p:cNvPr id="13" name="Content Placeholder 12" descr="A screenshot of a computer&#10;&#10;Description automatically generated">
            <a:extLst>
              <a:ext uri="{FF2B5EF4-FFF2-40B4-BE49-F238E27FC236}">
                <a16:creationId xmlns:a16="http://schemas.microsoft.com/office/drawing/2014/main" id="{587CFED5-0A1A-22FB-D734-8661C1867B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1508" y="645106"/>
            <a:ext cx="4238324" cy="5247747"/>
          </a:xfrm>
          <a:prstGeom prst="rect">
            <a:avLst/>
          </a:prstGeom>
        </p:spPr>
      </p:pic>
      <p:cxnSp>
        <p:nvCxnSpPr>
          <p:cNvPr id="36" name="Straight Connector 3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FFC194F0-43DB-D4DD-5C83-654FE4F55EF0}"/>
              </a:ext>
            </a:extLst>
          </p:cNvPr>
          <p:cNvSpPr>
            <a:spLocks noGrp="1"/>
          </p:cNvSpPr>
          <p:nvPr>
            <p:ph sz="half" idx="2"/>
          </p:nvPr>
        </p:nvSpPr>
        <p:spPr>
          <a:xfrm>
            <a:off x="6411684" y="2198914"/>
            <a:ext cx="5127172" cy="3670180"/>
          </a:xfrm>
        </p:spPr>
        <p:txBody>
          <a:bodyPr vert="horz" lIns="0" tIns="45720" rIns="0" bIns="45720" rtlCol="0">
            <a:normAutofit/>
          </a:bodyPr>
          <a:lstStyle/>
          <a:p>
            <a:pPr>
              <a:buFont typeface="Arial" panose="020B0604020202020204" pitchFamily="34" charset="0"/>
              <a:buChar char="•"/>
            </a:pPr>
            <a:r>
              <a:rPr lang="en-US" dirty="0"/>
              <a:t> Convert non-integer categorical columns to integer type by performing label encoding and one hot encoding.</a:t>
            </a:r>
          </a:p>
        </p:txBody>
      </p:sp>
      <p:sp>
        <p:nvSpPr>
          <p:cNvPr id="37" name="Rectangle 3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8" name="Rectangle 3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402413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8E06624-1043-0B3E-AD56-5B6FC57E2DC7}"/>
              </a:ext>
            </a:extLst>
          </p:cNvPr>
          <p:cNvSpPr>
            <a:spLocks noGrp="1"/>
          </p:cNvSpPr>
          <p:nvPr>
            <p:ph type="title"/>
          </p:nvPr>
        </p:nvSpPr>
        <p:spPr/>
        <p:txBody>
          <a:bodyPr/>
          <a:lstStyle/>
          <a:p>
            <a:r>
              <a:rPr lang="en-AU" b="1" dirty="0"/>
              <a:t>Outlier Handling</a:t>
            </a:r>
          </a:p>
        </p:txBody>
      </p:sp>
      <p:pic>
        <p:nvPicPr>
          <p:cNvPr id="18" name="Content Placeholder 17">
            <a:extLst>
              <a:ext uri="{FF2B5EF4-FFF2-40B4-BE49-F238E27FC236}">
                <a16:creationId xmlns:a16="http://schemas.microsoft.com/office/drawing/2014/main" id="{AA14D837-F403-F700-511D-3180F1835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5137" y="1886369"/>
            <a:ext cx="9801726" cy="4022725"/>
          </a:xfrm>
        </p:spPr>
      </p:pic>
    </p:spTree>
    <p:extLst>
      <p:ext uri="{BB962C8B-B14F-4D97-AF65-F5344CB8AC3E}">
        <p14:creationId xmlns:p14="http://schemas.microsoft.com/office/powerpoint/2010/main" val="757577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49A66-EAF4-D80E-5404-C7A140326AA4}"/>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E39F6C0-FAE3-52EC-235A-90EDD0394C09}"/>
              </a:ext>
            </a:extLst>
          </p:cNvPr>
          <p:cNvSpPr>
            <a:spLocks noGrp="1"/>
          </p:cNvSpPr>
          <p:nvPr>
            <p:ph type="title"/>
          </p:nvPr>
        </p:nvSpPr>
        <p:spPr/>
        <p:txBody>
          <a:bodyPr/>
          <a:lstStyle/>
          <a:p>
            <a:r>
              <a:rPr lang="en-AU" b="1" dirty="0"/>
              <a:t>Outlier Handling</a:t>
            </a:r>
          </a:p>
        </p:txBody>
      </p:sp>
      <p:pic>
        <p:nvPicPr>
          <p:cNvPr id="5" name="Content Placeholder 4">
            <a:extLst>
              <a:ext uri="{FF2B5EF4-FFF2-40B4-BE49-F238E27FC236}">
                <a16:creationId xmlns:a16="http://schemas.microsoft.com/office/drawing/2014/main" id="{7090ABFE-93CE-93E3-9462-65450E8555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621" y="1846263"/>
            <a:ext cx="7852611" cy="4022725"/>
          </a:xfrm>
        </p:spPr>
      </p:pic>
    </p:spTree>
    <p:extLst>
      <p:ext uri="{BB962C8B-B14F-4D97-AF65-F5344CB8AC3E}">
        <p14:creationId xmlns:p14="http://schemas.microsoft.com/office/powerpoint/2010/main" val="388161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9EE20-5413-214A-0084-E2342BD82D09}"/>
              </a:ext>
            </a:extLst>
          </p:cNvPr>
          <p:cNvSpPr>
            <a:spLocks noGrp="1"/>
          </p:cNvSpPr>
          <p:nvPr>
            <p:ph type="title"/>
          </p:nvPr>
        </p:nvSpPr>
        <p:spPr/>
        <p:txBody>
          <a:bodyPr/>
          <a:lstStyle/>
          <a:p>
            <a:r>
              <a:rPr lang="en-AU" b="1" dirty="0"/>
              <a:t>Feature Scaling</a:t>
            </a:r>
          </a:p>
        </p:txBody>
      </p:sp>
      <p:sp>
        <p:nvSpPr>
          <p:cNvPr id="5" name="Text Placeholder 4">
            <a:extLst>
              <a:ext uri="{FF2B5EF4-FFF2-40B4-BE49-F238E27FC236}">
                <a16:creationId xmlns:a16="http://schemas.microsoft.com/office/drawing/2014/main" id="{B8F9BA54-A117-E8A1-5127-7DD156636F17}"/>
              </a:ext>
            </a:extLst>
          </p:cNvPr>
          <p:cNvSpPr>
            <a:spLocks noGrp="1"/>
          </p:cNvSpPr>
          <p:nvPr>
            <p:ph type="body" idx="1"/>
          </p:nvPr>
        </p:nvSpPr>
        <p:spPr/>
        <p:txBody>
          <a:bodyPr/>
          <a:lstStyle/>
          <a:p>
            <a:r>
              <a:rPr lang="en-AU" dirty="0"/>
              <a:t>Before standardizing</a:t>
            </a:r>
          </a:p>
        </p:txBody>
      </p:sp>
      <p:pic>
        <p:nvPicPr>
          <p:cNvPr id="10" name="Content Placeholder 9">
            <a:extLst>
              <a:ext uri="{FF2B5EF4-FFF2-40B4-BE49-F238E27FC236}">
                <a16:creationId xmlns:a16="http://schemas.microsoft.com/office/drawing/2014/main" id="{64EA963B-0FFF-F3F4-ACCD-E1E95C4CDE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0827" y="3122328"/>
            <a:ext cx="5438715" cy="1450757"/>
          </a:xfrm>
        </p:spPr>
      </p:pic>
      <p:sp>
        <p:nvSpPr>
          <p:cNvPr id="7" name="Text Placeholder 6">
            <a:extLst>
              <a:ext uri="{FF2B5EF4-FFF2-40B4-BE49-F238E27FC236}">
                <a16:creationId xmlns:a16="http://schemas.microsoft.com/office/drawing/2014/main" id="{511C0C05-9F95-E985-375E-13E2E50CBE86}"/>
              </a:ext>
            </a:extLst>
          </p:cNvPr>
          <p:cNvSpPr>
            <a:spLocks noGrp="1"/>
          </p:cNvSpPr>
          <p:nvPr>
            <p:ph type="body" sz="quarter" idx="3"/>
          </p:nvPr>
        </p:nvSpPr>
        <p:spPr/>
        <p:txBody>
          <a:bodyPr/>
          <a:lstStyle/>
          <a:p>
            <a:r>
              <a:rPr lang="en-AU" dirty="0"/>
              <a:t>After standardizing</a:t>
            </a:r>
          </a:p>
        </p:txBody>
      </p:sp>
      <p:pic>
        <p:nvPicPr>
          <p:cNvPr id="12" name="Content Placeholder 11">
            <a:extLst>
              <a:ext uri="{FF2B5EF4-FFF2-40B4-BE49-F238E27FC236}">
                <a16:creationId xmlns:a16="http://schemas.microsoft.com/office/drawing/2014/main" id="{A4D588C4-0838-E046-3815-F87B0F78CF0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67568" y="3097427"/>
            <a:ext cx="6123605" cy="1573427"/>
          </a:xfrm>
        </p:spPr>
      </p:pic>
    </p:spTree>
    <p:extLst>
      <p:ext uri="{BB962C8B-B14F-4D97-AF65-F5344CB8AC3E}">
        <p14:creationId xmlns:p14="http://schemas.microsoft.com/office/powerpoint/2010/main" val="2480541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BC49-61EC-8DF2-8445-D184B456DA3C}"/>
              </a:ext>
            </a:extLst>
          </p:cNvPr>
          <p:cNvSpPr>
            <a:spLocks noGrp="1"/>
          </p:cNvSpPr>
          <p:nvPr>
            <p:ph type="title"/>
          </p:nvPr>
        </p:nvSpPr>
        <p:spPr/>
        <p:txBody>
          <a:bodyPr/>
          <a:lstStyle/>
          <a:p>
            <a:r>
              <a:rPr lang="en-AU" b="1" dirty="0"/>
              <a:t>Feature Selection</a:t>
            </a:r>
          </a:p>
        </p:txBody>
      </p:sp>
      <p:sp>
        <p:nvSpPr>
          <p:cNvPr id="8" name="Content Placeholder 7">
            <a:extLst>
              <a:ext uri="{FF2B5EF4-FFF2-40B4-BE49-F238E27FC236}">
                <a16:creationId xmlns:a16="http://schemas.microsoft.com/office/drawing/2014/main" id="{DE89231E-F092-71A3-66D9-7CA23324D322}"/>
              </a:ext>
            </a:extLst>
          </p:cNvPr>
          <p:cNvSpPr>
            <a:spLocks noGrp="1"/>
          </p:cNvSpPr>
          <p:nvPr>
            <p:ph sz="half" idx="1"/>
          </p:nvPr>
        </p:nvSpPr>
        <p:spPr/>
        <p:txBody>
          <a:bodyPr/>
          <a:lstStyle/>
          <a:p>
            <a:r>
              <a:rPr lang="en-AU" dirty="0"/>
              <a:t>Dropped features:</a:t>
            </a:r>
          </a:p>
          <a:p>
            <a:r>
              <a:rPr lang="en-AU" dirty="0"/>
              <a:t>1. “</a:t>
            </a:r>
            <a:r>
              <a:rPr lang="en-AU" dirty="0" err="1"/>
              <a:t>business_or_commercial</a:t>
            </a:r>
            <a:r>
              <a:rPr lang="en-AU" dirty="0"/>
              <a:t>”</a:t>
            </a:r>
          </a:p>
          <a:p>
            <a:r>
              <a:rPr lang="en-AU" dirty="0"/>
              <a:t>2. “</a:t>
            </a:r>
            <a:r>
              <a:rPr lang="en-AU" dirty="0" err="1"/>
              <a:t>property_value</a:t>
            </a:r>
            <a:r>
              <a:rPr lang="en-AU" dirty="0"/>
              <a:t>”</a:t>
            </a:r>
          </a:p>
          <a:p>
            <a:r>
              <a:rPr lang="en-AU" dirty="0"/>
              <a:t>3. “term”</a:t>
            </a:r>
          </a:p>
          <a:p>
            <a:r>
              <a:rPr lang="en-AU" dirty="0"/>
              <a:t>4. “</a:t>
            </a:r>
            <a:r>
              <a:rPr lang="en-AU" dirty="0" err="1"/>
              <a:t>construction_type</a:t>
            </a:r>
            <a:r>
              <a:rPr lang="en-AU" dirty="0"/>
              <a:t>”</a:t>
            </a:r>
          </a:p>
          <a:p>
            <a:r>
              <a:rPr lang="en-AU" dirty="0"/>
              <a:t>5. “</a:t>
            </a:r>
            <a:r>
              <a:rPr lang="en-AU" dirty="0" err="1"/>
              <a:t>Secured_by</a:t>
            </a:r>
            <a:r>
              <a:rPr lang="en-AU" dirty="0"/>
              <a:t>”</a:t>
            </a:r>
          </a:p>
          <a:p>
            <a:r>
              <a:rPr lang="en-AU" dirty="0"/>
              <a:t>6. “</a:t>
            </a:r>
            <a:r>
              <a:rPr lang="en-AU" dirty="0" err="1"/>
              <a:t>Security_type</a:t>
            </a:r>
            <a:r>
              <a:rPr lang="en-AU" dirty="0"/>
              <a:t>”</a:t>
            </a:r>
          </a:p>
          <a:p>
            <a:r>
              <a:rPr lang="en-AU" dirty="0"/>
              <a:t>7. “loan_type_type2”</a:t>
            </a:r>
          </a:p>
        </p:txBody>
      </p:sp>
      <p:sp>
        <p:nvSpPr>
          <p:cNvPr id="9" name="Content Placeholder 8">
            <a:extLst>
              <a:ext uri="{FF2B5EF4-FFF2-40B4-BE49-F238E27FC236}">
                <a16:creationId xmlns:a16="http://schemas.microsoft.com/office/drawing/2014/main" id="{A341DD6A-D33D-A7AC-3983-29C963142EA0}"/>
              </a:ext>
            </a:extLst>
          </p:cNvPr>
          <p:cNvSpPr>
            <a:spLocks noGrp="1"/>
          </p:cNvSpPr>
          <p:nvPr>
            <p:ph sz="half" idx="2"/>
          </p:nvPr>
        </p:nvSpPr>
        <p:spPr/>
        <p:txBody>
          <a:bodyPr/>
          <a:lstStyle/>
          <a:p>
            <a:pPr>
              <a:buFont typeface="Arial" panose="020B0604020202020204" pitchFamily="34" charset="0"/>
              <a:buChar char="•"/>
            </a:pPr>
            <a:r>
              <a:rPr lang="en-AU" dirty="0"/>
              <a:t> Select features using VIF (variance inflation factor). Features with high VIF imply strong multicollinearity between them and are dropped.</a:t>
            </a:r>
          </a:p>
        </p:txBody>
      </p:sp>
    </p:spTree>
    <p:extLst>
      <p:ext uri="{BB962C8B-B14F-4D97-AF65-F5344CB8AC3E}">
        <p14:creationId xmlns:p14="http://schemas.microsoft.com/office/powerpoint/2010/main" val="21253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92E1FC-ED7F-267F-8119-910A32593CCD}"/>
              </a:ext>
            </a:extLst>
          </p:cNvPr>
          <p:cNvSpPr>
            <a:spLocks noGrp="1"/>
          </p:cNvSpPr>
          <p:nvPr>
            <p:ph type="title"/>
          </p:nvPr>
        </p:nvSpPr>
        <p:spPr/>
        <p:txBody>
          <a:bodyPr/>
          <a:lstStyle/>
          <a:p>
            <a:r>
              <a:rPr lang="en-AU" b="1" dirty="0"/>
              <a:t>Modelling</a:t>
            </a:r>
          </a:p>
        </p:txBody>
      </p:sp>
      <p:sp>
        <p:nvSpPr>
          <p:cNvPr id="9" name="TextBox 8">
            <a:extLst>
              <a:ext uri="{FF2B5EF4-FFF2-40B4-BE49-F238E27FC236}">
                <a16:creationId xmlns:a16="http://schemas.microsoft.com/office/drawing/2014/main" id="{06482CA6-928B-D540-0AA6-5486381D153B}"/>
              </a:ext>
            </a:extLst>
          </p:cNvPr>
          <p:cNvSpPr txBox="1"/>
          <p:nvPr/>
        </p:nvSpPr>
        <p:spPr>
          <a:xfrm>
            <a:off x="387415" y="4710563"/>
            <a:ext cx="11478127" cy="1477328"/>
          </a:xfrm>
          <a:prstGeom prst="rect">
            <a:avLst/>
          </a:prstGeom>
          <a:noFill/>
          <a:ln>
            <a:noFill/>
          </a:ln>
        </p:spPr>
        <p:txBody>
          <a:bodyPr wrap="square" rtlCol="0">
            <a:spAutoFit/>
          </a:bodyPr>
          <a:lstStyle/>
          <a:p>
            <a:r>
              <a:rPr lang="en-AU" dirty="0"/>
              <a:t>The dataset is split into 70% training data and 30% testing data before data preprocessing to ensure no testing data leakage. </a:t>
            </a:r>
          </a:p>
          <a:p>
            <a:endParaRPr lang="en-AU" dirty="0"/>
          </a:p>
          <a:p>
            <a:r>
              <a:rPr lang="en-AU" dirty="0"/>
              <a:t>In the end, we select K-nearest </a:t>
            </a:r>
            <a:r>
              <a:rPr lang="en-AU" dirty="0" err="1"/>
              <a:t>neighbors</a:t>
            </a:r>
            <a:r>
              <a:rPr lang="en-AU" dirty="0"/>
              <a:t> as our model as it does not appear to be overfitting unlike random forest and LGBM. It also performs better (higher recall)  than logistic regressions which appears to be underfitting.</a:t>
            </a:r>
          </a:p>
        </p:txBody>
      </p:sp>
      <p:pic>
        <p:nvPicPr>
          <p:cNvPr id="13" name="Content Placeholder 12">
            <a:extLst>
              <a:ext uri="{FF2B5EF4-FFF2-40B4-BE49-F238E27FC236}">
                <a16:creationId xmlns:a16="http://schemas.microsoft.com/office/drawing/2014/main" id="{B7A13D5A-2CCB-71D4-DB3D-04B88CED0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634" y="1967160"/>
            <a:ext cx="9769687" cy="2385267"/>
          </a:xfrm>
        </p:spPr>
      </p:pic>
    </p:spTree>
    <p:extLst>
      <p:ext uri="{BB962C8B-B14F-4D97-AF65-F5344CB8AC3E}">
        <p14:creationId xmlns:p14="http://schemas.microsoft.com/office/powerpoint/2010/main" val="348211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870F-8648-1697-290A-3638224B125B}"/>
              </a:ext>
            </a:extLst>
          </p:cNvPr>
          <p:cNvSpPr>
            <a:spLocks noGrp="1"/>
          </p:cNvSpPr>
          <p:nvPr>
            <p:ph type="title"/>
          </p:nvPr>
        </p:nvSpPr>
        <p:spPr/>
        <p:txBody>
          <a:bodyPr/>
          <a:lstStyle/>
          <a:p>
            <a:r>
              <a:rPr lang="en-AU" b="1" dirty="0"/>
              <a:t>Problem Statement</a:t>
            </a:r>
          </a:p>
        </p:txBody>
      </p:sp>
      <p:sp>
        <p:nvSpPr>
          <p:cNvPr id="3" name="Content Placeholder 2">
            <a:extLst>
              <a:ext uri="{FF2B5EF4-FFF2-40B4-BE49-F238E27FC236}">
                <a16:creationId xmlns:a16="http://schemas.microsoft.com/office/drawing/2014/main" id="{FB341F62-D6EB-C200-71CA-81C96CA6425B}"/>
              </a:ext>
            </a:extLst>
          </p:cNvPr>
          <p:cNvSpPr>
            <a:spLocks noGrp="1"/>
          </p:cNvSpPr>
          <p:nvPr>
            <p:ph idx="1"/>
          </p:nvPr>
        </p:nvSpPr>
        <p:spPr>
          <a:xfrm>
            <a:off x="1001027" y="1958029"/>
            <a:ext cx="10058400" cy="4023360"/>
          </a:xfrm>
        </p:spPr>
        <p:txBody>
          <a:bodyPr>
            <a:normAutofit/>
          </a:bodyPr>
          <a:lstStyle/>
          <a:p>
            <a:r>
              <a:rPr lang="en-US" sz="2400" dirty="0"/>
              <a:t>Bank loans is one of the major source revenues for banks. The interest charged to the loan applicants is what drives the daily operation of banks. However, bank loans are often associated with risks such as borrowers defaulting on their loans. Banks have collected past data on loan borrowers which include detailed information of each borrower, and they would like to develop a machine learning model to predict if a new borrower is likely to default on their loans or not.</a:t>
            </a:r>
          </a:p>
        </p:txBody>
      </p:sp>
    </p:spTree>
    <p:extLst>
      <p:ext uri="{BB962C8B-B14F-4D97-AF65-F5344CB8AC3E}">
        <p14:creationId xmlns:p14="http://schemas.microsoft.com/office/powerpoint/2010/main" val="101017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1E6E-BE44-4371-E4D8-1BFD27F5DE28}"/>
              </a:ext>
            </a:extLst>
          </p:cNvPr>
          <p:cNvSpPr>
            <a:spLocks noGrp="1"/>
          </p:cNvSpPr>
          <p:nvPr>
            <p:ph type="title"/>
          </p:nvPr>
        </p:nvSpPr>
        <p:spPr/>
        <p:txBody>
          <a:bodyPr/>
          <a:lstStyle/>
          <a:p>
            <a:r>
              <a:rPr lang="en-AU" b="1" dirty="0"/>
              <a:t>Feature Importance</a:t>
            </a:r>
          </a:p>
        </p:txBody>
      </p:sp>
      <p:pic>
        <p:nvPicPr>
          <p:cNvPr id="5" name="Content Placeholder 4">
            <a:extLst>
              <a:ext uri="{FF2B5EF4-FFF2-40B4-BE49-F238E27FC236}">
                <a16:creationId xmlns:a16="http://schemas.microsoft.com/office/drawing/2014/main" id="{A2BE01CB-E731-72DD-47F7-D960CE08B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609" y="1830221"/>
            <a:ext cx="7034463" cy="4022725"/>
          </a:xfrm>
        </p:spPr>
      </p:pic>
    </p:spTree>
    <p:extLst>
      <p:ext uri="{BB962C8B-B14F-4D97-AF65-F5344CB8AC3E}">
        <p14:creationId xmlns:p14="http://schemas.microsoft.com/office/powerpoint/2010/main" val="2143409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6AE7-809D-90B4-4B24-F4D814F2A0F0}"/>
              </a:ext>
            </a:extLst>
          </p:cNvPr>
          <p:cNvSpPr>
            <a:spLocks noGrp="1"/>
          </p:cNvSpPr>
          <p:nvPr>
            <p:ph type="title"/>
          </p:nvPr>
        </p:nvSpPr>
        <p:spPr/>
        <p:txBody>
          <a:bodyPr/>
          <a:lstStyle/>
          <a:p>
            <a:r>
              <a:rPr lang="en-AU" b="1" dirty="0"/>
              <a:t>Recommendations</a:t>
            </a:r>
          </a:p>
        </p:txBody>
      </p:sp>
      <p:sp>
        <p:nvSpPr>
          <p:cNvPr id="3" name="Content Placeholder 2">
            <a:extLst>
              <a:ext uri="{FF2B5EF4-FFF2-40B4-BE49-F238E27FC236}">
                <a16:creationId xmlns:a16="http://schemas.microsoft.com/office/drawing/2014/main" id="{96AFF409-BB94-8404-E0CD-295CA6C15D41}"/>
              </a:ext>
            </a:extLst>
          </p:cNvPr>
          <p:cNvSpPr>
            <a:spLocks noGrp="1"/>
          </p:cNvSpPr>
          <p:nvPr>
            <p:ph idx="1"/>
          </p:nvPr>
        </p:nvSpPr>
        <p:spPr/>
        <p:txBody>
          <a:bodyPr/>
          <a:lstStyle/>
          <a:p>
            <a:pPr>
              <a:buFont typeface="Arial" panose="020B0604020202020204" pitchFamily="34" charset="0"/>
              <a:buChar char="•"/>
            </a:pPr>
            <a:r>
              <a:rPr lang="en-AU" dirty="0"/>
              <a:t> Focus more on applicants with a lower debt-to-income ratio as they are more likely to repay their loans (not default).</a:t>
            </a:r>
          </a:p>
          <a:p>
            <a:pPr>
              <a:buFont typeface="Arial" panose="020B0604020202020204" pitchFamily="34" charset="0"/>
              <a:buChar char="•"/>
            </a:pPr>
            <a:r>
              <a:rPr lang="en-AU" dirty="0"/>
              <a:t> Lower the interest rate for loan borrowers as higher interest rates tend to make applicants to default more.</a:t>
            </a:r>
          </a:p>
          <a:p>
            <a:pPr>
              <a:buFont typeface="Arial" panose="020B0604020202020204" pitchFamily="34" charset="0"/>
              <a:buChar char="•"/>
            </a:pPr>
            <a:r>
              <a:rPr lang="en-AU" dirty="0"/>
              <a:t> Focus more on the two age groups </a:t>
            </a:r>
            <a:r>
              <a:rPr lang="en-US" dirty="0"/>
              <a:t>35-44 and 45-54 years old as they comprise majority of the total applicants and have lower proportion of defaulting applicants.</a:t>
            </a:r>
          </a:p>
          <a:p>
            <a:pPr>
              <a:buFont typeface="Arial" panose="020B0604020202020204" pitchFamily="34" charset="0"/>
              <a:buChar char="•"/>
            </a:pPr>
            <a:r>
              <a:rPr lang="en-US" dirty="0"/>
              <a:t> Avoid approving loans for applicants using credit type of EQUI.</a:t>
            </a:r>
          </a:p>
          <a:p>
            <a:pPr>
              <a:buFont typeface="Arial" panose="020B0604020202020204" pitchFamily="34" charset="0"/>
              <a:buChar char="•"/>
            </a:pPr>
            <a:r>
              <a:rPr lang="en-US" dirty="0"/>
              <a:t> Increase upfront charges so that only people who can really afford to repay their loans are approved to borrow from the bank. These people are more likely to </a:t>
            </a:r>
            <a:r>
              <a:rPr lang="en-US"/>
              <a:t>successfully repay their loans.</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AU" dirty="0"/>
          </a:p>
          <a:p>
            <a:pPr>
              <a:buFont typeface="Arial" panose="020B0604020202020204" pitchFamily="34" charset="0"/>
              <a:buChar char="•"/>
            </a:pPr>
            <a:endParaRPr lang="en-AU" dirty="0"/>
          </a:p>
        </p:txBody>
      </p:sp>
    </p:spTree>
    <p:extLst>
      <p:ext uri="{BB962C8B-B14F-4D97-AF65-F5344CB8AC3E}">
        <p14:creationId xmlns:p14="http://schemas.microsoft.com/office/powerpoint/2010/main" val="25488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7" name="Straight Connector 2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EE5D4-C550-F5AC-ED73-38C41E35AE5B}"/>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a:t>Data Understanding</a:t>
            </a:r>
          </a:p>
        </p:txBody>
      </p:sp>
      <p:pic>
        <p:nvPicPr>
          <p:cNvPr id="7" name="Content Placeholder 6" descr="A screenshot of a computer program&#10;&#10;Description automatically generated">
            <a:extLst>
              <a:ext uri="{FF2B5EF4-FFF2-40B4-BE49-F238E27FC236}">
                <a16:creationId xmlns:a16="http://schemas.microsoft.com/office/drawing/2014/main" id="{4F60A0B0-8B50-2D89-70CE-D942343C95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4000" y="634946"/>
            <a:ext cx="3856175" cy="5247747"/>
          </a:xfrm>
          <a:prstGeom prst="rect">
            <a:avLst/>
          </a:prstGeom>
        </p:spPr>
      </p:pic>
      <p:cxnSp>
        <p:nvCxnSpPr>
          <p:cNvPr id="29" name="Straight Connector 2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597F651-5B79-927D-718C-5645275FC7B0}"/>
              </a:ext>
            </a:extLst>
          </p:cNvPr>
          <p:cNvSpPr>
            <a:spLocks noGrp="1"/>
          </p:cNvSpPr>
          <p:nvPr>
            <p:ph sz="half" idx="1"/>
          </p:nvPr>
        </p:nvSpPr>
        <p:spPr>
          <a:xfrm>
            <a:off x="6411684" y="2198914"/>
            <a:ext cx="5127172" cy="3670180"/>
          </a:xfrm>
        </p:spPr>
        <p:txBody>
          <a:bodyPr vert="horz" lIns="0" tIns="45720" rIns="0" bIns="45720" rtlCol="0">
            <a:normAutofit/>
          </a:bodyPr>
          <a:lstStyle/>
          <a:p>
            <a:pPr>
              <a:buFont typeface="Calibri" panose="020F0502020204030204" pitchFamily="34" charset="0"/>
              <a:buChar char="•"/>
            </a:pPr>
            <a:r>
              <a:rPr lang="en-US" dirty="0"/>
              <a:t> 148,670 rows</a:t>
            </a:r>
          </a:p>
          <a:p>
            <a:pPr>
              <a:buFont typeface="Calibri" panose="020F0502020204030204" pitchFamily="34" charset="0"/>
              <a:buChar char="•"/>
            </a:pPr>
            <a:r>
              <a:rPr lang="en-US" dirty="0"/>
              <a:t> 34 columns (33 features + 1 target variable)</a:t>
            </a:r>
          </a:p>
          <a:p>
            <a:pPr>
              <a:buFont typeface="Calibri" panose="020F0502020204030204" pitchFamily="34" charset="0"/>
              <a:buChar char="•"/>
            </a:pPr>
            <a:r>
              <a:rPr lang="en-US" dirty="0"/>
              <a:t>Status is the target variable (0 or 1)</a:t>
            </a:r>
          </a:p>
          <a:p>
            <a:pPr>
              <a:buFont typeface="Calibri" panose="020F0502020204030204" pitchFamily="34" charset="0"/>
              <a:buChar char="•"/>
            </a:pPr>
            <a:r>
              <a:rPr lang="en-US" dirty="0"/>
              <a:t> 1 for defaulting applicants and 0 for non-defaulting applicants</a:t>
            </a:r>
          </a:p>
        </p:txBody>
      </p:sp>
      <p:sp>
        <p:nvSpPr>
          <p:cNvPr id="30" name="Rectangle 29">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4" name="Rectangle 23">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8128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8E2ECA-9BEA-0A5D-352B-4B1EB1169415}"/>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910ABD1-27B7-D249-6BBA-533860AC9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6" name="Rectangle 25">
            <a:extLst>
              <a:ext uri="{FF2B5EF4-FFF2-40B4-BE49-F238E27FC236}">
                <a16:creationId xmlns:a16="http://schemas.microsoft.com/office/drawing/2014/main" id="{52A8F620-448A-B6A7-A691-ACDBFCE41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7" name="Straight Connector 26">
            <a:extLst>
              <a:ext uri="{FF2B5EF4-FFF2-40B4-BE49-F238E27FC236}">
                <a16:creationId xmlns:a16="http://schemas.microsoft.com/office/drawing/2014/main" id="{A31D107F-85FB-7640-F132-CE6BC4D5DD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596FE3DF-332D-2F7C-A39D-0D247A725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F5BF5-746D-6542-5656-94EF77E824C8}"/>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a:t>Data Understanding</a:t>
            </a:r>
          </a:p>
        </p:txBody>
      </p:sp>
      <p:cxnSp>
        <p:nvCxnSpPr>
          <p:cNvPr id="29" name="Straight Connector 28">
            <a:extLst>
              <a:ext uri="{FF2B5EF4-FFF2-40B4-BE49-F238E27FC236}">
                <a16:creationId xmlns:a16="http://schemas.microsoft.com/office/drawing/2014/main" id="{70134EFF-9243-DE2B-07A9-3CD28E34F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9BA819B-17CE-E745-A658-062F9426DEC8}"/>
              </a:ext>
            </a:extLst>
          </p:cNvPr>
          <p:cNvSpPr>
            <a:spLocks noGrp="1"/>
          </p:cNvSpPr>
          <p:nvPr>
            <p:ph sz="half" idx="1"/>
          </p:nvPr>
        </p:nvSpPr>
        <p:spPr>
          <a:xfrm>
            <a:off x="6411684" y="2198914"/>
            <a:ext cx="5127172" cy="3670180"/>
          </a:xfrm>
        </p:spPr>
        <p:txBody>
          <a:bodyPr vert="horz" lIns="0" tIns="45720" rIns="0" bIns="45720" rtlCol="0">
            <a:normAutofit/>
          </a:bodyPr>
          <a:lstStyle/>
          <a:p>
            <a:pPr>
              <a:buFont typeface="Calibri" panose="020F0502020204030204" pitchFamily="34" charset="0"/>
              <a:buChar char="•"/>
            </a:pPr>
            <a:r>
              <a:rPr lang="en-US" dirty="0"/>
              <a:t> Some columns contain missing values.</a:t>
            </a:r>
          </a:p>
          <a:p>
            <a:pPr>
              <a:buFont typeface="Calibri" panose="020F0502020204030204" pitchFamily="34" charset="0"/>
              <a:buChar char="•"/>
            </a:pPr>
            <a:r>
              <a:rPr lang="en-US" dirty="0"/>
              <a:t> There are not duplicated records in this data.</a:t>
            </a:r>
          </a:p>
        </p:txBody>
      </p:sp>
      <p:sp>
        <p:nvSpPr>
          <p:cNvPr id="30" name="Rectangle 29">
            <a:extLst>
              <a:ext uri="{FF2B5EF4-FFF2-40B4-BE49-F238E27FC236}">
                <a16:creationId xmlns:a16="http://schemas.microsoft.com/office/drawing/2014/main" id="{0A037C53-2A0D-200E-8175-FFD23F39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4" name="Rectangle 23">
            <a:extLst>
              <a:ext uri="{FF2B5EF4-FFF2-40B4-BE49-F238E27FC236}">
                <a16:creationId xmlns:a16="http://schemas.microsoft.com/office/drawing/2014/main" id="{69A89BDC-EA2C-597C-32C5-C555C6071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12" name="Content Placeholder 11" descr="A screenshot of a computer program&#10;&#10;Description automatically generated">
            <a:extLst>
              <a:ext uri="{FF2B5EF4-FFF2-40B4-BE49-F238E27FC236}">
                <a16:creationId xmlns:a16="http://schemas.microsoft.com/office/drawing/2014/main" id="{1449EAE1-51B5-1C00-264A-71E2B3F2446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45433" y="1534102"/>
            <a:ext cx="3499283" cy="3463014"/>
          </a:xfrm>
        </p:spPr>
      </p:pic>
    </p:spTree>
    <p:extLst>
      <p:ext uri="{BB962C8B-B14F-4D97-AF65-F5344CB8AC3E}">
        <p14:creationId xmlns:p14="http://schemas.microsoft.com/office/powerpoint/2010/main" val="396795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graph with numbers and lines&#10;&#10;Description automatically generated">
            <a:extLst>
              <a:ext uri="{FF2B5EF4-FFF2-40B4-BE49-F238E27FC236}">
                <a16:creationId xmlns:a16="http://schemas.microsoft.com/office/drawing/2014/main" id="{63F39A32-99F9-6BF3-AEA1-E3187150A2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8545" y="2426186"/>
            <a:ext cx="5597130" cy="2862458"/>
          </a:xfrm>
        </p:spPr>
      </p:pic>
      <p:sp>
        <p:nvSpPr>
          <p:cNvPr id="9" name="Content Placeholder 8">
            <a:extLst>
              <a:ext uri="{FF2B5EF4-FFF2-40B4-BE49-F238E27FC236}">
                <a16:creationId xmlns:a16="http://schemas.microsoft.com/office/drawing/2014/main" id="{1A487624-FE09-3139-6E45-55D10F01649D}"/>
              </a:ext>
            </a:extLst>
          </p:cNvPr>
          <p:cNvSpPr>
            <a:spLocks noGrp="1"/>
          </p:cNvSpPr>
          <p:nvPr>
            <p:ph sz="half" idx="2"/>
          </p:nvPr>
        </p:nvSpPr>
        <p:spPr/>
        <p:txBody>
          <a:bodyPr/>
          <a:lstStyle/>
          <a:p>
            <a:pPr>
              <a:buFont typeface="Arial" panose="020B0604020202020204" pitchFamily="34" charset="0"/>
              <a:buChar char="•"/>
            </a:pPr>
            <a:r>
              <a:rPr lang="en-AU" dirty="0"/>
              <a:t> The Status target column is imbalanced. </a:t>
            </a:r>
          </a:p>
          <a:p>
            <a:pPr>
              <a:buFont typeface="Arial" panose="020B0604020202020204" pitchFamily="34" charset="0"/>
              <a:buChar char="•"/>
            </a:pPr>
            <a:r>
              <a:rPr lang="en-AU" dirty="0"/>
              <a:t> Requires imbalanced data handling.</a:t>
            </a:r>
          </a:p>
        </p:txBody>
      </p:sp>
      <p:sp>
        <p:nvSpPr>
          <p:cNvPr id="12" name="Rectangle 11">
            <a:extLst>
              <a:ext uri="{FF2B5EF4-FFF2-40B4-BE49-F238E27FC236}">
                <a16:creationId xmlns:a16="http://schemas.microsoft.com/office/drawing/2014/main" id="{82070C5C-F3AC-CE49-774F-7638DADEE0A7}"/>
              </a:ext>
            </a:extLst>
          </p:cNvPr>
          <p:cNvSpPr/>
          <p:nvPr/>
        </p:nvSpPr>
        <p:spPr>
          <a:xfrm>
            <a:off x="1130968" y="1636295"/>
            <a:ext cx="10024712" cy="209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6817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7" name="Rectangle 1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B5D523F-C99F-35EF-F5CF-D6769D80BD95}"/>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a:t>Exploratory Data Analysis</a:t>
            </a:r>
          </a:p>
        </p:txBody>
      </p:sp>
      <p:pic>
        <p:nvPicPr>
          <p:cNvPr id="10" name="Content Placeholder 9" descr="A graph of a number of objects&#10;&#10;Description automatically generated with medium confidence">
            <a:extLst>
              <a:ext uri="{FF2B5EF4-FFF2-40B4-BE49-F238E27FC236}">
                <a16:creationId xmlns:a16="http://schemas.microsoft.com/office/drawing/2014/main" id="{79671B98-F689-2059-54FB-6058E4DB75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9900" y="391202"/>
            <a:ext cx="5868545" cy="2890256"/>
          </a:xfrm>
          <a:prstGeom prst="rect">
            <a:avLst/>
          </a:prstGeom>
        </p:spPr>
      </p:pic>
      <p:cxnSp>
        <p:nvCxnSpPr>
          <p:cNvPr id="23" name="Straight Connector 2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3FEDD8B-77CA-1C99-8CC5-5F29B91FFA53}"/>
              </a:ext>
            </a:extLst>
          </p:cNvPr>
          <p:cNvSpPr>
            <a:spLocks noGrp="1"/>
          </p:cNvSpPr>
          <p:nvPr>
            <p:ph sz="half" idx="2"/>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dirty="0"/>
              <a:t> Loan amount is heavily right skewed. Majority of the applicants applied a loan amount between $0 and $796,500.</a:t>
            </a:r>
          </a:p>
          <a:p>
            <a:pPr>
              <a:buFont typeface="Arial" panose="020B0604020202020204" pitchFamily="34" charset="0"/>
              <a:buChar char="•"/>
            </a:pPr>
            <a:r>
              <a:rPr lang="en-US" dirty="0"/>
              <a:t> It does not appear to be a determining factor of loan defaults.</a:t>
            </a:r>
          </a:p>
        </p:txBody>
      </p:sp>
      <p:sp>
        <p:nvSpPr>
          <p:cNvPr id="25" name="Rectangle 2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Rectangle 2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12" name="Picture 11">
            <a:extLst>
              <a:ext uri="{FF2B5EF4-FFF2-40B4-BE49-F238E27FC236}">
                <a16:creationId xmlns:a16="http://schemas.microsoft.com/office/drawing/2014/main" id="{C2DB8CB1-96BA-D5FF-72F3-599F5B3CA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898" y="3486777"/>
            <a:ext cx="6004586" cy="2781541"/>
          </a:xfrm>
          <a:prstGeom prst="rect">
            <a:avLst/>
          </a:prstGeom>
        </p:spPr>
      </p:pic>
    </p:spTree>
    <p:extLst>
      <p:ext uri="{BB962C8B-B14F-4D97-AF65-F5344CB8AC3E}">
        <p14:creationId xmlns:p14="http://schemas.microsoft.com/office/powerpoint/2010/main" val="260303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8CBF4B-E195-4F18-F90B-8378C958DB5E}"/>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E1DB5ADC-E83C-9481-BE67-44C7FA61E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7" name="Rectangle 16">
            <a:extLst>
              <a:ext uri="{FF2B5EF4-FFF2-40B4-BE49-F238E27FC236}">
                <a16:creationId xmlns:a16="http://schemas.microsoft.com/office/drawing/2014/main" id="{F6EE632F-0B8F-86A9-9756-62CA5CC42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871D9DBB-EB95-9F28-18FA-9E9EB2DFC5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8D5E267-F956-2D8A-5A4B-87A63C15C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99B06E-852F-CCCE-4954-9F6F8F4C87A5}"/>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a:t>Exploratory Data Analysis</a:t>
            </a:r>
          </a:p>
        </p:txBody>
      </p:sp>
      <p:cxnSp>
        <p:nvCxnSpPr>
          <p:cNvPr id="23" name="Straight Connector 22">
            <a:extLst>
              <a:ext uri="{FF2B5EF4-FFF2-40B4-BE49-F238E27FC236}">
                <a16:creationId xmlns:a16="http://schemas.microsoft.com/office/drawing/2014/main" id="{D690BDCD-606F-5F86-2921-D69BB00D02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DF88033-FF97-5699-D962-8BC1A1E7CA89}"/>
              </a:ext>
            </a:extLst>
          </p:cNvPr>
          <p:cNvSpPr>
            <a:spLocks noGrp="1"/>
          </p:cNvSpPr>
          <p:nvPr>
            <p:ph sz="half" idx="2"/>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dirty="0"/>
              <a:t> The debt-to-income ratio is about symmetrical. 50% of the applicants have a ratio of between 31 to 45.</a:t>
            </a:r>
          </a:p>
          <a:p>
            <a:pPr>
              <a:buFont typeface="Arial" panose="020B0604020202020204" pitchFamily="34" charset="0"/>
              <a:buChar char="•"/>
            </a:pPr>
            <a:r>
              <a:rPr lang="en-US" dirty="0"/>
              <a:t> It appears that applicants with higher debt-to-income ratio have a higher tendency to default on their loans.</a:t>
            </a:r>
          </a:p>
        </p:txBody>
      </p:sp>
      <p:sp>
        <p:nvSpPr>
          <p:cNvPr id="25" name="Rectangle 24">
            <a:extLst>
              <a:ext uri="{FF2B5EF4-FFF2-40B4-BE49-F238E27FC236}">
                <a16:creationId xmlns:a16="http://schemas.microsoft.com/office/drawing/2014/main" id="{EF875BEB-4981-1BEE-3F5F-07B117EB0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Rectangle 26">
            <a:extLst>
              <a:ext uri="{FF2B5EF4-FFF2-40B4-BE49-F238E27FC236}">
                <a16:creationId xmlns:a16="http://schemas.microsoft.com/office/drawing/2014/main" id="{91D184C6-546D-F3C7-C533-AC4996EE4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6" name="Content Placeholder 5" descr="A blue rectangle with white lines&#10;&#10;Description automatically generated">
            <a:extLst>
              <a:ext uri="{FF2B5EF4-FFF2-40B4-BE49-F238E27FC236}">
                <a16:creationId xmlns:a16="http://schemas.microsoft.com/office/drawing/2014/main" id="{58B93543-F07A-F307-869B-0054C3A5525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4822" y="197667"/>
            <a:ext cx="5498323" cy="2765525"/>
          </a:xfrm>
        </p:spPr>
      </p:pic>
      <p:pic>
        <p:nvPicPr>
          <p:cNvPr id="7" name="Content Placeholder 6" descr="A diagram of a chart&#10;&#10;Description automatically generated">
            <a:extLst>
              <a:ext uri="{FF2B5EF4-FFF2-40B4-BE49-F238E27FC236}">
                <a16:creationId xmlns:a16="http://schemas.microsoft.com/office/drawing/2014/main" id="{7AF473B8-C9F7-020B-8787-EAEA01B87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774" y="3072336"/>
            <a:ext cx="5637914" cy="3152836"/>
          </a:xfrm>
          <a:prstGeom prst="rect">
            <a:avLst/>
          </a:prstGeom>
        </p:spPr>
      </p:pic>
    </p:spTree>
    <p:extLst>
      <p:ext uri="{BB962C8B-B14F-4D97-AF65-F5344CB8AC3E}">
        <p14:creationId xmlns:p14="http://schemas.microsoft.com/office/powerpoint/2010/main" val="225158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BE4A34-FB42-3DF5-C8C4-A2DAD2E1242D}"/>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80EC50FE-1B92-D708-CFE0-AD0A58F45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7" name="Rectangle 16">
            <a:extLst>
              <a:ext uri="{FF2B5EF4-FFF2-40B4-BE49-F238E27FC236}">
                <a16:creationId xmlns:a16="http://schemas.microsoft.com/office/drawing/2014/main" id="{16CCC0CC-B365-F283-11B5-29D04ABB5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A2CC159F-1D80-E6D2-4A6F-A99E4F431E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9A76AFC2-5DA5-1482-F0E6-8B3611C82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B835ACF-DBDD-5A64-4EC1-DC431963E9A7}"/>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a:t>Exploratory Data Analysis</a:t>
            </a:r>
          </a:p>
        </p:txBody>
      </p:sp>
      <p:cxnSp>
        <p:nvCxnSpPr>
          <p:cNvPr id="23" name="Straight Connector 22">
            <a:extLst>
              <a:ext uri="{FF2B5EF4-FFF2-40B4-BE49-F238E27FC236}">
                <a16:creationId xmlns:a16="http://schemas.microsoft.com/office/drawing/2014/main" id="{7573CF52-8E4B-A02E-AB1D-6F2FC6E297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D4AA2E5-7C61-2D6C-EC64-4B04E278E0E0}"/>
              </a:ext>
            </a:extLst>
          </p:cNvPr>
          <p:cNvSpPr>
            <a:spLocks noGrp="1"/>
          </p:cNvSpPr>
          <p:nvPr>
            <p:ph sz="half" idx="2"/>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dirty="0"/>
              <a:t> The credit score has a relatively uniform distribution from 500 to 900.</a:t>
            </a:r>
          </a:p>
          <a:p>
            <a:pPr>
              <a:buFont typeface="Arial" panose="020B0604020202020204" pitchFamily="34" charset="0"/>
              <a:buChar char="•"/>
            </a:pPr>
            <a:r>
              <a:rPr lang="en-US" dirty="0"/>
              <a:t> Credit scores do not appear to determine whether a loan applicant would default.</a:t>
            </a:r>
          </a:p>
        </p:txBody>
      </p:sp>
      <p:sp>
        <p:nvSpPr>
          <p:cNvPr id="25" name="Rectangle 24">
            <a:extLst>
              <a:ext uri="{FF2B5EF4-FFF2-40B4-BE49-F238E27FC236}">
                <a16:creationId xmlns:a16="http://schemas.microsoft.com/office/drawing/2014/main" id="{2808BD6A-347A-7A4C-7DDF-8A0E7A1DE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Rectangle 26">
            <a:extLst>
              <a:ext uri="{FF2B5EF4-FFF2-40B4-BE49-F238E27FC236}">
                <a16:creationId xmlns:a16="http://schemas.microsoft.com/office/drawing/2014/main" id="{3BF00450-A82C-64FD-98AC-30DE8594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9" name="Picture 8" descr="A graph showing a line&#10;&#10;Description automatically generated with medium confidence">
            <a:extLst>
              <a:ext uri="{FF2B5EF4-FFF2-40B4-BE49-F238E27FC236}">
                <a16:creationId xmlns:a16="http://schemas.microsoft.com/office/drawing/2014/main" id="{C829F72F-9ED3-EF4A-2AD7-E667F0DED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10" y="538030"/>
            <a:ext cx="5197290" cy="2629128"/>
          </a:xfrm>
          <a:prstGeom prst="rect">
            <a:avLst/>
          </a:prstGeom>
        </p:spPr>
      </p:pic>
      <p:pic>
        <p:nvPicPr>
          <p:cNvPr id="14" name="Content Placeholder 13">
            <a:extLst>
              <a:ext uri="{FF2B5EF4-FFF2-40B4-BE49-F238E27FC236}">
                <a16:creationId xmlns:a16="http://schemas.microsoft.com/office/drawing/2014/main" id="{F2883269-720B-0F06-92E2-7D7E401A81A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7999" y="3278756"/>
            <a:ext cx="4938712" cy="2822949"/>
          </a:xfrm>
        </p:spPr>
      </p:pic>
    </p:spTree>
    <p:extLst>
      <p:ext uri="{BB962C8B-B14F-4D97-AF65-F5344CB8AC3E}">
        <p14:creationId xmlns:p14="http://schemas.microsoft.com/office/powerpoint/2010/main" val="46714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A76D21-B402-EBE9-8E2B-C792ACC16F39}"/>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DB69C38D-B698-779E-8BAE-A681E645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7" name="Rectangle 16">
            <a:extLst>
              <a:ext uri="{FF2B5EF4-FFF2-40B4-BE49-F238E27FC236}">
                <a16:creationId xmlns:a16="http://schemas.microsoft.com/office/drawing/2014/main" id="{D1F70B28-84CD-17B3-B478-1C6B080B5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19" name="Straight Connector 18">
            <a:extLst>
              <a:ext uri="{FF2B5EF4-FFF2-40B4-BE49-F238E27FC236}">
                <a16:creationId xmlns:a16="http://schemas.microsoft.com/office/drawing/2014/main" id="{1C866FF5-002B-B511-7481-F30B8641C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03A614AA-E487-D3B9-FAB8-9A70D35D3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7E5B00F-F988-314B-F626-2F4DC453C3B6}"/>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a:t>Exploratory Data Analysis</a:t>
            </a:r>
          </a:p>
        </p:txBody>
      </p:sp>
      <p:cxnSp>
        <p:nvCxnSpPr>
          <p:cNvPr id="23" name="Straight Connector 22">
            <a:extLst>
              <a:ext uri="{FF2B5EF4-FFF2-40B4-BE49-F238E27FC236}">
                <a16:creationId xmlns:a16="http://schemas.microsoft.com/office/drawing/2014/main" id="{184E1A20-894C-CD55-230E-926EFDC504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7FA9535-0FCC-0840-0D8C-66564B1E8E41}"/>
              </a:ext>
            </a:extLst>
          </p:cNvPr>
          <p:cNvSpPr>
            <a:spLocks noGrp="1"/>
          </p:cNvSpPr>
          <p:nvPr>
            <p:ph sz="half" idx="2"/>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dirty="0"/>
              <a:t>Applicants charged with higher interest rate are more likely to default on their loans.</a:t>
            </a:r>
          </a:p>
        </p:txBody>
      </p:sp>
      <p:sp>
        <p:nvSpPr>
          <p:cNvPr id="25" name="Rectangle 24">
            <a:extLst>
              <a:ext uri="{FF2B5EF4-FFF2-40B4-BE49-F238E27FC236}">
                <a16:creationId xmlns:a16="http://schemas.microsoft.com/office/drawing/2014/main" id="{1B14D9D7-F5BB-BACA-5731-BADE8F4CFC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7" name="Rectangle 26">
            <a:extLst>
              <a:ext uri="{FF2B5EF4-FFF2-40B4-BE49-F238E27FC236}">
                <a16:creationId xmlns:a16="http://schemas.microsoft.com/office/drawing/2014/main" id="{4DFE0CF2-34CE-0D2E-AB0E-5745EFC55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6" name="Content Placeholder 5" descr="A blue rectangular object with numbers&#10;&#10;Description automatically generated">
            <a:extLst>
              <a:ext uri="{FF2B5EF4-FFF2-40B4-BE49-F238E27FC236}">
                <a16:creationId xmlns:a16="http://schemas.microsoft.com/office/drawing/2014/main" id="{A2490BC2-F021-0A17-4084-DBCD202AF8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1873" y="560178"/>
            <a:ext cx="4938712" cy="2517485"/>
          </a:xfrm>
        </p:spPr>
      </p:pic>
      <p:pic>
        <p:nvPicPr>
          <p:cNvPr id="10" name="Picture 9" descr="A diagram of a graph&#10;&#10;Description automatically generated with medium confidence">
            <a:extLst>
              <a:ext uri="{FF2B5EF4-FFF2-40B4-BE49-F238E27FC236}">
                <a16:creationId xmlns:a16="http://schemas.microsoft.com/office/drawing/2014/main" id="{F3FE41B2-256B-C6C5-5980-D0CAD4D32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19" y="3288546"/>
            <a:ext cx="5151566" cy="2834886"/>
          </a:xfrm>
          <a:prstGeom prst="rect">
            <a:avLst/>
          </a:prstGeom>
        </p:spPr>
      </p:pic>
    </p:spTree>
    <p:extLst>
      <p:ext uri="{BB962C8B-B14F-4D97-AF65-F5344CB8AC3E}">
        <p14:creationId xmlns:p14="http://schemas.microsoft.com/office/powerpoint/2010/main" val="41856370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267</TotalTime>
  <Words>691</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Bank Loan Default Prediction</vt:lpstr>
      <vt:lpstr>Problem Statement</vt:lpstr>
      <vt:lpstr>Data Understanding</vt:lpstr>
      <vt:lpstr>Data Understanding</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Imputing missing values</vt:lpstr>
      <vt:lpstr>Feature Encoding</vt:lpstr>
      <vt:lpstr>Outlier Handling</vt:lpstr>
      <vt:lpstr>Outlier Handling</vt:lpstr>
      <vt:lpstr>Feature Scaling</vt:lpstr>
      <vt:lpstr>Feature Selection</vt:lpstr>
      <vt:lpstr>Modelling</vt:lpstr>
      <vt:lpstr>Feature Importance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Default Prediction</dc:title>
  <dc:creator>Christofer Bryan</dc:creator>
  <cp:lastModifiedBy>Christofer Bryan</cp:lastModifiedBy>
  <cp:revision>13</cp:revision>
  <dcterms:created xsi:type="dcterms:W3CDTF">2024-02-12T09:23:12Z</dcterms:created>
  <dcterms:modified xsi:type="dcterms:W3CDTF">2024-02-12T13:50:59Z</dcterms:modified>
</cp:coreProperties>
</file>