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5" r:id="rId2"/>
    <p:sldId id="337" r:id="rId3"/>
    <p:sldId id="353" r:id="rId4"/>
    <p:sldId id="350" r:id="rId5"/>
    <p:sldId id="361" r:id="rId6"/>
    <p:sldId id="338" r:id="rId7"/>
    <p:sldId id="355" r:id="rId8"/>
    <p:sldId id="349" r:id="rId9"/>
    <p:sldId id="359" r:id="rId10"/>
    <p:sldId id="357" r:id="rId11"/>
    <p:sldId id="358" r:id="rId12"/>
    <p:sldId id="360" r:id="rId13"/>
    <p:sldId id="279" r:id="rId14"/>
    <p:sldId id="362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3981"/>
    <p:restoredTop sz="95918"/>
  </p:normalViewPr>
  <p:slideViewPr>
    <p:cSldViewPr snapToGrid="0" snapToObjects="1">
      <p:cViewPr varScale="1">
        <p:scale>
          <a:sx n="162" d="100"/>
          <a:sy n="162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44ACD-222A-35F4-7FA8-2E2C5710B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CEF934-E347-11EA-30CE-2CA53389B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99B4E0-47AD-8813-F8F3-02F63BD08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664E3-6117-32C1-6C43-E6A91F5D0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B969-16D5-3066-02DA-6BC91354D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DE0FE-3095-B501-EB2E-160EF109A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3F6768-EE0E-4D59-0C64-A219A6680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9A335-CEAF-3A41-3A56-59A72F741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50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ACC5-B3A1-4E68-1239-5D69406B3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AB813-12DE-A442-6B01-0DEDB6B2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53C28-2281-676F-429A-642C31D83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BAC7E-7C4F-F6E2-0DA4-18E1521FD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3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CD1B2-572E-76F3-B78A-5C2778C2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4A224-E240-C3B2-1D4A-AA437FD1E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EC187-FE3E-64E6-F485-1A7DC1A42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C343F-D777-7084-B991-12389A2407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A4F5-7820-89BB-D21E-C4CAB6CC9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C4BFC0-C1E6-F0A4-3C1A-D7649DDB3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BABF0-8EF8-37F8-62A2-51F6FFEC1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E49E-810F-E47D-617F-D1E69636C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A5E7A-27ED-9BB3-DBE3-5061ED87D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7ACCD-CFB8-CC50-A886-0CC3A2BC6E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3BF163-4EB3-286A-0BB7-649E26DB8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6ADD5-ECE2-D5E8-B544-08FE7CDEC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0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4C1A0-8E42-1CC9-15AA-481CCED92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A7A966-202A-8628-BFF7-30A930752A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CB02E2-8273-1641-0C0E-7B40B895E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24339-C521-5B5A-DFAE-70BFD0108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53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8560-1FBD-1D1D-5ED7-58065129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220ED-2753-17DF-1FB1-D851031A8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7B1A0-1D71-CCC1-31F2-C88CE00D1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48D6-BF52-F618-5B07-940390904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1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F9D08-40D5-8317-0641-35FF2E42C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383DDA-3D00-5798-0F5D-4CD38FDD7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E59411-E169-CEFD-D587-06E0D59EB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733CF-8EA3-C1D7-1AB9-113448678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9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F5BB-823E-991F-63AE-EA78CD776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86157B-D40C-FA8F-7A54-23AC4003B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5B3D1-6AB6-667D-CE5E-8AFC800D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051B3-ED80-06B7-9D14-D9838A5CA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AB694-E292-8F20-AA5F-81C88F41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D4D9E-E4F7-1C57-7728-1DA14E592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F25CE5-A80F-13B0-2FA6-D76E7E32B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6F130-E3D8-3679-CD2A-14CEA280E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8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9C1F-306D-7251-E603-5E53F061F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C19C8-1934-11D4-065A-66EFE8BDAC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53D38-A562-D469-C4F3-0D2E193F6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7F251-EF50-3091-2B3F-A7E73F1A99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08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32248-4C29-75ED-A2B8-547020F8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EE71B-44B5-28BC-68A9-B448059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8A9C10-D3DD-E3B6-8011-AEF8BC56F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CC817-F4F7-634B-0974-B6D53E3DC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6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CAS.2024.347600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109/5.55870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ibe_cod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1398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 dirty="0">
                <a:solidFill>
                  <a:srgbClr val="24459C"/>
                </a:solidFill>
              </a:rPr>
              <a:t>Recap and reminders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45711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4" y="783634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8" y="11514"/>
            <a:ext cx="8711750" cy="4833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553" r="21468" b="3344"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777" t="5303" r="8666"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BF7E0-3EC7-8F50-615F-2829B1EA2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374861E-C9C4-BD9F-2F26-646CF863837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Engineering mindset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AA4E7-F112-4DC1-1BC0-53B3BEA0721F}"/>
              </a:ext>
            </a:extLst>
          </p:cNvPr>
          <p:cNvSpPr/>
          <p:nvPr/>
        </p:nvSpPr>
        <p:spPr>
          <a:xfrm>
            <a:off x="603606" y="1206684"/>
            <a:ext cx="79367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Make things better!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This is the essence of computer engineering: make things better, faster, more efficient, etc.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See what your LLM generates as a starting point.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Make it better. Use the LLM to make it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Make it perfect!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Use the LLM for explanations: “Explain me what happens on lines 3-10 and why”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68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45BDD-0A4E-4055-CD21-6403F83B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C80853A4-6D21-E076-2952-A02E13463E36}"/>
              </a:ext>
            </a:extLst>
          </p:cNvPr>
          <p:cNvSpPr/>
          <p:nvPr/>
        </p:nvSpPr>
        <p:spPr>
          <a:xfrm>
            <a:off x="4633525" y="2951058"/>
            <a:ext cx="1295400" cy="813104"/>
          </a:xfrm>
          <a:custGeom>
            <a:avLst/>
            <a:gdLst>
              <a:gd name="connsiteX0" fmla="*/ 0 w 1295400"/>
              <a:gd name="connsiteY0" fmla="*/ 25704 h 813104"/>
              <a:gd name="connsiteX1" fmla="*/ 88900 w 1295400"/>
              <a:gd name="connsiteY1" fmla="*/ 304 h 813104"/>
              <a:gd name="connsiteX2" fmla="*/ 266700 w 1295400"/>
              <a:gd name="connsiteY2" fmla="*/ 25704 h 813104"/>
              <a:gd name="connsiteX3" fmla="*/ 304800 w 1295400"/>
              <a:gd name="connsiteY3" fmla="*/ 63804 h 813104"/>
              <a:gd name="connsiteX4" fmla="*/ 368300 w 1295400"/>
              <a:gd name="connsiteY4" fmla="*/ 114604 h 813104"/>
              <a:gd name="connsiteX5" fmla="*/ 381000 w 1295400"/>
              <a:gd name="connsiteY5" fmla="*/ 152704 h 813104"/>
              <a:gd name="connsiteX6" fmla="*/ 406400 w 1295400"/>
              <a:gd name="connsiteY6" fmla="*/ 241604 h 813104"/>
              <a:gd name="connsiteX7" fmla="*/ 469900 w 1295400"/>
              <a:gd name="connsiteY7" fmla="*/ 330504 h 813104"/>
              <a:gd name="connsiteX8" fmla="*/ 520700 w 1295400"/>
              <a:gd name="connsiteY8" fmla="*/ 406704 h 813104"/>
              <a:gd name="connsiteX9" fmla="*/ 622300 w 1295400"/>
              <a:gd name="connsiteY9" fmla="*/ 457504 h 813104"/>
              <a:gd name="connsiteX10" fmla="*/ 736600 w 1295400"/>
              <a:gd name="connsiteY10" fmla="*/ 482904 h 813104"/>
              <a:gd name="connsiteX11" fmla="*/ 825500 w 1295400"/>
              <a:gd name="connsiteY11" fmla="*/ 546404 h 813104"/>
              <a:gd name="connsiteX12" fmla="*/ 901700 w 1295400"/>
              <a:gd name="connsiteY12" fmla="*/ 609904 h 813104"/>
              <a:gd name="connsiteX13" fmla="*/ 977900 w 1295400"/>
              <a:gd name="connsiteY13" fmla="*/ 635304 h 813104"/>
              <a:gd name="connsiteX14" fmla="*/ 1028700 w 1295400"/>
              <a:gd name="connsiteY14" fmla="*/ 673404 h 813104"/>
              <a:gd name="connsiteX15" fmla="*/ 1130300 w 1295400"/>
              <a:gd name="connsiteY15" fmla="*/ 698804 h 813104"/>
              <a:gd name="connsiteX16" fmla="*/ 1168400 w 1295400"/>
              <a:gd name="connsiteY16" fmla="*/ 711504 h 813104"/>
              <a:gd name="connsiteX17" fmla="*/ 1219200 w 1295400"/>
              <a:gd name="connsiteY17" fmla="*/ 724204 h 813104"/>
              <a:gd name="connsiteX18" fmla="*/ 1257300 w 1295400"/>
              <a:gd name="connsiteY18" fmla="*/ 775004 h 813104"/>
              <a:gd name="connsiteX19" fmla="*/ 1295400 w 1295400"/>
              <a:gd name="connsiteY19" fmla="*/ 813104 h 81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5400" h="813104">
                <a:moveTo>
                  <a:pt x="0" y="25704"/>
                </a:moveTo>
                <a:cubicBezTo>
                  <a:pt x="29633" y="17237"/>
                  <a:pt x="58141" y="2226"/>
                  <a:pt x="88900" y="304"/>
                </a:cubicBezTo>
                <a:cubicBezTo>
                  <a:pt x="134870" y="-2569"/>
                  <a:pt x="216167" y="15597"/>
                  <a:pt x="266700" y="25704"/>
                </a:cubicBezTo>
                <a:cubicBezTo>
                  <a:pt x="279400" y="38404"/>
                  <a:pt x="289856" y="53841"/>
                  <a:pt x="304800" y="63804"/>
                </a:cubicBezTo>
                <a:cubicBezTo>
                  <a:pt x="359729" y="100423"/>
                  <a:pt x="332796" y="43596"/>
                  <a:pt x="368300" y="114604"/>
                </a:cubicBezTo>
                <a:cubicBezTo>
                  <a:pt x="374287" y="126578"/>
                  <a:pt x="377322" y="139832"/>
                  <a:pt x="381000" y="152704"/>
                </a:cubicBezTo>
                <a:cubicBezTo>
                  <a:pt x="386425" y="171693"/>
                  <a:pt x="396250" y="221304"/>
                  <a:pt x="406400" y="241604"/>
                </a:cubicBezTo>
                <a:cubicBezTo>
                  <a:pt x="416722" y="262249"/>
                  <a:pt x="459833" y="316122"/>
                  <a:pt x="469900" y="330504"/>
                </a:cubicBezTo>
                <a:cubicBezTo>
                  <a:pt x="487406" y="355513"/>
                  <a:pt x="493396" y="393052"/>
                  <a:pt x="520700" y="406704"/>
                </a:cubicBezTo>
                <a:cubicBezTo>
                  <a:pt x="554567" y="423637"/>
                  <a:pt x="585566" y="448321"/>
                  <a:pt x="622300" y="457504"/>
                </a:cubicBezTo>
                <a:cubicBezTo>
                  <a:pt x="694041" y="475439"/>
                  <a:pt x="655984" y="466781"/>
                  <a:pt x="736600" y="482904"/>
                </a:cubicBezTo>
                <a:cubicBezTo>
                  <a:pt x="766753" y="503006"/>
                  <a:pt x="797933" y="522775"/>
                  <a:pt x="825500" y="546404"/>
                </a:cubicBezTo>
                <a:cubicBezTo>
                  <a:pt x="857708" y="574011"/>
                  <a:pt x="862835" y="592631"/>
                  <a:pt x="901700" y="609904"/>
                </a:cubicBezTo>
                <a:cubicBezTo>
                  <a:pt x="926166" y="620778"/>
                  <a:pt x="977900" y="635304"/>
                  <a:pt x="977900" y="635304"/>
                </a:cubicBezTo>
                <a:cubicBezTo>
                  <a:pt x="994833" y="648004"/>
                  <a:pt x="1010322" y="662902"/>
                  <a:pt x="1028700" y="673404"/>
                </a:cubicBezTo>
                <a:cubicBezTo>
                  <a:pt x="1051279" y="686306"/>
                  <a:pt x="1111719" y="694159"/>
                  <a:pt x="1130300" y="698804"/>
                </a:cubicBezTo>
                <a:cubicBezTo>
                  <a:pt x="1143287" y="702051"/>
                  <a:pt x="1155528" y="707826"/>
                  <a:pt x="1168400" y="711504"/>
                </a:cubicBezTo>
                <a:cubicBezTo>
                  <a:pt x="1185183" y="716299"/>
                  <a:pt x="1202267" y="719971"/>
                  <a:pt x="1219200" y="724204"/>
                </a:cubicBezTo>
                <a:cubicBezTo>
                  <a:pt x="1231900" y="741137"/>
                  <a:pt x="1243525" y="758933"/>
                  <a:pt x="1257300" y="775004"/>
                </a:cubicBezTo>
                <a:cubicBezTo>
                  <a:pt x="1268989" y="788641"/>
                  <a:pt x="1295400" y="813104"/>
                  <a:pt x="1295400" y="813104"/>
                </a:cubicBezTo>
              </a:path>
            </a:pathLst>
          </a:custGeom>
          <a:noFill/>
          <a:ln w="76200">
            <a:solidFill>
              <a:schemeClr val="accent2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BC0AA540-F66A-A0AD-B142-4094050264B6}"/>
              </a:ext>
            </a:extLst>
          </p:cNvPr>
          <p:cNvSpPr/>
          <p:nvPr/>
        </p:nvSpPr>
        <p:spPr>
          <a:xfrm>
            <a:off x="2104239" y="2784338"/>
            <a:ext cx="1295400" cy="813104"/>
          </a:xfrm>
          <a:custGeom>
            <a:avLst/>
            <a:gdLst>
              <a:gd name="connsiteX0" fmla="*/ 0 w 1295400"/>
              <a:gd name="connsiteY0" fmla="*/ 25704 h 813104"/>
              <a:gd name="connsiteX1" fmla="*/ 88900 w 1295400"/>
              <a:gd name="connsiteY1" fmla="*/ 304 h 813104"/>
              <a:gd name="connsiteX2" fmla="*/ 266700 w 1295400"/>
              <a:gd name="connsiteY2" fmla="*/ 25704 h 813104"/>
              <a:gd name="connsiteX3" fmla="*/ 304800 w 1295400"/>
              <a:gd name="connsiteY3" fmla="*/ 63804 h 813104"/>
              <a:gd name="connsiteX4" fmla="*/ 368300 w 1295400"/>
              <a:gd name="connsiteY4" fmla="*/ 114604 h 813104"/>
              <a:gd name="connsiteX5" fmla="*/ 381000 w 1295400"/>
              <a:gd name="connsiteY5" fmla="*/ 152704 h 813104"/>
              <a:gd name="connsiteX6" fmla="*/ 406400 w 1295400"/>
              <a:gd name="connsiteY6" fmla="*/ 241604 h 813104"/>
              <a:gd name="connsiteX7" fmla="*/ 469900 w 1295400"/>
              <a:gd name="connsiteY7" fmla="*/ 330504 h 813104"/>
              <a:gd name="connsiteX8" fmla="*/ 520700 w 1295400"/>
              <a:gd name="connsiteY8" fmla="*/ 406704 h 813104"/>
              <a:gd name="connsiteX9" fmla="*/ 622300 w 1295400"/>
              <a:gd name="connsiteY9" fmla="*/ 457504 h 813104"/>
              <a:gd name="connsiteX10" fmla="*/ 736600 w 1295400"/>
              <a:gd name="connsiteY10" fmla="*/ 482904 h 813104"/>
              <a:gd name="connsiteX11" fmla="*/ 825500 w 1295400"/>
              <a:gd name="connsiteY11" fmla="*/ 546404 h 813104"/>
              <a:gd name="connsiteX12" fmla="*/ 901700 w 1295400"/>
              <a:gd name="connsiteY12" fmla="*/ 609904 h 813104"/>
              <a:gd name="connsiteX13" fmla="*/ 977900 w 1295400"/>
              <a:gd name="connsiteY13" fmla="*/ 635304 h 813104"/>
              <a:gd name="connsiteX14" fmla="*/ 1028700 w 1295400"/>
              <a:gd name="connsiteY14" fmla="*/ 673404 h 813104"/>
              <a:gd name="connsiteX15" fmla="*/ 1130300 w 1295400"/>
              <a:gd name="connsiteY15" fmla="*/ 698804 h 813104"/>
              <a:gd name="connsiteX16" fmla="*/ 1168400 w 1295400"/>
              <a:gd name="connsiteY16" fmla="*/ 711504 h 813104"/>
              <a:gd name="connsiteX17" fmla="*/ 1219200 w 1295400"/>
              <a:gd name="connsiteY17" fmla="*/ 724204 h 813104"/>
              <a:gd name="connsiteX18" fmla="*/ 1257300 w 1295400"/>
              <a:gd name="connsiteY18" fmla="*/ 775004 h 813104"/>
              <a:gd name="connsiteX19" fmla="*/ 1295400 w 1295400"/>
              <a:gd name="connsiteY19" fmla="*/ 813104 h 813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95400" h="813104">
                <a:moveTo>
                  <a:pt x="0" y="25704"/>
                </a:moveTo>
                <a:cubicBezTo>
                  <a:pt x="29633" y="17237"/>
                  <a:pt x="58141" y="2226"/>
                  <a:pt x="88900" y="304"/>
                </a:cubicBezTo>
                <a:cubicBezTo>
                  <a:pt x="134870" y="-2569"/>
                  <a:pt x="216167" y="15597"/>
                  <a:pt x="266700" y="25704"/>
                </a:cubicBezTo>
                <a:cubicBezTo>
                  <a:pt x="279400" y="38404"/>
                  <a:pt x="289856" y="53841"/>
                  <a:pt x="304800" y="63804"/>
                </a:cubicBezTo>
                <a:cubicBezTo>
                  <a:pt x="359729" y="100423"/>
                  <a:pt x="332796" y="43596"/>
                  <a:pt x="368300" y="114604"/>
                </a:cubicBezTo>
                <a:cubicBezTo>
                  <a:pt x="374287" y="126578"/>
                  <a:pt x="377322" y="139832"/>
                  <a:pt x="381000" y="152704"/>
                </a:cubicBezTo>
                <a:cubicBezTo>
                  <a:pt x="386425" y="171693"/>
                  <a:pt x="396250" y="221304"/>
                  <a:pt x="406400" y="241604"/>
                </a:cubicBezTo>
                <a:cubicBezTo>
                  <a:pt x="416722" y="262249"/>
                  <a:pt x="459833" y="316122"/>
                  <a:pt x="469900" y="330504"/>
                </a:cubicBezTo>
                <a:cubicBezTo>
                  <a:pt x="487406" y="355513"/>
                  <a:pt x="493396" y="393052"/>
                  <a:pt x="520700" y="406704"/>
                </a:cubicBezTo>
                <a:cubicBezTo>
                  <a:pt x="554567" y="423637"/>
                  <a:pt x="585566" y="448321"/>
                  <a:pt x="622300" y="457504"/>
                </a:cubicBezTo>
                <a:cubicBezTo>
                  <a:pt x="694041" y="475439"/>
                  <a:pt x="655984" y="466781"/>
                  <a:pt x="736600" y="482904"/>
                </a:cubicBezTo>
                <a:cubicBezTo>
                  <a:pt x="766753" y="503006"/>
                  <a:pt x="797933" y="522775"/>
                  <a:pt x="825500" y="546404"/>
                </a:cubicBezTo>
                <a:cubicBezTo>
                  <a:pt x="857708" y="574011"/>
                  <a:pt x="862835" y="592631"/>
                  <a:pt x="901700" y="609904"/>
                </a:cubicBezTo>
                <a:cubicBezTo>
                  <a:pt x="926166" y="620778"/>
                  <a:pt x="977900" y="635304"/>
                  <a:pt x="977900" y="635304"/>
                </a:cubicBezTo>
                <a:cubicBezTo>
                  <a:pt x="994833" y="648004"/>
                  <a:pt x="1010322" y="662902"/>
                  <a:pt x="1028700" y="673404"/>
                </a:cubicBezTo>
                <a:cubicBezTo>
                  <a:pt x="1051279" y="686306"/>
                  <a:pt x="1111719" y="694159"/>
                  <a:pt x="1130300" y="698804"/>
                </a:cubicBezTo>
                <a:cubicBezTo>
                  <a:pt x="1143287" y="702051"/>
                  <a:pt x="1155528" y="707826"/>
                  <a:pt x="1168400" y="711504"/>
                </a:cubicBezTo>
                <a:cubicBezTo>
                  <a:pt x="1185183" y="716299"/>
                  <a:pt x="1202267" y="719971"/>
                  <a:pt x="1219200" y="724204"/>
                </a:cubicBezTo>
                <a:cubicBezTo>
                  <a:pt x="1231900" y="741137"/>
                  <a:pt x="1243525" y="758933"/>
                  <a:pt x="1257300" y="775004"/>
                </a:cubicBezTo>
                <a:cubicBezTo>
                  <a:pt x="1268989" y="788641"/>
                  <a:pt x="1295400" y="813104"/>
                  <a:pt x="1295400" y="813104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76DDF672-1923-AB11-4AB8-CC0C725D2709}"/>
              </a:ext>
            </a:extLst>
          </p:cNvPr>
          <p:cNvSpPr/>
          <p:nvPr/>
        </p:nvSpPr>
        <p:spPr>
          <a:xfrm>
            <a:off x="5053781" y="2511091"/>
            <a:ext cx="1179871" cy="48463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B1538C4-5EE3-494E-481C-286A2C0A3149}"/>
              </a:ext>
            </a:extLst>
          </p:cNvPr>
          <p:cNvSpPr/>
          <p:nvPr/>
        </p:nvSpPr>
        <p:spPr>
          <a:xfrm>
            <a:off x="1951757" y="2517844"/>
            <a:ext cx="1347020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B89682B-2FF7-568D-7802-9E9302D032C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7517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A typical week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EDDC88-E1EF-9F24-1926-D4194175DFBD}"/>
              </a:ext>
            </a:extLst>
          </p:cNvPr>
          <p:cNvSpPr/>
          <p:nvPr/>
        </p:nvSpPr>
        <p:spPr>
          <a:xfrm>
            <a:off x="3325671" y="1840844"/>
            <a:ext cx="1838633" cy="183863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Codefest</a:t>
            </a: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DBD3AB98-67C3-A825-BC1D-9AD62D384D00}"/>
              </a:ext>
            </a:extLst>
          </p:cNvPr>
          <p:cNvSpPr/>
          <p:nvPr/>
        </p:nvSpPr>
        <p:spPr>
          <a:xfrm rot="16200000">
            <a:off x="1120878" y="1078845"/>
            <a:ext cx="3362632" cy="3362632"/>
          </a:xfrm>
          <a:prstGeom prst="blockArc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16472-B18C-39FD-0FB0-B0B0ECBF4246}"/>
              </a:ext>
            </a:extLst>
          </p:cNvPr>
          <p:cNvSpPr txBox="1"/>
          <p:nvPr/>
        </p:nvSpPr>
        <p:spPr>
          <a:xfrm rot="16200000">
            <a:off x="-703007" y="249855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Instigation</a:t>
            </a:r>
            <a:endParaRPr lang="en-US" sz="1800" b="1" dirty="0">
              <a:solidFill>
                <a:schemeClr val="bg2"/>
              </a:solidFill>
            </a:endParaRPr>
          </a:p>
        </p:txBody>
      </p:sp>
      <p:sp>
        <p:nvSpPr>
          <p:cNvPr id="8" name="Block Arc 7">
            <a:extLst>
              <a:ext uri="{FF2B5EF4-FFF2-40B4-BE49-F238E27FC236}">
                <a16:creationId xmlns:a16="http://schemas.microsoft.com/office/drawing/2014/main" id="{875285C9-1286-3F68-D227-481E545EE066}"/>
              </a:ext>
            </a:extLst>
          </p:cNvPr>
          <p:cNvSpPr/>
          <p:nvPr/>
        </p:nvSpPr>
        <p:spPr>
          <a:xfrm rot="16200000">
            <a:off x="6250074" y="1049799"/>
            <a:ext cx="3362632" cy="3362632"/>
          </a:xfrm>
          <a:prstGeom prst="blockArc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E56B8-40D3-A1B2-5AD3-A0EE2A8877D9}"/>
              </a:ext>
            </a:extLst>
          </p:cNvPr>
          <p:cNvSpPr txBox="1"/>
          <p:nvPr/>
        </p:nvSpPr>
        <p:spPr>
          <a:xfrm>
            <a:off x="640588" y="1059734"/>
            <a:ext cx="106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Monday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51AD0B-B8B0-522F-7C94-88DD665607B1}"/>
              </a:ext>
            </a:extLst>
          </p:cNvPr>
          <p:cNvSpPr txBox="1"/>
          <p:nvPr/>
        </p:nvSpPr>
        <p:spPr>
          <a:xfrm>
            <a:off x="3531169" y="1059734"/>
            <a:ext cx="1427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Wednesday</a:t>
            </a:r>
            <a:endParaRPr 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21D34-F547-95EA-BCD9-FF62B0786053}"/>
              </a:ext>
            </a:extLst>
          </p:cNvPr>
          <p:cNvSpPr txBox="1"/>
          <p:nvPr/>
        </p:nvSpPr>
        <p:spPr>
          <a:xfrm>
            <a:off x="5804892" y="1079374"/>
            <a:ext cx="106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Monday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0AFE1A-C2FB-DA21-C258-529940D16B55}"/>
              </a:ext>
            </a:extLst>
          </p:cNvPr>
          <p:cNvSpPr txBox="1"/>
          <p:nvPr/>
        </p:nvSpPr>
        <p:spPr>
          <a:xfrm rot="2057952">
            <a:off x="3155722" y="3988644"/>
            <a:ext cx="1964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Weekly 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6635BB-3D2B-F5B9-5262-FCEA34BAD2D8}"/>
              </a:ext>
            </a:extLst>
          </p:cNvPr>
          <p:cNvSpPr txBox="1"/>
          <p:nvPr/>
        </p:nvSpPr>
        <p:spPr>
          <a:xfrm rot="2036914">
            <a:off x="5784090" y="3916818"/>
            <a:ext cx="117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more…</a:t>
            </a:r>
          </a:p>
        </p:txBody>
      </p:sp>
    </p:spTree>
    <p:extLst>
      <p:ext uri="{BB962C8B-B14F-4D97-AF65-F5344CB8AC3E}">
        <p14:creationId xmlns:p14="http://schemas.microsoft.com/office/powerpoint/2010/main" val="3826087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3B98D-5648-E9DA-A61D-E2D2B8F57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379CC073-3F9C-99E8-F3EB-6E1BE12527E6}"/>
              </a:ext>
            </a:extLst>
          </p:cNvPr>
          <p:cNvSpPr/>
          <p:nvPr/>
        </p:nvSpPr>
        <p:spPr>
          <a:xfrm>
            <a:off x="1025572" y="1174936"/>
            <a:ext cx="3394028" cy="33940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Week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62C379-AE80-1596-93CE-10B2D4A1953A}"/>
              </a:ext>
            </a:extLst>
          </p:cNvPr>
          <p:cNvSpPr/>
          <p:nvPr/>
        </p:nvSpPr>
        <p:spPr>
          <a:xfrm>
            <a:off x="1694214" y="1562286"/>
            <a:ext cx="2619328" cy="26193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Week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3A0A2E-1AA8-D595-AE2F-503BF1D0B60E}"/>
              </a:ext>
            </a:extLst>
          </p:cNvPr>
          <p:cNvSpPr/>
          <p:nvPr/>
        </p:nvSpPr>
        <p:spPr>
          <a:xfrm>
            <a:off x="1905466" y="1905341"/>
            <a:ext cx="1806856" cy="18068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Week 1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93487E6-694E-2AB7-C551-F94A5A28260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3867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Incremental building/experimentation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65547C-1DE8-B2BC-0E8D-5A6CECB71BC0}"/>
              </a:ext>
            </a:extLst>
          </p:cNvPr>
          <p:cNvSpPr/>
          <p:nvPr/>
        </p:nvSpPr>
        <p:spPr>
          <a:xfrm>
            <a:off x="2501900" y="2205191"/>
            <a:ext cx="1003956" cy="100395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Week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87C09-AD74-F0CE-67B3-3F2FE4480FA9}"/>
              </a:ext>
            </a:extLst>
          </p:cNvPr>
          <p:cNvSpPr txBox="1"/>
          <p:nvPr/>
        </p:nvSpPr>
        <p:spPr>
          <a:xfrm rot="19266065">
            <a:off x="-874839" y="255328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Week 4</a:t>
            </a:r>
          </a:p>
        </p:txBody>
      </p:sp>
      <p:pic>
        <p:nvPicPr>
          <p:cNvPr id="21" name="Picture 20" descr="A computer chip with different colored buttons&#10;&#10;AI-generated content may be incorrect.">
            <a:extLst>
              <a:ext uri="{FF2B5EF4-FFF2-40B4-BE49-F238E27FC236}">
                <a16:creationId xmlns:a16="http://schemas.microsoft.com/office/drawing/2014/main" id="{407F6C76-89BC-2EF7-439F-034418D76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059" y="1668333"/>
            <a:ext cx="3594100" cy="2280871"/>
          </a:xfrm>
          <a:prstGeom prst="rect">
            <a:avLst/>
          </a:prstGeom>
        </p:spPr>
      </p:pic>
      <p:sp>
        <p:nvSpPr>
          <p:cNvPr id="22" name="Right Arrow 21">
            <a:extLst>
              <a:ext uri="{FF2B5EF4-FFF2-40B4-BE49-F238E27FC236}">
                <a16:creationId xmlns:a16="http://schemas.microsoft.com/office/drawing/2014/main" id="{3CBC6C70-6592-E86A-C1CB-B628A392C9C5}"/>
              </a:ext>
            </a:extLst>
          </p:cNvPr>
          <p:cNvSpPr/>
          <p:nvPr/>
        </p:nvSpPr>
        <p:spPr>
          <a:xfrm>
            <a:off x="4630852" y="2707169"/>
            <a:ext cx="670207" cy="503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4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F674B-C583-8F25-011B-CF2DA5B5F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15FAFD1-D041-786D-9EF9-AE03D789BFC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Participate in an educational study and publication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6EA991-3A0E-79C9-E77B-62FA6EF71FE7}"/>
              </a:ext>
            </a:extLst>
          </p:cNvPr>
          <p:cNvSpPr/>
          <p:nvPr/>
        </p:nvSpPr>
        <p:spPr>
          <a:xfrm>
            <a:off x="522028" y="1146020"/>
            <a:ext cx="784789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Now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complete an initial skills/knowledge assessment.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End of term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: complete the same survey.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Agree to have your deliverables/products assessed.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Participate in a focus group at the end of the term.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Why participate?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Help to make this a better class for future students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Be part of the change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Co-author a publication?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69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035E6-A309-134D-F5B7-26A8062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14B686-4712-F800-5167-E0002402C80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Prep for next Monday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F013-EE03-C8D8-6076-A37E2C072F2E}"/>
              </a:ext>
            </a:extLst>
          </p:cNvPr>
          <p:cNvSpPr/>
          <p:nvPr/>
        </p:nvSpPr>
        <p:spPr>
          <a:xfrm>
            <a:off x="522028" y="1248496"/>
            <a:ext cx="7847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C. Guo et al., "A Survey: Collaborative Hardware and Software Design in the Era of Large Language Models," in IEEE Circuits and Systems Magazine, vol. 25, no. 1, pp. 35-57, 2025,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https://doi.org/10.1109/MCAS.2024.3476008</a:t>
            </a: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[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OPTIONAL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] G. De Michell and R. K. Gupta, "Hardware/software co-design," in Proceedings of the IEEE, vol. 85, no. 3, pp. 349-365, March 1997, 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  <a:hlinkClick r:id="rId4"/>
              </a:rPr>
              <a:t>https://doi.org/10.1109/5.558708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911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1CEE-EA78-949F-3651-D5544B4D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8C32EC6-D45F-0BB4-555D-95FD9289981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07406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This is not your regular class…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B4A0A-9F43-F48B-185F-0EC147D05531}"/>
              </a:ext>
            </a:extLst>
          </p:cNvPr>
          <p:cNvSpPr txBox="1"/>
          <p:nvPr/>
        </p:nvSpPr>
        <p:spPr>
          <a:xfrm>
            <a:off x="3824744" y="2648607"/>
            <a:ext cx="14945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And that’s by design!</a:t>
            </a:r>
          </a:p>
        </p:txBody>
      </p:sp>
    </p:spTree>
    <p:extLst>
      <p:ext uri="{BB962C8B-B14F-4D97-AF65-F5344CB8AC3E}">
        <p14:creationId xmlns:p14="http://schemas.microsoft.com/office/powerpoint/2010/main" val="3118701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BF262-48DC-7C27-44EC-DDAAB4D64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EE717DC-CDD5-4CFD-2F2B-D622D3FF65A4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Analogy: Collecting diamonds</a:t>
            </a:r>
          </a:p>
        </p:txBody>
      </p:sp>
      <p:pic>
        <p:nvPicPr>
          <p:cNvPr id="4" name="Picture 3" descr="A video game with a black background&#10;&#10;AI-generated content may be incorrect.">
            <a:extLst>
              <a:ext uri="{FF2B5EF4-FFF2-40B4-BE49-F238E27FC236}">
                <a16:creationId xmlns:a16="http://schemas.microsoft.com/office/drawing/2014/main" id="{3D7F303A-9BF7-8FBC-3B24-CC2E92AC5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1137837"/>
            <a:ext cx="5041900" cy="315118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D90B26-F854-3A42-BA07-671B73AD3C0F}"/>
              </a:ext>
            </a:extLst>
          </p:cNvPr>
          <p:cNvSpPr/>
          <p:nvPr/>
        </p:nvSpPr>
        <p:spPr>
          <a:xfrm>
            <a:off x="4445000" y="4000500"/>
            <a:ext cx="889000" cy="177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3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8F99-1881-A244-D928-6543D783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0D9BDE-32D2-901E-DC77-18F1AB0690F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The things you should do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63A1F0-B92A-90C7-3E5A-CBEB264F401C}"/>
              </a:ext>
            </a:extLst>
          </p:cNvPr>
          <p:cNvSpPr/>
          <p:nvPr/>
        </p:nvSpPr>
        <p:spPr>
          <a:xfrm>
            <a:off x="577921" y="1137837"/>
            <a:ext cx="793678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Keep track of everything you accomplished. Create a portfolio of your work that you can showcase.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Solve at least one challenge per week.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Complete the main project.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Show up.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Engage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It’s easy to get answers in these days.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It’s hard to ask the right questions.</a:t>
            </a:r>
          </a:p>
        </p:txBody>
      </p:sp>
    </p:spTree>
    <p:extLst>
      <p:ext uri="{BB962C8B-B14F-4D97-AF65-F5344CB8AC3E}">
        <p14:creationId xmlns:p14="http://schemas.microsoft.com/office/powerpoint/2010/main" val="3752698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CC1C4-4E60-274A-9CDE-C10657DF8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D6D1D9D-E56D-69BA-C87E-BFFB01E77C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if you are…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9D728-AD73-B2FC-8DAE-B582022FEDD0}"/>
              </a:ext>
            </a:extLst>
          </p:cNvPr>
          <p:cNvSpPr/>
          <p:nvPr/>
        </p:nvSpPr>
        <p:spPr>
          <a:xfrm>
            <a:off x="501721" y="1119974"/>
            <a:ext cx="7936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…taking the easy route.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…taking shortcuts (a.k.a. “cheating”).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…not showing 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…not putting in the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…unwilling to learn and to be challenged.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Then perhaps this class is not for you.</a:t>
            </a:r>
          </a:p>
        </p:txBody>
      </p:sp>
    </p:spTree>
    <p:extLst>
      <p:ext uri="{BB962C8B-B14F-4D97-AF65-F5344CB8AC3E}">
        <p14:creationId xmlns:p14="http://schemas.microsoft.com/office/powerpoint/2010/main" val="244504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D3A42-BE8B-FF6E-7653-12A886FA4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1624759-569A-E033-E106-2212272A9B9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Create a portfolio of your 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B8D5EC-45AD-4D4C-8D74-FBFEADC84314}"/>
              </a:ext>
            </a:extLst>
          </p:cNvPr>
          <p:cNvSpPr/>
          <p:nvPr/>
        </p:nvSpPr>
        <p:spPr>
          <a:xfrm>
            <a:off x="512354" y="1137837"/>
            <a:ext cx="793678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Github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 platform of your choice:</a:t>
            </a: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Blog (e.g., Wix,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Wordpress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, Squarespace,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GoogleSites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)</a:t>
            </a: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Technical reports on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Github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Github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wiki</a:t>
            </a: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 weekly medium article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marL="742950" marR="0" lvl="1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Everything needs to be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Goal: impress your future employer!</a:t>
            </a:r>
          </a:p>
        </p:txBody>
      </p:sp>
    </p:spTree>
    <p:extLst>
      <p:ext uri="{BB962C8B-B14F-4D97-AF65-F5344CB8AC3E}">
        <p14:creationId xmlns:p14="http://schemas.microsoft.com/office/powerpoint/2010/main" val="313596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83E2A-5A27-AE29-6225-2DFC08A9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AD52394-D4BD-6E02-AD48-7D6555510A1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I see my role as…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19300-1904-B0EA-D5E8-F2CC78F8C18E}"/>
              </a:ext>
            </a:extLst>
          </p:cNvPr>
          <p:cNvSpPr/>
          <p:nvPr/>
        </p:nvSpPr>
        <p:spPr>
          <a:xfrm>
            <a:off x="501721" y="1119974"/>
            <a:ext cx="793678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…providing a framework to learn (and fail).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…providing plenty of opportunities to shine.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…helping you to be successful, not just in this class, but in your career.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…guiding you on your educational journey.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…nurturing your curiosity.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…being a role model.</a:t>
            </a:r>
          </a:p>
        </p:txBody>
      </p:sp>
    </p:spTree>
    <p:extLst>
      <p:ext uri="{BB962C8B-B14F-4D97-AF65-F5344CB8AC3E}">
        <p14:creationId xmlns:p14="http://schemas.microsoft.com/office/powerpoint/2010/main" val="317269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7F6E0-AD41-C85D-3F00-B0A2DCD56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D605590-3DD8-9273-92CE-55D74695B41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“Vibe coding”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1DA6B3-95AF-CB2E-1A8A-5BB70E9A2D69}"/>
              </a:ext>
            </a:extLst>
          </p:cNvPr>
          <p:cNvSpPr/>
          <p:nvPr/>
        </p:nvSpPr>
        <p:spPr>
          <a:xfrm>
            <a:off x="493838" y="1080560"/>
            <a:ext cx="793678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Vibe coding is an AI-dependent programming technique where a person describes a problem in a few sentences as a prompt to a large language model (LLM) tuned for coding.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The LLM generates software, shifting the programmer's role from manual coding to guiding, testing, and refining the AI-generated source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Vibe coding is claimed by its advocates to allow even amateur programmers to produce software without the extensive training and skills required for software engineering.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The term was introduced by Andrej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Karpathy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in February 2025.”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Karpathy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: “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he hottest new programming language is English.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"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877DB-78F7-B4E4-7549-FBFA15A109BC}"/>
              </a:ext>
            </a:extLst>
          </p:cNvPr>
          <p:cNvSpPr txBox="1"/>
          <p:nvPr/>
        </p:nvSpPr>
        <p:spPr>
          <a:xfrm>
            <a:off x="3468414" y="4470007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https://en.wikipedia.org/wiki/Vibe_coding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639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F291A-1E52-E9FB-1340-921B0DA2C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6">
            <a:extLst>
              <a:ext uri="{FF2B5EF4-FFF2-40B4-BE49-F238E27FC236}">
                <a16:creationId xmlns:a16="http://schemas.microsoft.com/office/drawing/2014/main" id="{009AB256-952B-8642-F051-112473596254}"/>
              </a:ext>
            </a:extLst>
          </p:cNvPr>
          <p:cNvSpPr/>
          <p:nvPr/>
        </p:nvSpPr>
        <p:spPr>
          <a:xfrm>
            <a:off x="2378075" y="3112294"/>
            <a:ext cx="762000" cy="104139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C2C17D6-2FDC-614B-7AB1-49A08A895C9B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677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LLMs to design more, better, and quicker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1AF6FF-AAED-E602-5935-E90C40DD0BA5}"/>
              </a:ext>
            </a:extLst>
          </p:cNvPr>
          <p:cNvCxnSpPr/>
          <p:nvPr/>
        </p:nvCxnSpPr>
        <p:spPr>
          <a:xfrm>
            <a:off x="793750" y="3124994"/>
            <a:ext cx="73533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own Arrow 7">
            <a:extLst>
              <a:ext uri="{FF2B5EF4-FFF2-40B4-BE49-F238E27FC236}">
                <a16:creationId xmlns:a16="http://schemas.microsoft.com/office/drawing/2014/main" id="{587FEA53-FA0B-ADCF-5185-50852D664B62}"/>
              </a:ext>
            </a:extLst>
          </p:cNvPr>
          <p:cNvSpPr/>
          <p:nvPr/>
        </p:nvSpPr>
        <p:spPr>
          <a:xfrm rot="10800000">
            <a:off x="5473700" y="2083600"/>
            <a:ext cx="762000" cy="1041394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ECB22-AFDC-7F02-9D56-343048691028}"/>
              </a:ext>
            </a:extLst>
          </p:cNvPr>
          <p:cNvSpPr txBox="1"/>
          <p:nvPr/>
        </p:nvSpPr>
        <p:spPr>
          <a:xfrm>
            <a:off x="4413614" y="3294715"/>
            <a:ext cx="3129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LLMs used to increase the speed and the complexity of what we can 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BD61C5-4B64-448B-E645-3B18DC4ED494}"/>
              </a:ext>
            </a:extLst>
          </p:cNvPr>
          <p:cNvSpPr txBox="1"/>
          <p:nvPr/>
        </p:nvSpPr>
        <p:spPr>
          <a:xfrm>
            <a:off x="4272728" y="1449974"/>
            <a:ext cx="3411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LLM as an augmentation of our skills and knowledge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85492-9C81-E6A5-ED2C-1FD462B10BED}"/>
              </a:ext>
            </a:extLst>
          </p:cNvPr>
          <p:cNvSpPr txBox="1"/>
          <p:nvPr/>
        </p:nvSpPr>
        <p:spPr>
          <a:xfrm>
            <a:off x="1194163" y="2083599"/>
            <a:ext cx="3129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LLMs to gain a deeper understanding of the subject matter</a:t>
            </a:r>
          </a:p>
        </p:txBody>
      </p:sp>
    </p:spTree>
    <p:extLst>
      <p:ext uri="{BB962C8B-B14F-4D97-AF65-F5344CB8AC3E}">
        <p14:creationId xmlns:p14="http://schemas.microsoft.com/office/powerpoint/2010/main" val="349715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6163</TotalTime>
  <Words>722</Words>
  <Application>Microsoft Macintosh PowerPoint</Application>
  <PresentationFormat>On-screen Show (16:9)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269</cp:revision>
  <cp:lastPrinted>2025-03-31T15:23:03Z</cp:lastPrinted>
  <dcterms:created xsi:type="dcterms:W3CDTF">2020-09-27T22:07:31Z</dcterms:created>
  <dcterms:modified xsi:type="dcterms:W3CDTF">2025-08-14T17:02:13Z</dcterms:modified>
</cp:coreProperties>
</file>