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2"/>
  </p:notesMasterIdLst>
  <p:sldIdLst>
    <p:sldId id="265" r:id="rId2"/>
    <p:sldId id="350" r:id="rId3"/>
    <p:sldId id="370" r:id="rId4"/>
    <p:sldId id="369" r:id="rId5"/>
    <p:sldId id="355" r:id="rId6"/>
    <p:sldId id="371" r:id="rId7"/>
    <p:sldId id="364" r:id="rId8"/>
    <p:sldId id="366" r:id="rId9"/>
    <p:sldId id="362" r:id="rId10"/>
    <p:sldId id="3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981"/>
    <p:restoredTop sz="95918"/>
  </p:normalViewPr>
  <p:slideViewPr>
    <p:cSldViewPr snapToGrid="0" snapToObjects="1">
      <p:cViewPr varScale="1">
        <p:scale>
          <a:sx n="162" d="100"/>
          <a:sy n="162" d="100"/>
        </p:scale>
        <p:origin x="20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C126FF5-7FB6-F541-8DB2-1849BD43E28C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E386BD-F9D3-714A-97D3-CE79C60822C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205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775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5719DB-811E-0C99-A1C2-B16B2A93D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006816-4653-A8EF-C2B5-2A7D1EB53A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C099D1-6C3B-9703-4E06-4CB6A2DB9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92289E-5E47-1DE0-F488-5281F09AA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9773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CA8560-1FBD-1D1D-5ED7-580651297B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E220ED-2753-17DF-1FB1-D851031A8B6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77B1A0-1D71-CCC1-31F2-C88CE00D1D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7C48D6-BF52-F618-5B07-9403909046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819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B0DA50-C872-9054-A78F-486E6063BF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68FB51-68DB-2804-1A3A-84C130F7BF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B14D91-6823-8888-33C1-5CA44F93E8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13D1-7B96-BE33-7A19-AB21733725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2830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74CFC-0487-E07D-32D6-7737E2E4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188C34-C29D-DC7D-9870-65CE6E531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7FA94D-D363-EDA6-0226-F9605DD720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436961-5744-E19B-CC84-B7660D77A1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232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AB694-E292-8F20-AA5F-81C88F419C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8D4D9E-E4F7-1C57-7728-1DA14E5924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F25CE5-A80F-13B0-2FA6-D76E7E32B5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6F130-E3D8-3679-CD2A-14CEA280E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878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2389ED-BBF8-1AE6-A824-33F130CE8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30C7CE-2A1A-A0BB-1146-7208462452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0F7207-211A-AD8E-D90C-F36FB696FF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013CCF-6068-E402-A74C-0F4615313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8642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56EBE-E655-18F8-9891-39BBE9737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BD55DD-B92F-F99B-1A4D-A87485F7DF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E874B-A6F1-8244-B81E-1D17708BD9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DE049D-FB02-86CB-D7A0-58F62825BB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061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EAA0B2-DA33-34D1-78E9-438BD8975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73696A-253E-2EF2-C48D-D8967B7091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67D775-E801-3C95-855F-20A39A8487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B64B7C-7B84-ED4D-6ED5-36102161C4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24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D9A4F5-7820-89BB-D21E-C4CAB6CC9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C4BFC0-C1E6-F0A4-3C1A-D7649DDB3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5BABF0-8EF8-37F8-62A2-51F6FFEC1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1E49E-810F-E47D-617F-D1E69636C6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E386BD-F9D3-714A-97D3-CE79C60822C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77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69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3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293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3352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783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39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3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81922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8939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82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19A013-20DB-C041-82DE-7D010733B9CD}" type="datetimeFigureOut">
              <a:rPr lang="en-US" smtClean="0"/>
              <a:t>8/14/25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7C8FAB-3D6D-2645-A8C6-6B4B1C24922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1559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26">
            <a:extLst>
              <a:ext uri="{FF2B5EF4-FFF2-40B4-BE49-F238E27FC236}">
                <a16:creationId xmlns:a16="http://schemas.microsoft.com/office/drawing/2014/main" id="{9BAFD2D3-88A4-BC04-C2E9-10A3919C2F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47613" y="120536"/>
            <a:ext cx="3288506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defRPr/>
            </a:pP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Christof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</a:t>
            </a:r>
            <a:r>
              <a:rPr lang="en-US" altLang="x-none" sz="75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           </a:t>
            </a: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teuscher@pdx.edu</a:t>
            </a:r>
            <a:endParaRPr lang="en-US" altLang="x-none" sz="750" dirty="0">
              <a:solidFill>
                <a:srgbClr val="24459C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 26">
            <a:extLst>
              <a:ext uri="{FF2B5EF4-FFF2-40B4-BE49-F238E27FC236}">
                <a16:creationId xmlns:a16="http://schemas.microsoft.com/office/drawing/2014/main" id="{EBE691C4-CC95-21B1-521C-72E9766471B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47564" y="130969"/>
            <a:ext cx="2268140" cy="307181"/>
          </a:xfrm>
          <a:prstGeom prst="rect">
            <a:avLst/>
          </a:prstGeom>
          <a:noFill/>
          <a:ln>
            <a:noFill/>
          </a:ln>
        </p:spPr>
        <p:txBody>
          <a:bodyPr anchor="b"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r" eaLnBrk="1" hangingPunct="1">
              <a:defRPr/>
            </a:pPr>
            <a:r>
              <a:rPr lang="en-US" altLang="x-none" sz="750" b="0" dirty="0" err="1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www.teuscher-lab.com</a:t>
            </a:r>
            <a:r>
              <a:rPr lang="en-US" altLang="x-none" sz="750" b="0" dirty="0">
                <a:solidFill>
                  <a:srgbClr val="24459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/teaching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4007107-4C7A-6388-1647-58B65957A3DA}"/>
              </a:ext>
            </a:extLst>
          </p:cNvPr>
          <p:cNvSpPr/>
          <p:nvPr userDrawn="1"/>
        </p:nvSpPr>
        <p:spPr bwMode="auto">
          <a:xfrm>
            <a:off x="646133" y="182027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FB7DBDC-1080-2A07-316D-EA828BF56950}"/>
              </a:ext>
            </a:extLst>
          </p:cNvPr>
          <p:cNvSpPr/>
          <p:nvPr userDrawn="1"/>
        </p:nvSpPr>
        <p:spPr bwMode="auto">
          <a:xfrm>
            <a:off x="8337221" y="214982"/>
            <a:ext cx="129462" cy="129462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8BB542E-AA85-C511-5A55-7CB156F9D3EF}"/>
              </a:ext>
            </a:extLst>
          </p:cNvPr>
          <p:cNvSpPr/>
          <p:nvPr userDrawn="1"/>
        </p:nvSpPr>
        <p:spPr bwMode="auto">
          <a:xfrm>
            <a:off x="8426345" y="359590"/>
            <a:ext cx="99153" cy="9915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1F6CA2-1700-64F4-7F7C-4973349DBC93}"/>
              </a:ext>
            </a:extLst>
          </p:cNvPr>
          <p:cNvSpPr/>
          <p:nvPr userDrawn="1"/>
        </p:nvSpPr>
        <p:spPr bwMode="auto">
          <a:xfrm>
            <a:off x="950575" y="198700"/>
            <a:ext cx="78863" cy="78863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7783AB8-F6E3-FAD3-11AA-6933B09502E1}"/>
              </a:ext>
            </a:extLst>
          </p:cNvPr>
          <p:cNvSpPr/>
          <p:nvPr userDrawn="1"/>
        </p:nvSpPr>
        <p:spPr bwMode="auto">
          <a:xfrm>
            <a:off x="861875" y="360785"/>
            <a:ext cx="95806" cy="958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1B71E639-31F9-28C4-C1EC-9C69F2DD0D41}"/>
              </a:ext>
            </a:extLst>
          </p:cNvPr>
          <p:cNvSpPr/>
          <p:nvPr userDrawn="1"/>
        </p:nvSpPr>
        <p:spPr bwMode="auto">
          <a:xfrm>
            <a:off x="591800" y="411384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36692F4-4B97-6294-ECDC-F130605664B1}"/>
              </a:ext>
            </a:extLst>
          </p:cNvPr>
          <p:cNvSpPr/>
          <p:nvPr userDrawn="1"/>
        </p:nvSpPr>
        <p:spPr bwMode="auto">
          <a:xfrm>
            <a:off x="2204311" y="296945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83A22CE-FA3D-A49B-2A4C-A0F7DF664A02}"/>
              </a:ext>
            </a:extLst>
          </p:cNvPr>
          <p:cNvSpPr/>
          <p:nvPr userDrawn="1"/>
        </p:nvSpPr>
        <p:spPr bwMode="auto">
          <a:xfrm>
            <a:off x="8089877" y="332686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EB43AF4-441D-91E0-5FB4-84C5EB619628}"/>
              </a:ext>
            </a:extLst>
          </p:cNvPr>
          <p:cNvSpPr/>
          <p:nvPr userDrawn="1"/>
        </p:nvSpPr>
        <p:spPr bwMode="auto">
          <a:xfrm>
            <a:off x="7708877" y="261248"/>
            <a:ext cx="83195" cy="83195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C65E716-7BE4-36B5-47AD-B69E8CA22CCD}"/>
              </a:ext>
            </a:extLst>
          </p:cNvPr>
          <p:cNvSpPr/>
          <p:nvPr userDrawn="1"/>
        </p:nvSpPr>
        <p:spPr bwMode="auto">
          <a:xfrm>
            <a:off x="7837464" y="394488"/>
            <a:ext cx="57906" cy="57906"/>
          </a:xfrm>
          <a:prstGeom prst="ellipse">
            <a:avLst/>
          </a:prstGeom>
          <a:gradFill flip="none" rotWithShape="1">
            <a:gsLst>
              <a:gs pos="53000">
                <a:srgbClr val="6A7F10"/>
              </a:gs>
              <a:gs pos="100000">
                <a:srgbClr val="FFFFFF"/>
              </a:gs>
            </a:gsLst>
            <a:path path="circle">
              <a:fillToRect t="100000" r="100000"/>
            </a:path>
            <a:tileRect l="-100000" b="-100000"/>
          </a:gradFill>
          <a:ln w="9525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>
            <a:outerShdw blurRad="82550" dist="38100" dir="6240000" sx="37000" sy="37000" kx="2700000" rotWithShape="0">
              <a:srgbClr val="000000">
                <a:alpha val="92000"/>
              </a:srgbClr>
            </a:outerShdw>
          </a:effectLst>
        </p:spPr>
        <p:txBody>
          <a:bodyPr/>
          <a:lstStyle>
            <a:lvl1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>
              <a:defRPr/>
            </a:pPr>
            <a:endParaRPr lang="en-US" sz="1800"/>
          </a:p>
        </p:txBody>
      </p:sp>
      <p:pic>
        <p:nvPicPr>
          <p:cNvPr id="19" name="Picture 21" descr="psulogo_horiz_msword.jpg">
            <a:extLst>
              <a:ext uri="{FF2B5EF4-FFF2-40B4-BE49-F238E27FC236}">
                <a16:creationId xmlns:a16="http://schemas.microsoft.com/office/drawing/2014/main" id="{5E640EA6-A5E8-7C61-E4EF-97F3C5D9E3A5}"/>
              </a:ext>
            </a:extLst>
          </p:cNvPr>
          <p:cNvPicPr>
            <a:picLocks noChangeAspect="1"/>
          </p:cNvPicPr>
          <p:nvPr userDrawn="1"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889132" y="4664992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3E85A9A-05D7-666A-13FD-FB7EEADF1D8F}"/>
              </a:ext>
            </a:extLst>
          </p:cNvPr>
          <p:cNvPicPr>
            <a:picLocks noChangeAspect="1"/>
          </p:cNvPicPr>
          <p:nvPr userDrawn="1"/>
        </p:nvPicPr>
        <p:blipFill>
          <a:blip r:embed="rId1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1800" y="4673551"/>
            <a:ext cx="1775683" cy="311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36582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jpe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503.14499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>
            <a:extLst>
              <a:ext uri="{FF2B5EF4-FFF2-40B4-BE49-F238E27FC236}">
                <a16:creationId xmlns:a16="http://schemas.microsoft.com/office/drawing/2014/main" id="{DDA1822A-3F08-7B40-83F4-E9A869B62F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300740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BF0243F-FABB-B74A-B538-4A1368CF2A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1963793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200"/>
          </a:p>
        </p:txBody>
      </p:sp>
      <p:sp>
        <p:nvSpPr>
          <p:cNvPr id="10" name="Rectangle 16">
            <a:extLst>
              <a:ext uri="{FF2B5EF4-FFF2-40B4-BE49-F238E27FC236}">
                <a16:creationId xmlns:a16="http://schemas.microsoft.com/office/drawing/2014/main" id="{225099E5-6654-6D41-ACCE-99A963B28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909" y="4517233"/>
            <a:ext cx="8713339" cy="545306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sp>
        <p:nvSpPr>
          <p:cNvPr id="14" name="Rectangle 8">
            <a:extLst>
              <a:ext uri="{FF2B5EF4-FFF2-40B4-BE49-F238E27FC236}">
                <a16:creationId xmlns:a16="http://schemas.microsoft.com/office/drawing/2014/main" id="{4F00B387-DEA5-F44B-9221-48D85BA98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175723"/>
            <a:ext cx="9153535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endParaRPr lang="en-US" altLang="en-US" sz="1500"/>
          </a:p>
        </p:txBody>
      </p:sp>
      <p:sp>
        <p:nvSpPr>
          <p:cNvPr id="15" name="Rectangle 9">
            <a:extLst>
              <a:ext uri="{FF2B5EF4-FFF2-40B4-BE49-F238E27FC236}">
                <a16:creationId xmlns:a16="http://schemas.microsoft.com/office/drawing/2014/main" id="{7ED40819-BAF4-B74C-9294-0E5A26FDC2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463855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teuscher@pdx.edu</a:t>
            </a:r>
          </a:p>
        </p:txBody>
      </p:sp>
      <p:sp>
        <p:nvSpPr>
          <p:cNvPr id="16" name="Rectangle 10">
            <a:extLst>
              <a:ext uri="{FF2B5EF4-FFF2-40B4-BE49-F238E27FC236}">
                <a16:creationId xmlns:a16="http://schemas.microsoft.com/office/drawing/2014/main" id="{00662374-3050-E148-ABD1-5B1157D993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" y="2247161"/>
            <a:ext cx="915353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200">
                <a:solidFill>
                  <a:schemeClr val="accent2"/>
                </a:solidFill>
              </a:rPr>
              <a:t>www.teuscher-lab.com</a:t>
            </a:r>
          </a:p>
        </p:txBody>
      </p:sp>
      <p:grpSp>
        <p:nvGrpSpPr>
          <p:cNvPr id="17" name="Group 6">
            <a:extLst>
              <a:ext uri="{FF2B5EF4-FFF2-40B4-BE49-F238E27FC236}">
                <a16:creationId xmlns:a16="http://schemas.microsoft.com/office/drawing/2014/main" id="{8EEF0CA9-8F7D-DD4C-BDD9-2366B8C95FB4}"/>
              </a:ext>
            </a:extLst>
          </p:cNvPr>
          <p:cNvGrpSpPr>
            <a:grpSpLocks/>
          </p:cNvGrpSpPr>
          <p:nvPr/>
        </p:nvGrpSpPr>
        <p:grpSpPr bwMode="auto">
          <a:xfrm>
            <a:off x="-1" y="1736382"/>
            <a:ext cx="9153535" cy="669131"/>
            <a:chOff x="0" y="1661"/>
            <a:chExt cx="5760" cy="562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6076B17A-B467-524A-BE94-2794A9B255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661"/>
              <a:ext cx="5760" cy="5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r>
                <a:rPr lang="en-US" altLang="en-US" sz="1500" dirty="0"/>
                <a:t>Portland State University</a:t>
              </a:r>
            </a:p>
            <a:p>
              <a:pPr algn="ctr" eaLnBrk="1" hangingPunct="1">
                <a:buFont typeface="Times" pitchFamily="2" charset="0"/>
                <a:buNone/>
              </a:pPr>
              <a:endParaRPr lang="en-US" altLang="en-US" sz="1500" dirty="0"/>
            </a:p>
          </p:txBody>
        </p:sp>
        <p:sp>
          <p:nvSpPr>
            <p:cNvPr id="19" name="Rectangle 8">
              <a:extLst>
                <a:ext uri="{FF2B5EF4-FFF2-40B4-BE49-F238E27FC236}">
                  <a16:creationId xmlns:a16="http://schemas.microsoft.com/office/drawing/2014/main" id="{773F6854-D829-B94A-8B10-C1BC57EC05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905"/>
              <a:ext cx="5760" cy="27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50000"/>
                </a:spcBef>
                <a:buClr>
                  <a:srgbClr val="24459C"/>
                </a:buClr>
                <a:buSzPct val="110000"/>
                <a:buFont typeface="Times" pitchFamily="2" charset="0"/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1pPr>
              <a:lvl2pPr marL="742950" indent="-285750">
                <a:spcBef>
                  <a:spcPct val="10000"/>
                </a:spcBef>
                <a:buFont typeface="Times" pitchFamily="2" charset="0"/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2pPr>
              <a:lvl3pPr marL="1143000" indent="-228600">
                <a:spcBef>
                  <a:spcPct val="10000"/>
                </a:spcBef>
                <a:buFont typeface="Times" pitchFamily="2" charset="0"/>
                <a:buChar char="–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3pPr>
              <a:lvl4pPr marL="1600200" indent="-228600">
                <a:spcBef>
                  <a:spcPct val="10000"/>
                </a:spcBef>
                <a:buFont typeface="Times" pitchFamily="2" charset="0"/>
                <a:buChar char="–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4pPr>
              <a:lvl5pPr marL="2057400" indent="-228600">
                <a:spcBef>
                  <a:spcPct val="10000"/>
                </a:spcBef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10000"/>
                </a:spcBef>
                <a:spcAft>
                  <a:spcPct val="0"/>
                </a:spcAft>
                <a:buFont typeface="Times" pitchFamily="2" charset="0"/>
                <a:buChar char="»"/>
                <a:defRPr sz="1600">
                  <a:solidFill>
                    <a:schemeClr val="tx1"/>
                  </a:solidFill>
                  <a:latin typeface="Arial" panose="020B0604020202020204" pitchFamily="34" charset="0"/>
                  <a:ea typeface="ＭＳ Ｐゴシック" panose="020B0600070205080204" pitchFamily="34" charset="-128"/>
                </a:defRPr>
              </a:lvl9pPr>
            </a:lstStyle>
            <a:p>
              <a:pPr algn="ctr" eaLnBrk="1" hangingPunct="1">
                <a:buFont typeface="Times" pitchFamily="2" charset="0"/>
                <a:buNone/>
              </a:pPr>
              <a:endParaRPr lang="en-US" altLang="en-US" sz="1500"/>
            </a:p>
          </p:txBody>
        </p:sp>
      </p:grpSp>
      <p:sp>
        <p:nvSpPr>
          <p:cNvPr id="20" name="Rectangle 7">
            <a:extLst>
              <a:ext uri="{FF2B5EF4-FFF2-40B4-BE49-F238E27FC236}">
                <a16:creationId xmlns:a16="http://schemas.microsoft.com/office/drawing/2014/main" id="{02BC9CDC-7546-F942-BDEB-05E9CF2DF8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2" y="1973316"/>
            <a:ext cx="9153535" cy="6694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/>
              <a:t>Department of Electrical and Computer Engineering (ECE)</a:t>
            </a:r>
          </a:p>
          <a:p>
            <a:pPr algn="ctr" eaLnBrk="1" hangingPunct="1">
              <a:buFont typeface="Times" pitchFamily="2" charset="0"/>
              <a:buNone/>
            </a:pPr>
            <a:endParaRPr lang="en-US" altLang="en-US" sz="1500" dirty="0"/>
          </a:p>
        </p:txBody>
      </p:sp>
      <p:sp>
        <p:nvSpPr>
          <p:cNvPr id="21" name="Rectangle 2">
            <a:extLst>
              <a:ext uri="{FF2B5EF4-FFF2-40B4-BE49-F238E27FC236}">
                <a16:creationId xmlns:a16="http://schemas.microsoft.com/office/drawing/2014/main" id="{0FA1916C-E7A4-D147-9A88-CA1526EC3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991398"/>
            <a:ext cx="9144000" cy="879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3000" b="1">
                <a:solidFill>
                  <a:srgbClr val="24459C"/>
                </a:solidFill>
              </a:rPr>
              <a:t>Week 2: Recap, outlook, and reminders</a:t>
            </a:r>
            <a:endParaRPr lang="en-US" altLang="en-US" sz="3000" b="1" dirty="0">
              <a:solidFill>
                <a:srgbClr val="24459C"/>
              </a:solidFill>
            </a:endParaRPr>
          </a:p>
        </p:txBody>
      </p:sp>
      <p:sp>
        <p:nvSpPr>
          <p:cNvPr id="22" name="Rectangle 3">
            <a:extLst>
              <a:ext uri="{FF2B5EF4-FFF2-40B4-BE49-F238E27FC236}">
                <a16:creationId xmlns:a16="http://schemas.microsoft.com/office/drawing/2014/main" id="{B45F69AE-B44F-024F-8D40-4EFA64DB6F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" y="445711"/>
            <a:ext cx="9153535" cy="287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350" dirty="0"/>
              <a:t>Christof Teuscher</a:t>
            </a:r>
          </a:p>
        </p:txBody>
      </p:sp>
      <p:sp>
        <p:nvSpPr>
          <p:cNvPr id="23" name="Rectangle 2">
            <a:extLst>
              <a:ext uri="{FF2B5EF4-FFF2-40B4-BE49-F238E27FC236}">
                <a16:creationId xmlns:a16="http://schemas.microsoft.com/office/drawing/2014/main" id="{0E4E4401-5710-FF45-8D44-B977FAA975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9534" y="783634"/>
            <a:ext cx="9144000" cy="4202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 algn="ctr" eaLnBrk="1" hangingPunct="1">
              <a:buFont typeface="Times" pitchFamily="2" charset="0"/>
              <a:buNone/>
            </a:pPr>
            <a:r>
              <a:rPr lang="en-US" altLang="en-US" sz="1500" dirty="0">
                <a:solidFill>
                  <a:srgbClr val="FF6600"/>
                </a:solidFill>
              </a:rPr>
              <a:t>ECE 410/510: Hardware for AI and ML</a:t>
            </a:r>
          </a:p>
        </p:txBody>
      </p:sp>
      <p:sp>
        <p:nvSpPr>
          <p:cNvPr id="24" name="Rectangle 16">
            <a:extLst>
              <a:ext uri="{FF2B5EF4-FFF2-40B4-BE49-F238E27FC236}">
                <a16:creationId xmlns:a16="http://schemas.microsoft.com/office/drawing/2014/main" id="{253D9E23-CEF9-6F46-BFF7-427C00BA0B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98" y="11514"/>
            <a:ext cx="8711750" cy="483394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50000"/>
              </a:spcBef>
              <a:buClr>
                <a:srgbClr val="24459C"/>
              </a:buClr>
              <a:buSzPct val="110000"/>
              <a:buFont typeface="Times" pitchFamily="2" charset="0"/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1pPr>
            <a:lvl2pPr marL="742950" indent="-285750">
              <a:spcBef>
                <a:spcPct val="10000"/>
              </a:spcBef>
              <a:buFont typeface="Times" pitchFamily="2" charset="0"/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2pPr>
            <a:lvl3pPr marL="1143000" indent="-228600">
              <a:spcBef>
                <a:spcPct val="10000"/>
              </a:spcBef>
              <a:buFont typeface="Times" pitchFamily="2" charset="0"/>
              <a:buChar char="–"/>
              <a:defRPr sz="24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3pPr>
            <a:lvl4pPr marL="1600200" indent="-228600">
              <a:spcBef>
                <a:spcPct val="10000"/>
              </a:spcBef>
              <a:buFont typeface="Times" pitchFamily="2" charset="0"/>
              <a:buChar char="–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4pPr>
            <a:lvl5pPr marL="2057400" indent="-228600">
              <a:spcBef>
                <a:spcPct val="10000"/>
              </a:spcBef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5pPr>
            <a:lvl6pPr marL="25146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6pPr>
            <a:lvl7pPr marL="29718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7pPr>
            <a:lvl8pPr marL="34290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8pPr>
            <a:lvl9pPr marL="3886200" indent="-228600" eaLnBrk="0" fontAlgn="base" hangingPunct="0">
              <a:spcBef>
                <a:spcPct val="10000"/>
              </a:spcBef>
              <a:spcAft>
                <a:spcPct val="0"/>
              </a:spcAft>
              <a:buFont typeface="Times" pitchFamily="2" charset="0"/>
              <a:buChar char="»"/>
              <a:defRPr sz="1600">
                <a:solidFill>
                  <a:schemeClr val="tx1"/>
                </a:solidFill>
                <a:latin typeface="Arial" panose="020B0604020202020204" pitchFamily="34" charset="0"/>
                <a:ea typeface="ＭＳ Ｐゴシック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endParaRPr lang="en-US" altLang="en-US" sz="1800"/>
          </a:p>
        </p:txBody>
      </p:sp>
      <p:pic>
        <p:nvPicPr>
          <p:cNvPr id="28" name="Picture 21" descr="psulogo_horiz_msword.jpg">
            <a:extLst>
              <a:ext uri="{FF2B5EF4-FFF2-40B4-BE49-F238E27FC236}">
                <a16:creationId xmlns:a16="http://schemas.microsoft.com/office/drawing/2014/main" id="{1B276CD8-E134-3C46-9AD0-A242F0890B3A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082367" y="4517233"/>
            <a:ext cx="1639490" cy="326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3F0B8B1-D392-3C10-E58F-6360151EDC0D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4517233"/>
            <a:ext cx="1775683" cy="311801"/>
          </a:xfrm>
          <a:prstGeom prst="rect">
            <a:avLst/>
          </a:prstGeom>
        </p:spPr>
      </p:pic>
      <p:pic>
        <p:nvPicPr>
          <p:cNvPr id="5" name="Picture 4" descr="A robot hand touching a chip&#10;&#10;AI-generated content may be incorrect.">
            <a:extLst>
              <a:ext uri="{FF2B5EF4-FFF2-40B4-BE49-F238E27FC236}">
                <a16:creationId xmlns:a16="http://schemas.microsoft.com/office/drawing/2014/main" id="{A0510663-57B7-035B-DFFE-8342C936BDF6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54717" y="2903807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computer hardware in a room&#10;&#10;AI-generated content may be incorrect.">
            <a:extLst>
              <a:ext uri="{FF2B5EF4-FFF2-40B4-BE49-F238E27FC236}">
                <a16:creationId xmlns:a16="http://schemas.microsoft.com/office/drawing/2014/main" id="{49C265D6-F85C-336E-ADED-8AD4680A3E0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83454" y="2894944"/>
            <a:ext cx="1245438" cy="1245438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F7CD9633-5639-C261-435F-CA961E3FDF1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337669" y="2908138"/>
            <a:ext cx="1245438" cy="123996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6" name="Picture 25" descr="A close-up of a computer chip&#10;&#10;AI-generated content may be incorrect.">
            <a:extLst>
              <a:ext uri="{FF2B5EF4-FFF2-40B4-BE49-F238E27FC236}">
                <a16:creationId xmlns:a16="http://schemas.microsoft.com/office/drawing/2014/main" id="{B84DED80-1B66-61D3-92A5-F9887919BBB1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400501" y="2918391"/>
            <a:ext cx="2073191" cy="1248504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1" name="Picture 30" descr="A close-up of a white square&#10;&#10;AI-generated content may be incorrect.">
            <a:extLst>
              <a:ext uri="{FF2B5EF4-FFF2-40B4-BE49-F238E27FC236}">
                <a16:creationId xmlns:a16="http://schemas.microsoft.com/office/drawing/2014/main" id="{DB3A117A-B708-893F-14AB-047C46098518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718" y="2903883"/>
            <a:ext cx="1701604" cy="1236499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6397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F7C50-91DA-E64A-3EE9-585A811417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screenshot of a black and white website&#10;&#10;AI-generated content may be incorrect.">
            <a:extLst>
              <a:ext uri="{FF2B5EF4-FFF2-40B4-BE49-F238E27FC236}">
                <a16:creationId xmlns:a16="http://schemas.microsoft.com/office/drawing/2014/main" id="{6405812C-6915-A9AF-2C38-B814AE6AA177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65441" y="612388"/>
            <a:ext cx="5613118" cy="391872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087799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168F99-1881-A244-D928-6543D7837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00D9BDE-32D2-901E-DC77-18F1AB0690FF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84241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What did you learn last week?</a:t>
            </a:r>
          </a:p>
        </p:txBody>
      </p:sp>
    </p:spTree>
    <p:extLst>
      <p:ext uri="{BB962C8B-B14F-4D97-AF65-F5344CB8AC3E}">
        <p14:creationId xmlns:p14="http://schemas.microsoft.com/office/powerpoint/2010/main" val="3752698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6828E-1BA7-1BE2-D2C1-3CE32139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E20AE792-6D66-9A9C-27BC-C6F15116CD8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What does industry tell you?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6820CE5-0B5A-C6F8-1CC5-CDBE98E15AA3}"/>
              </a:ext>
            </a:extLst>
          </p:cNvPr>
          <p:cNvSpPr/>
          <p:nvPr/>
        </p:nvSpPr>
        <p:spPr>
          <a:xfrm>
            <a:off x="603606" y="1137837"/>
            <a:ext cx="79367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Two common answers: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We can’t tell you anything.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There are no good/mature tools and approaches. Improvise and use whatever works for you.</a:t>
            </a:r>
          </a:p>
        </p:txBody>
      </p:sp>
    </p:spTree>
    <p:extLst>
      <p:ext uri="{BB962C8B-B14F-4D97-AF65-F5344CB8AC3E}">
        <p14:creationId xmlns:p14="http://schemas.microsoft.com/office/powerpoint/2010/main" val="6888414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219224-C302-E3CB-7673-7140EBF56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AE2334A-06C1-F2B1-6313-8ADE0F12021B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67C9E23-D3A1-A7D9-0AF8-4C5C47F2C50D}"/>
              </a:ext>
            </a:extLst>
          </p:cNvPr>
          <p:cNvSpPr txBox="1"/>
          <p:nvPr/>
        </p:nvSpPr>
        <p:spPr>
          <a:xfrm>
            <a:off x="1610360" y="4680257"/>
            <a:ext cx="578612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  <a:hlinkClick r:id="rId3"/>
              </a:rPr>
              <a:t>https://arxiv.org/abs/2503.14499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</a:p>
        </p:txBody>
      </p:sp>
      <p:pic>
        <p:nvPicPr>
          <p:cNvPr id="3" name="Picture 2" descr="A graph showing a number of numbers&#10;&#10;AI-generated content may be incorrect.">
            <a:extLst>
              <a:ext uri="{FF2B5EF4-FFF2-40B4-BE49-F238E27FC236}">
                <a16:creationId xmlns:a16="http://schemas.microsoft.com/office/drawing/2014/main" id="{A9CDFEC2-0BCC-6731-BB5E-77DEBFB3BCE0}"/>
              </a:ext>
            </a:extLst>
          </p:cNvPr>
          <p:cNvPicPr>
            <a:picLocks noChangeAspect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85800" y="372486"/>
            <a:ext cx="7772400" cy="4398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3374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83E2A-5A27-AE29-6225-2DFC08A98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1AD52394-D4BD-6E02-AD48-7D6555510A1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Currently in the works…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C819300-1904-B0EA-D5E8-F2CC78F8C18E}"/>
              </a:ext>
            </a:extLst>
          </p:cNvPr>
          <p:cNvSpPr/>
          <p:nvPr/>
        </p:nvSpPr>
        <p:spPr>
          <a:xfrm>
            <a:off x="501721" y="1119974"/>
            <a:ext cx="7936787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Reading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Selected solutions to challenges.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Feedback on documentation.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00"/>
              </a:solidFill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26966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E6C05A-42AC-087F-B48E-1614F1899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6EAA5C5A-8627-67F6-E4B5-B0832ADEF6B3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REMINDER: Portfolio links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DC1AFD-5676-050D-41BD-C6601D527BDB}"/>
              </a:ext>
            </a:extLst>
          </p:cNvPr>
          <p:cNvSpPr/>
          <p:nvPr/>
        </p:nvSpPr>
        <p:spPr>
          <a:xfrm>
            <a:off x="603606" y="1206684"/>
            <a:ext cx="793678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Submit your </a:t>
            </a:r>
            <a:r>
              <a:rPr lang="en-US" sz="2000" dirty="0" err="1">
                <a:solidFill>
                  <a:srgbClr val="000000"/>
                </a:solidFill>
                <a:latin typeface="Arial" panose="020B0604020202020204" pitchFamily="34" charset="0"/>
              </a:rPr>
              <a:t>Github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</a:rPr>
              <a:t> URL.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Any other platform you will use to build your “portfolio” of accomplishments in this class.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Submit it on Canvas</a:t>
            </a:r>
          </a:p>
        </p:txBody>
      </p:sp>
    </p:spTree>
    <p:extLst>
      <p:ext uri="{BB962C8B-B14F-4D97-AF65-F5344CB8AC3E}">
        <p14:creationId xmlns:p14="http://schemas.microsoft.com/office/powerpoint/2010/main" val="18537340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D271C-6756-896F-71D9-AE6ADFC54D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CD7D2C9F-9F94-3B9D-6873-8A29ED7A43B7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8205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How can I earn an A in this class?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ECE6E2B-5C75-27F1-FF81-6568D4E8E4C7}"/>
              </a:ext>
            </a:extLst>
          </p:cNvPr>
          <p:cNvSpPr/>
          <p:nvPr/>
        </p:nvSpPr>
        <p:spPr>
          <a:xfrm>
            <a:off x="501721" y="982814"/>
            <a:ext cx="7936787" cy="35702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Questions to ask yourself: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How can I impress my future employer?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Would I be proud to show my portfolio to a hiring manager or future employer? If not, why not? What could I improve?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What “wow” factor, if any, does my portfolio have?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Would my portfolio be useful for a future student? Could a student learn from what I did?</a:t>
            </a:r>
          </a:p>
          <a:p>
            <a:r>
              <a:rPr lang="en-US" sz="1600" b="1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Dos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</a:rPr>
              <a:t>Someone should be able to reproduce your steps.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Include all the LLM queries.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Include visualizations whenever possible.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Explain what worked and what didn’t work. Provide evidence for what worked.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Explain how things work. E.g., tutorial style. </a:t>
            </a:r>
            <a:r>
              <a:rPr lang="en-US" sz="1600" b="1" dirty="0">
                <a:solidFill>
                  <a:srgbClr val="FF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Writing is thinking!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Acknowledge the use of LLMs.</a:t>
            </a:r>
          </a:p>
        </p:txBody>
      </p:sp>
    </p:spTree>
    <p:extLst>
      <p:ext uri="{BB962C8B-B14F-4D97-AF65-F5344CB8AC3E}">
        <p14:creationId xmlns:p14="http://schemas.microsoft.com/office/powerpoint/2010/main" val="3375209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7406E-5213-47B2-DC16-940B68C6F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95C7E1E2-8586-B1DE-C1E0-100F9ECD19BC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6734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What should I do with my challenges?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27A961C-5BA3-CF34-C6AA-ABBDC1977977}"/>
              </a:ext>
            </a:extLst>
          </p:cNvPr>
          <p:cNvSpPr/>
          <p:nvPr/>
        </p:nvSpPr>
        <p:spPr>
          <a:xfrm>
            <a:off x="501721" y="1119974"/>
            <a:ext cx="7936787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They should be in the portfolio.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Include the assignments.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Post your answers on slack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#codefests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#weekly-challenges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Arial" panose="020B0604020202020204" pitchFamily="34" charset="0"/>
              </a:rPr>
              <a:t>Ask me for feedback.</a:t>
            </a:r>
          </a:p>
        </p:txBody>
      </p:sp>
    </p:spTree>
    <p:extLst>
      <p:ext uri="{BB962C8B-B14F-4D97-AF65-F5344CB8AC3E}">
        <p14:creationId xmlns:p14="http://schemas.microsoft.com/office/powerpoint/2010/main" val="1037297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2035E6-A309-134D-F5B7-26A8062DA5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:a16="http://schemas.microsoft.com/office/drawing/2014/main" id="{DD14B686-4712-F800-5167-E0002402C809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597293"/>
            <a:ext cx="9144000" cy="464344"/>
          </a:xfrm>
          <a:prstGeom prst="rect">
            <a:avLst/>
          </a:prstGeom>
        </p:spPr>
        <p:txBody>
          <a:bodyPr vert="horz" lIns="68580" tIns="34290" rIns="68580" bIns="34290" rtlCol="0" anchor="b">
            <a:normAutofit fontScale="77500" lnSpcReduction="2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b="1" kern="1200">
                <a:solidFill>
                  <a:schemeClr val="accent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altLang="en-US" sz="4500" dirty="0">
                <a:solidFill>
                  <a:schemeClr val="accent1">
                    <a:lumMod val="75000"/>
                  </a:schemeClr>
                </a:solidFill>
                <a:ea typeface="ＭＳ Ｐゴシック" panose="020B0600070205080204" pitchFamily="34" charset="-128"/>
              </a:rPr>
              <a:t>Codefest #2 preparation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D1F013-EE03-C8D8-6076-A37E2C072F2E}"/>
              </a:ext>
            </a:extLst>
          </p:cNvPr>
          <p:cNvSpPr/>
          <p:nvPr/>
        </p:nvSpPr>
        <p:spPr>
          <a:xfrm>
            <a:off x="520094" y="1061637"/>
            <a:ext cx="8103812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Think about what AI/ML algorithm/workload you want to pick.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It should be a non-conventional workload that will benefit from specialized hardware.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Use Google Scholar to find relevant literature on current state-of-the-art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You will be designing your own accelerator </a:t>
            </a:r>
            <a:r>
              <a:rPr lang="en-US" dirty="0" err="1">
                <a:latin typeface="Arial" panose="020B0604020202020204" pitchFamily="34" charset="0"/>
                <a:ea typeface="Arial" panose="020B0604020202020204" pitchFamily="34" charset="0"/>
              </a:rPr>
              <a:t>chiplet</a:t>
            </a:r>
            <a:r>
              <a:rPr lang="en-US" dirty="0">
                <a:latin typeface="Arial" panose="020B0604020202020204" pitchFamily="34" charset="0"/>
                <a:ea typeface="Arial" panose="020B0604020202020204" pitchFamily="34" charset="0"/>
              </a:rPr>
              <a:t> for that workload.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pic>
        <p:nvPicPr>
          <p:cNvPr id="5" name="Picture 4" descr="A diagram of a computer chip&#10;&#10;AI-generated content may be incorrect.">
            <a:extLst>
              <a:ext uri="{FF2B5EF4-FFF2-40B4-BE49-F238E27FC236}">
                <a16:creationId xmlns:a16="http://schemas.microsoft.com/office/drawing/2014/main" id="{E74A3522-7139-8818-1CC4-44DB826F2F6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70758" y="2571749"/>
            <a:ext cx="4547236" cy="1974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117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6483</TotalTime>
  <Words>374</Words>
  <Application>Microsoft Macintosh PowerPoint</Application>
  <PresentationFormat>On-screen Show (16:9)</PresentationFormat>
  <Paragraphs>56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ＭＳ Ｐゴシック</vt:lpstr>
      <vt:lpstr>Arial</vt:lpstr>
      <vt:lpstr>Calibri</vt:lpstr>
      <vt:lpstr>Calibri Light</vt:lpstr>
      <vt:lpstr>Times</vt:lpstr>
      <vt:lpstr>Office 2013 - 2022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Testing</dc:title>
  <dc:creator>Microsoft Office User</dc:creator>
  <cp:lastModifiedBy>Christof Teuscher</cp:lastModifiedBy>
  <cp:revision>296</cp:revision>
  <cp:lastPrinted>2025-03-31T15:23:03Z</cp:lastPrinted>
  <dcterms:created xsi:type="dcterms:W3CDTF">2020-09-27T22:07:31Z</dcterms:created>
  <dcterms:modified xsi:type="dcterms:W3CDTF">2025-08-14T17:02:54Z</dcterms:modified>
</cp:coreProperties>
</file>