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65" r:id="rId2"/>
    <p:sldId id="364" r:id="rId3"/>
    <p:sldId id="370" r:id="rId4"/>
    <p:sldId id="366" r:id="rId5"/>
    <p:sldId id="372" r:id="rId6"/>
    <p:sldId id="371" r:id="rId7"/>
    <p:sldId id="368" r:id="rId8"/>
    <p:sldId id="367" r:id="rId9"/>
    <p:sldId id="354" r:id="rId10"/>
    <p:sldId id="375" r:id="rId11"/>
    <p:sldId id="377" r:id="rId12"/>
    <p:sldId id="376" r:id="rId13"/>
    <p:sldId id="365" r:id="rId14"/>
    <p:sldId id="356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7"/>
    <p:restoredTop sz="95918"/>
  </p:normalViewPr>
  <p:slideViewPr>
    <p:cSldViewPr snapToGrid="0" snapToObjects="1">
      <p:cViewPr varScale="1">
        <p:scale>
          <a:sx n="163" d="100"/>
          <a:sy n="163" d="100"/>
        </p:scale>
        <p:origin x="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26FF5-7FB6-F541-8DB2-1849BD43E28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86BD-F9D3-714A-97D3-CE79C608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0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45BD5-57D1-B193-4D85-5929BCF6A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C1734A-C529-2BE1-51C0-BFE957DDC1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46A203-0B6D-7948-19C1-D6963079A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22BE6-6031-047C-16C1-1DCE3C2B5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14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D00B3-D705-04DE-4439-EDF13DA32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C942B3-FC4E-E185-9A91-7EE09E3DCF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C5504B-E707-DCD1-9B83-5EEFCEBDA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F618A-2598-54EA-DCA2-43B8CB6F8E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7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72E22-D0D5-DBEB-D332-F61824AA1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03C40D-CB23-C529-EFE2-79281B813D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DC8C52-BBDB-1AE9-62B6-399D7AD87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B3423-9FA2-9C46-B251-DB3F3A8DF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13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0B2B9-2B41-4E9D-B7C0-57BE1D5DF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4C8655-43B7-A1E1-AE2F-928C8236EA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15865-16C8-E521-3340-E49E2DED7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7B9E-6ECB-74C8-CA93-975ADA937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1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6AA9E-879E-13AE-EE0F-A684D258C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A0EB9-FE60-EC31-DEA4-D7D83E68C7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70ED9D-2787-884C-5CBA-92521ECAC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3AF0E-A14C-FE5D-1206-4BF4A46C2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6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BCEE5-4343-2B67-E50E-CCAAD0442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6D45CD-6934-5A6C-AD0C-06129D3C3F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D0F771-9C4B-CCE9-4213-0BC114C21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AB4C4-1844-B084-42AA-BB109B95A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70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07EBA-E14D-3B55-55E4-7D55BAA1F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21AF56-A17E-2C1E-355B-B428A3C616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DD75AF-F0A9-FB0B-8CE5-2869F189DD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C1EEE-BFB3-4865-CAEA-1C5CDF130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15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AB009-9623-F010-6A4A-35ACE90B5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3AA407-8E0A-DA1A-01F2-60056028A0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95DF57-F9B1-AE82-E0FC-495933458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13DF4-3AB1-BAD7-85FA-D6DEEB8451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0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339CA-6450-9663-F78F-2DCB4AF34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27D25-E991-36D5-B6E5-4868F950C2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FD28CD-B268-645C-94EC-F04550EF3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BD4A5-65D9-BA6A-87DC-4508098C0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81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6D6E6-5F95-9A54-6BE1-93DD6986D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E2C701-0D80-432B-DAE0-EDE0464459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111F18-1D58-3770-59E1-8003108F6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B75D9-84A3-753C-B944-925B2919C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17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14FB5-137C-AD56-4145-8EAA80A43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A4105A-C7AE-C933-20D5-C0BCC95B0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B3FF81-9FFA-48FA-B966-5B5FB19CF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90246-8B64-DDEF-866E-E5972AC84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10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D131F-133C-805E-93F0-90FF5E8B1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B23EE9-BBF7-1642-7D19-D76B1FDEE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91F456-1299-BC41-369D-0323A3452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0D555-BFC5-B212-944C-CAE9A11CA3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18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36D67-80F3-C54B-E447-8EF32D0B4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5A1C2D-8E4C-1FA0-2BF8-E7AE4E2258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DAA04F-BEBB-9FA3-32BE-9C262FB83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8DA3B-F558-4A7B-A1BA-A3A4FB66A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01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9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3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9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8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9BAFD2D3-88A4-BC04-C2E9-10A3919C2F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613" y="120536"/>
            <a:ext cx="3288506" cy="30718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x-none" sz="75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x-none" sz="750" b="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Christof </a:t>
            </a: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Teuscher</a:t>
            </a:r>
            <a:r>
              <a:rPr lang="en-US" altLang="x-none" sz="75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teuscher@pdx.edu</a:t>
            </a:r>
            <a:endParaRPr lang="en-US" altLang="x-none" sz="750" dirty="0">
              <a:solidFill>
                <a:srgbClr val="244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EBE691C4-CC95-21B1-521C-72E9766471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47564" y="130969"/>
            <a:ext cx="2268140" cy="30718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www.teuscher-lab.com</a:t>
            </a:r>
            <a:r>
              <a:rPr lang="en-US" altLang="x-none" sz="750" b="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/teaching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007107-4C7A-6388-1647-58B65957A3DA}"/>
              </a:ext>
            </a:extLst>
          </p:cNvPr>
          <p:cNvSpPr/>
          <p:nvPr userDrawn="1"/>
        </p:nvSpPr>
        <p:spPr bwMode="auto">
          <a:xfrm>
            <a:off x="646133" y="182027"/>
            <a:ext cx="129462" cy="129462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B7DBDC-1080-2A07-316D-EA828BF56950}"/>
              </a:ext>
            </a:extLst>
          </p:cNvPr>
          <p:cNvSpPr/>
          <p:nvPr userDrawn="1"/>
        </p:nvSpPr>
        <p:spPr bwMode="auto">
          <a:xfrm>
            <a:off x="8337221" y="214982"/>
            <a:ext cx="129462" cy="129462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BB542E-AA85-C511-5A55-7CB156F9D3EF}"/>
              </a:ext>
            </a:extLst>
          </p:cNvPr>
          <p:cNvSpPr/>
          <p:nvPr userDrawn="1"/>
        </p:nvSpPr>
        <p:spPr bwMode="auto">
          <a:xfrm>
            <a:off x="8426345" y="359590"/>
            <a:ext cx="99153" cy="99153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1F6CA2-1700-64F4-7F7C-4973349DBC93}"/>
              </a:ext>
            </a:extLst>
          </p:cNvPr>
          <p:cNvSpPr/>
          <p:nvPr userDrawn="1"/>
        </p:nvSpPr>
        <p:spPr bwMode="auto">
          <a:xfrm>
            <a:off x="950575" y="198700"/>
            <a:ext cx="78863" cy="78863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783AB8-F6E3-FAD3-11AA-6933B09502E1}"/>
              </a:ext>
            </a:extLst>
          </p:cNvPr>
          <p:cNvSpPr/>
          <p:nvPr userDrawn="1"/>
        </p:nvSpPr>
        <p:spPr bwMode="auto">
          <a:xfrm>
            <a:off x="861875" y="360785"/>
            <a:ext cx="95806" cy="958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71E639-31F9-28C4-C1EC-9C69F2DD0D41}"/>
              </a:ext>
            </a:extLst>
          </p:cNvPr>
          <p:cNvSpPr/>
          <p:nvPr userDrawn="1"/>
        </p:nvSpPr>
        <p:spPr bwMode="auto">
          <a:xfrm>
            <a:off x="591800" y="411384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6692F4-4B97-6294-ECDC-F130605664B1}"/>
              </a:ext>
            </a:extLst>
          </p:cNvPr>
          <p:cNvSpPr/>
          <p:nvPr userDrawn="1"/>
        </p:nvSpPr>
        <p:spPr bwMode="auto">
          <a:xfrm>
            <a:off x="2204311" y="296945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3A22CE-FA3D-A49B-2A4C-A0F7DF664A02}"/>
              </a:ext>
            </a:extLst>
          </p:cNvPr>
          <p:cNvSpPr/>
          <p:nvPr userDrawn="1"/>
        </p:nvSpPr>
        <p:spPr bwMode="auto">
          <a:xfrm>
            <a:off x="8089877" y="332686"/>
            <a:ext cx="83195" cy="83195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B43AF4-441D-91E0-5FB4-84C5EB619628}"/>
              </a:ext>
            </a:extLst>
          </p:cNvPr>
          <p:cNvSpPr/>
          <p:nvPr userDrawn="1"/>
        </p:nvSpPr>
        <p:spPr bwMode="auto">
          <a:xfrm>
            <a:off x="7708877" y="261248"/>
            <a:ext cx="83195" cy="83195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65E716-7BE4-36B5-47AD-B69E8CA22CCD}"/>
              </a:ext>
            </a:extLst>
          </p:cNvPr>
          <p:cNvSpPr/>
          <p:nvPr userDrawn="1"/>
        </p:nvSpPr>
        <p:spPr bwMode="auto">
          <a:xfrm>
            <a:off x="7837464" y="394488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pic>
        <p:nvPicPr>
          <p:cNvPr id="19" name="Picture 21" descr="psulogo_horiz_msword.jpg">
            <a:extLst>
              <a:ext uri="{FF2B5EF4-FFF2-40B4-BE49-F238E27FC236}">
                <a16:creationId xmlns:a16="http://schemas.microsoft.com/office/drawing/2014/main" id="{5E640EA6-A5E8-7C61-E4EF-97F3C5D9E3A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9132" y="4664992"/>
            <a:ext cx="1639490" cy="3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3E85A9A-05D7-666A-13FD-FB7EEADF1D8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800" y="4673551"/>
            <a:ext cx="1775683" cy="3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rpa.mil/about/heilmeier-catechis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emiengineering.com/chiplets-where-are-we-toda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DDA1822A-3F08-7B40-83F4-E9A869B62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300740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0243F-FABB-B74A-B538-4A1368CF2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963793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20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225099E5-6654-6D41-ACCE-99A963B2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09" y="4517233"/>
            <a:ext cx="8713339" cy="54530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4F00B387-DEA5-F44B-9221-48D85BA98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175723"/>
            <a:ext cx="915353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50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ED40819-BAF4-B74C-9294-0E5A26FDC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463855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200">
                <a:solidFill>
                  <a:schemeClr val="accent2"/>
                </a:solidFill>
              </a:rPr>
              <a:t>teuscher@pdx.edu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0662374-3050-E148-ABD1-5B1157D99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247161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200">
                <a:solidFill>
                  <a:schemeClr val="accent2"/>
                </a:solidFill>
              </a:rPr>
              <a:t>www.teuscher-lab.com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8EEF0CA9-8F7D-DD4C-BDD9-2366B8C95FB4}"/>
              </a:ext>
            </a:extLst>
          </p:cNvPr>
          <p:cNvGrpSpPr>
            <a:grpSpLocks/>
          </p:cNvGrpSpPr>
          <p:nvPr/>
        </p:nvGrpSpPr>
        <p:grpSpPr bwMode="auto">
          <a:xfrm>
            <a:off x="-1" y="1736382"/>
            <a:ext cx="9153535" cy="669131"/>
            <a:chOff x="0" y="1661"/>
            <a:chExt cx="5760" cy="562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6076B17A-B467-524A-BE94-2794A9B25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61"/>
              <a:ext cx="5760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24459C"/>
                </a:buClr>
                <a:buSzPct val="110000"/>
                <a:buFont typeface="Times" pitchFamily="2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Font typeface="Times" pitchFamily="2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Font typeface="Times" pitchFamily="2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10000"/>
                </a:spcBef>
                <a:buFont typeface="Times" pitchFamily="2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10000"/>
                </a:spcBef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Times" pitchFamily="2" charset="0"/>
                <a:buNone/>
              </a:pPr>
              <a:r>
                <a:rPr lang="en-US" altLang="en-US" sz="1500" dirty="0"/>
                <a:t>Portland State University</a:t>
              </a:r>
            </a:p>
            <a:p>
              <a:pPr algn="ctr" eaLnBrk="1" hangingPunct="1">
                <a:buFont typeface="Times" pitchFamily="2" charset="0"/>
                <a:buNone/>
              </a:pPr>
              <a:endParaRPr lang="en-US" altLang="en-US" sz="1500" dirty="0"/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773F6854-D829-B94A-8B10-C1BC57EC0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05"/>
              <a:ext cx="576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24459C"/>
                </a:buClr>
                <a:buSzPct val="110000"/>
                <a:buFont typeface="Times" pitchFamily="2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Font typeface="Times" pitchFamily="2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Font typeface="Times" pitchFamily="2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10000"/>
                </a:spcBef>
                <a:buFont typeface="Times" pitchFamily="2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10000"/>
                </a:spcBef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Times" pitchFamily="2" charset="0"/>
                <a:buNone/>
              </a:pPr>
              <a:endParaRPr lang="en-US" altLang="en-US" sz="1500"/>
            </a:p>
          </p:txBody>
        </p:sp>
      </p:grpSp>
      <p:sp>
        <p:nvSpPr>
          <p:cNvPr id="20" name="Rectangle 7">
            <a:extLst>
              <a:ext uri="{FF2B5EF4-FFF2-40B4-BE49-F238E27FC236}">
                <a16:creationId xmlns:a16="http://schemas.microsoft.com/office/drawing/2014/main" id="{02BC9CDC-7546-F942-BDEB-05E9CF2D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" y="1973316"/>
            <a:ext cx="9153535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500" dirty="0"/>
              <a:t>Department of Electrical and Computer Engineering (ECE)</a:t>
            </a:r>
          </a:p>
          <a:p>
            <a:pPr algn="ctr" eaLnBrk="1" hangingPunct="1">
              <a:buFont typeface="Times" pitchFamily="2" charset="0"/>
              <a:buNone/>
            </a:pPr>
            <a:endParaRPr lang="en-US" altLang="en-US" sz="15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FA1916C-E7A4-D147-9A88-CA1526EC3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1398"/>
            <a:ext cx="9144000" cy="87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1" dirty="0">
                <a:solidFill>
                  <a:srgbClr val="24459C"/>
                </a:solidFill>
              </a:rPr>
              <a:t>Codefest #2: Bootstrapping the final project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B45F69AE-B44F-024F-8D40-4EFA64DB6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45711"/>
            <a:ext cx="9153535" cy="28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350" dirty="0"/>
              <a:t>Christof Teuscher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0E4E4401-5710-FF45-8D44-B977FAA97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34" y="783634"/>
            <a:ext cx="9144000" cy="4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500" dirty="0">
                <a:solidFill>
                  <a:srgbClr val="FF6600"/>
                </a:solidFill>
              </a:rPr>
              <a:t>ECE 410/510: Hardware for AI and ML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253D9E23-CEF9-6F46-BFF7-427C00BA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98" y="11514"/>
            <a:ext cx="8711750" cy="4833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28" name="Picture 21" descr="psulogo_horiz_msword.jpg">
            <a:extLst>
              <a:ext uri="{FF2B5EF4-FFF2-40B4-BE49-F238E27FC236}">
                <a16:creationId xmlns:a16="http://schemas.microsoft.com/office/drawing/2014/main" id="{1B276CD8-E134-3C46-9AD0-A242F0890B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2367" y="4517233"/>
            <a:ext cx="1639490" cy="3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F0B8B1-D392-3C10-E58F-6360151EDC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18" y="4517233"/>
            <a:ext cx="1775683" cy="311801"/>
          </a:xfrm>
          <a:prstGeom prst="rect">
            <a:avLst/>
          </a:prstGeom>
        </p:spPr>
      </p:pic>
      <p:pic>
        <p:nvPicPr>
          <p:cNvPr id="5" name="Picture 4" descr="A robot hand touching a chip&#10;&#10;AI-generated content may be incorrect.">
            <a:extLst>
              <a:ext uri="{FF2B5EF4-FFF2-40B4-BE49-F238E27FC236}">
                <a16:creationId xmlns:a16="http://schemas.microsoft.com/office/drawing/2014/main" id="{A0510663-57B7-035B-DFFE-8342C936BDF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717" y="2903807"/>
            <a:ext cx="1245438" cy="12454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computer hardware in a room&#10;&#10;AI-generated content may be incorrect.">
            <a:extLst>
              <a:ext uri="{FF2B5EF4-FFF2-40B4-BE49-F238E27FC236}">
                <a16:creationId xmlns:a16="http://schemas.microsoft.com/office/drawing/2014/main" id="{49C265D6-F85C-336E-ADED-8AD4680A3E0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454" y="2894944"/>
            <a:ext cx="1245438" cy="12454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F7CD9633-5639-C261-435F-CA961E3FDF1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7669" y="2908138"/>
            <a:ext cx="1245438" cy="12399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B84DED80-1B66-61D3-92A5-F9887919BBB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0501" y="2918391"/>
            <a:ext cx="2073191" cy="12485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-up of a white square&#10;&#10;AI-generated content may be incorrect.">
            <a:extLst>
              <a:ext uri="{FF2B5EF4-FFF2-40B4-BE49-F238E27FC236}">
                <a16:creationId xmlns:a16="http://schemas.microsoft.com/office/drawing/2014/main" id="{DB3A117A-B708-893F-14AB-047C4609851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18" y="2903883"/>
            <a:ext cx="1701604" cy="12364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639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546B7-2649-AA23-7234-4C61933E3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85630DC-FF13-F6F7-02A5-4516EA64D60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591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Example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2F6830-5CA6-2301-8563-B34C60BC4639}"/>
              </a:ext>
            </a:extLst>
          </p:cNvPr>
          <p:cNvSpPr/>
          <p:nvPr/>
        </p:nvSpPr>
        <p:spPr>
          <a:xfrm>
            <a:off x="654002" y="1023537"/>
            <a:ext cx="76668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</a:rPr>
              <a:t>QR code recognizer for an edge device.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Must be fast and ultra low-power.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 descr="A diagram of a qr code&#10;&#10;AI-generated content may be incorrect.">
            <a:extLst>
              <a:ext uri="{FF2B5EF4-FFF2-40B4-BE49-F238E27FC236}">
                <a16:creationId xmlns:a16="http://schemas.microsoft.com/office/drawing/2014/main" id="{6EE42C9D-7507-8BA3-5DFD-31CD406F0EC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47141" y="1099423"/>
            <a:ext cx="2423701" cy="188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5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7C4DC-BC5B-1AAF-90B8-F97671822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qr code&#10;&#10;AI-generated content may be incorrect.">
            <a:extLst>
              <a:ext uri="{FF2B5EF4-FFF2-40B4-BE49-F238E27FC236}">
                <a16:creationId xmlns:a16="http://schemas.microsoft.com/office/drawing/2014/main" id="{0BD2B341-E0CE-5ADC-A49A-05A276D4545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0152" y="4042867"/>
            <a:ext cx="1143695" cy="891695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463CF3-459D-C1EF-985A-9BCA7130AF7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846" y="654785"/>
            <a:ext cx="3891724" cy="33350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screenshot of a screenshot of a computer&#10;&#10;AI-generated content may be incorrect.">
            <a:extLst>
              <a:ext uri="{FF2B5EF4-FFF2-40B4-BE49-F238E27FC236}">
                <a16:creationId xmlns:a16="http://schemas.microsoft.com/office/drawing/2014/main" id="{3E5B1102-EB92-6967-A94C-F4B92ECC845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9893" y="654176"/>
            <a:ext cx="3793261" cy="333562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800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EF34D-0770-ED4E-DF7E-762B0C07A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16E31B7-1D27-0A8C-EFBC-7CE4E16045D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591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 err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Heilmeier</a:t>
            </a:r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 questions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B0D56-356C-0EB4-B52C-523709B1AD3A}"/>
              </a:ext>
            </a:extLst>
          </p:cNvPr>
          <p:cNvSpPr/>
          <p:nvPr/>
        </p:nvSpPr>
        <p:spPr>
          <a:xfrm>
            <a:off x="654002" y="1023537"/>
            <a:ext cx="76668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</a:rPr>
              <a:t>What are you trying to do</a:t>
            </a:r>
            <a:r>
              <a:rPr lang="en-US" dirty="0">
                <a:latin typeface="Arial" panose="020B0604020202020204" pitchFamily="34" charset="0"/>
              </a:rPr>
              <a:t>? Articulate your objectives using absolutely no jargon.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</a:rPr>
              <a:t>How is it done today</a:t>
            </a:r>
            <a:r>
              <a:rPr lang="en-US" dirty="0">
                <a:latin typeface="Arial" panose="020B0604020202020204" pitchFamily="34" charset="0"/>
              </a:rPr>
              <a:t>, and what are the limits of current practice?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</a:rPr>
              <a:t>What is new in your approach </a:t>
            </a:r>
            <a:r>
              <a:rPr lang="en-US" dirty="0">
                <a:latin typeface="Arial" panose="020B0604020202020204" pitchFamily="34" charset="0"/>
              </a:rPr>
              <a:t>and why do you think it will be successful?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Who cares? If you are successful, what difference will it make?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What are the risks?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How much will it cost?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How long will it take?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What are the mid-term and final “exams” to check for success? 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1CB75-0278-549B-B0A5-DD1EEC68F886}"/>
              </a:ext>
            </a:extLst>
          </p:cNvPr>
          <p:cNvSpPr txBox="1"/>
          <p:nvPr/>
        </p:nvSpPr>
        <p:spPr>
          <a:xfrm>
            <a:off x="2057400" y="4307308"/>
            <a:ext cx="5029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hlinkClick r:id="rId3"/>
              </a:rPr>
              <a:t>https://www.darpa.mil/about/heilmeier-catechism</a:t>
            </a:r>
            <a:r>
              <a:rPr lang="en-US" sz="105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6570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1E12F-5C47-F75B-8052-2506000CE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7EF6A3-5E29-712D-C54F-A0C1656D5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52103"/>
              </p:ext>
            </p:extLst>
          </p:nvPr>
        </p:nvGraphicFramePr>
        <p:xfrm>
          <a:off x="554019" y="651510"/>
          <a:ext cx="803596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08">
                  <a:extLst>
                    <a:ext uri="{9D8B030D-6E8A-4147-A177-3AD203B41FA5}">
                      <a16:colId xmlns:a16="http://schemas.microsoft.com/office/drawing/2014/main" val="2310770265"/>
                    </a:ext>
                  </a:extLst>
                </a:gridCol>
                <a:gridCol w="3581365">
                  <a:extLst>
                    <a:ext uri="{9D8B030D-6E8A-4147-A177-3AD203B41FA5}">
                      <a16:colId xmlns:a16="http://schemas.microsoft.com/office/drawing/2014/main" val="4063361982"/>
                    </a:ext>
                  </a:extLst>
                </a:gridCol>
                <a:gridCol w="3813489">
                  <a:extLst>
                    <a:ext uri="{9D8B030D-6E8A-4147-A177-3AD203B41FA5}">
                      <a16:colId xmlns:a16="http://schemas.microsoft.com/office/drawing/2014/main" val="286698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 (Codefest)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5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HW/AI/ML overview + codesign 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main project: pick workload, start analysis, benchmark,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92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GPU architecture and programming for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Drafting a HW architecture, creating a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2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neural networks on GPUs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Coding HW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08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Transformers &amp; transformers on GPUs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simulation + refinement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1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In-memory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Improving initial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58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Neuromorphic chips: </a:t>
                      </a:r>
                      <a:r>
                        <a:rPr lang="en-US" dirty="0" err="1"/>
                        <a:t>TrueNorth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Loihi</a:t>
                      </a:r>
                      <a:r>
                        <a:rPr lang="en-US" dirty="0"/>
                        <a:t>, Akida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+ refinement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66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Neuromorphic computing with mem-devices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Synthesizing design + benchmarking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6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Hardware accelerators for embedded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improvements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1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Emerging technologies and future directions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tests, validation, verification, benchmarking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47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687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B2960-3B59-88CE-C917-12BE2D984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56BE8D7-2DF4-9093-0A99-C5CEC8AE0DF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591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Codefest goals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FDF7AE-EDA9-737C-862D-9F944DCCC600}"/>
              </a:ext>
            </a:extLst>
          </p:cNvPr>
          <p:cNvSpPr/>
          <p:nvPr/>
        </p:nvSpPr>
        <p:spPr>
          <a:xfrm>
            <a:off x="726831" y="1023537"/>
            <a:ext cx="766689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</a:rPr>
              <a:t>Rapid prototyping</a:t>
            </a:r>
            <a:r>
              <a:rPr lang="en-US" sz="2000" dirty="0">
                <a:latin typeface="Arial" panose="020B0604020202020204" pitchFamily="34" charset="0"/>
              </a:rPr>
              <a:t>, solve problems, and create complex designs using “vibe coding.”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 how to use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LLMs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efficiently to create complex design we couldn’t create without.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Use LLMs to learn and to gain a deeper understanding of the subject matter.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Collaborate, share and learn from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Present, document, communicate.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Motivate you to go home and brings things to the next level.</a:t>
            </a:r>
          </a:p>
        </p:txBody>
      </p:sp>
    </p:spTree>
    <p:extLst>
      <p:ext uri="{BB962C8B-B14F-4D97-AF65-F5344CB8AC3E}">
        <p14:creationId xmlns:p14="http://schemas.microsoft.com/office/powerpoint/2010/main" val="60676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CF59D-7D88-6046-96EB-AF6E9741C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4CCDBB52-6CA3-7F19-DEF6-3751A2C400DE}"/>
              </a:ext>
            </a:extLst>
          </p:cNvPr>
          <p:cNvSpPr/>
          <p:nvPr/>
        </p:nvSpPr>
        <p:spPr>
          <a:xfrm>
            <a:off x="3690784" y="1967404"/>
            <a:ext cx="1675053" cy="558219"/>
          </a:xfrm>
          <a:prstGeom prst="leftRightArrow">
            <a:avLst>
              <a:gd name="adj1" fmla="val 50000"/>
              <a:gd name="adj2" fmla="val 541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FF0081B4-E15B-36BE-A836-E5907E44EB3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591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Project vision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596790-A20B-1FF0-F3BA-1C08F6086412}"/>
              </a:ext>
            </a:extLst>
          </p:cNvPr>
          <p:cNvSpPr/>
          <p:nvPr/>
        </p:nvSpPr>
        <p:spPr>
          <a:xfrm>
            <a:off x="1708235" y="1392869"/>
            <a:ext cx="1982549" cy="1917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CEA2E0-2FA3-7783-0815-1DDCCEACEACF}"/>
              </a:ext>
            </a:extLst>
          </p:cNvPr>
          <p:cNvSpPr/>
          <p:nvPr/>
        </p:nvSpPr>
        <p:spPr>
          <a:xfrm>
            <a:off x="5365837" y="1392869"/>
            <a:ext cx="1982549" cy="1917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25356-E4E7-3F96-8223-54DEE8C861EF}"/>
              </a:ext>
            </a:extLst>
          </p:cNvPr>
          <p:cNvSpPr txBox="1"/>
          <p:nvPr/>
        </p:nvSpPr>
        <p:spPr>
          <a:xfrm>
            <a:off x="4228388" y="206184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E165F-BEB4-9BBA-A791-2DF1A851985E}"/>
              </a:ext>
            </a:extLst>
          </p:cNvPr>
          <p:cNvSpPr txBox="1"/>
          <p:nvPr/>
        </p:nvSpPr>
        <p:spPr>
          <a:xfrm>
            <a:off x="5638943" y="1023537"/>
            <a:ext cx="1436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Hardware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0E3A9E-5E9A-4822-30E1-2C95701319A7}"/>
              </a:ext>
            </a:extLst>
          </p:cNvPr>
          <p:cNvSpPr txBox="1"/>
          <p:nvPr/>
        </p:nvSpPr>
        <p:spPr>
          <a:xfrm>
            <a:off x="1981341" y="1023537"/>
            <a:ext cx="1436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Software</a:t>
            </a:r>
          </a:p>
        </p:txBody>
      </p:sp>
      <p:pic>
        <p:nvPicPr>
          <p:cNvPr id="11" name="Picture 10" descr="A computer chip with different colored buttons&#10;&#10;AI-generated content may be incorrect.">
            <a:extLst>
              <a:ext uri="{FF2B5EF4-FFF2-40B4-BE49-F238E27FC236}">
                <a16:creationId xmlns:a16="http://schemas.microsoft.com/office/drawing/2014/main" id="{20327891-D8DE-2EBB-DD77-DEEBB40759A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1645" y="1809932"/>
            <a:ext cx="1750929" cy="11111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E2AE78-2ECD-E8A7-F64F-B41ABC0F20C9}"/>
              </a:ext>
            </a:extLst>
          </p:cNvPr>
          <p:cNvSpPr txBox="1"/>
          <p:nvPr/>
        </p:nvSpPr>
        <p:spPr>
          <a:xfrm>
            <a:off x="4246021" y="2656542"/>
            <a:ext cx="53412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USB-C</a:t>
            </a:r>
          </a:p>
          <a:p>
            <a:pPr algn="ctr"/>
            <a:r>
              <a:rPr lang="en-US" sz="1100" dirty="0"/>
              <a:t>HDMI</a:t>
            </a:r>
          </a:p>
          <a:p>
            <a:pPr algn="ctr"/>
            <a:r>
              <a:rPr lang="en-US" sz="1100" dirty="0"/>
              <a:t>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C059DC-ABB2-E307-7DEE-6A60201FDF55}"/>
              </a:ext>
            </a:extLst>
          </p:cNvPr>
          <p:cNvSpPr txBox="1"/>
          <p:nvPr/>
        </p:nvSpPr>
        <p:spPr>
          <a:xfrm>
            <a:off x="158198" y="3702661"/>
            <a:ext cx="8985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Design, test, and benchmark a co-processor 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chiplet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accelerates parts of some AI/ML code. Start with a blank slate for your design.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[Alternative]: design a stand-alone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chiplet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1DD73B-1BA2-3830-6ACC-C6DF37DB4426}"/>
              </a:ext>
            </a:extLst>
          </p:cNvPr>
          <p:cNvSpPr txBox="1"/>
          <p:nvPr/>
        </p:nvSpPr>
        <p:spPr>
          <a:xfrm>
            <a:off x="1708234" y="2953806"/>
            <a:ext cx="19825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General purpose processor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789DF8-EF80-D373-5F40-1AF76DB9F379}"/>
              </a:ext>
            </a:extLst>
          </p:cNvPr>
          <p:cNvSpPr txBox="1"/>
          <p:nvPr/>
        </p:nvSpPr>
        <p:spPr>
          <a:xfrm>
            <a:off x="5365836" y="2979707"/>
            <a:ext cx="19825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Chiplet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9F2382-D7AA-3078-AA6F-26DFCB7BFB02}"/>
              </a:ext>
            </a:extLst>
          </p:cNvPr>
          <p:cNvSpPr txBox="1"/>
          <p:nvPr/>
        </p:nvSpPr>
        <p:spPr>
          <a:xfrm>
            <a:off x="1708234" y="1415516"/>
            <a:ext cx="1982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AI/ML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algorithm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8872482-6DB4-BC6D-8F45-7AE9C5055CF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3857" y="2106565"/>
            <a:ext cx="811306" cy="8161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204546-0405-6DD2-ECE0-B7C86F11B4E5}"/>
              </a:ext>
            </a:extLst>
          </p:cNvPr>
          <p:cNvSpPr txBox="1"/>
          <p:nvPr/>
        </p:nvSpPr>
        <p:spPr>
          <a:xfrm>
            <a:off x="5365836" y="1431494"/>
            <a:ext cx="1982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Accelerator</a:t>
            </a:r>
          </a:p>
        </p:txBody>
      </p:sp>
    </p:spTree>
    <p:extLst>
      <p:ext uri="{BB962C8B-B14F-4D97-AF65-F5344CB8AC3E}">
        <p14:creationId xmlns:p14="http://schemas.microsoft.com/office/powerpoint/2010/main" val="340293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2BC3D-3A4A-0EF9-6459-98066B173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0F3D4F69-4B9D-E085-BACF-02D7FBBA202F}"/>
              </a:ext>
            </a:extLst>
          </p:cNvPr>
          <p:cNvSpPr txBox="1">
            <a:spLocks noChangeArrowheads="1"/>
          </p:cNvSpPr>
          <p:nvPr/>
        </p:nvSpPr>
        <p:spPr>
          <a:xfrm>
            <a:off x="-4763" y="496437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Compute stack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087B4F9-F16F-42C9-EA29-E1E9ADE99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4610" y="1487782"/>
            <a:ext cx="469900" cy="274161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833754-21BC-FBF4-3722-2B58E5AD7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997" y="3295944"/>
            <a:ext cx="1879600" cy="517525"/>
          </a:xfrm>
          <a:prstGeom prst="rect">
            <a:avLst/>
          </a:prstGeom>
          <a:solidFill>
            <a:srgbClr val="00A2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b="0"/>
              <a:t>Device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4222ABD-53F8-CEF3-E0D6-ED6650623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997" y="2576807"/>
            <a:ext cx="1879600" cy="517525"/>
          </a:xfrm>
          <a:prstGeom prst="rect">
            <a:avLst/>
          </a:prstGeom>
          <a:solidFill>
            <a:srgbClr val="FFC74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b="0"/>
              <a:t>Circuit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8C466D8-1BEC-E667-C247-B8FD48102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997" y="1841794"/>
            <a:ext cx="1879600" cy="5175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b="0"/>
              <a:t>Architecture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E07C2E5F-8E3A-9DBA-4696-AE5140CB2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172" y="4032544"/>
            <a:ext cx="1879600" cy="517525"/>
          </a:xfrm>
          <a:prstGeom prst="rect">
            <a:avLst/>
          </a:prstGeom>
          <a:solidFill>
            <a:srgbClr val="004AA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b="0"/>
              <a:t>Material/Physics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93FED4B-3D18-77F7-21DB-10C97EDBE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9760" y="1068682"/>
            <a:ext cx="1879600" cy="517525"/>
          </a:xfrm>
          <a:prstGeom prst="rect">
            <a:avLst/>
          </a:prstGeom>
          <a:solidFill>
            <a:srgbClr val="186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800" b="0" dirty="0"/>
              <a:t>Algorithms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03E5EC9F-7456-69F8-FFC1-8AD96E2254C4}"/>
              </a:ext>
            </a:extLst>
          </p:cNvPr>
          <p:cNvSpPr/>
          <p:nvPr/>
        </p:nvSpPr>
        <p:spPr>
          <a:xfrm>
            <a:off x="2773937" y="1606123"/>
            <a:ext cx="484094" cy="2017643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37EF8-1F27-F0DE-169D-BE943B1DA4E8}"/>
              </a:ext>
            </a:extLst>
          </p:cNvPr>
          <p:cNvSpPr txBox="1"/>
          <p:nvPr/>
        </p:nvSpPr>
        <p:spPr>
          <a:xfrm>
            <a:off x="1759644" y="1150403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with the algorithm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6D34A-9BBC-903E-2472-0E1574242A51}"/>
              </a:ext>
            </a:extLst>
          </p:cNvPr>
          <p:cNvSpPr txBox="1"/>
          <p:nvPr/>
        </p:nvSpPr>
        <p:spPr>
          <a:xfrm>
            <a:off x="2844302" y="36632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37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3260E-3026-9768-A465-953C1F12E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BFA11C5-987C-884E-0562-DB083CAA2C0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34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Example AI/ML applications</a:t>
            </a:r>
          </a:p>
        </p:txBody>
      </p:sp>
      <p:pic>
        <p:nvPicPr>
          <p:cNvPr id="4" name="Picture 3" descr="A close-up of a list of words&#10;&#10;AI-generated content may be incorrect.">
            <a:extLst>
              <a:ext uri="{FF2B5EF4-FFF2-40B4-BE49-F238E27FC236}">
                <a16:creationId xmlns:a16="http://schemas.microsoft.com/office/drawing/2014/main" id="{E1DB1006-9BB6-D5D0-0D55-FB38721B6BC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3803" y="1137837"/>
            <a:ext cx="2809238" cy="3332170"/>
          </a:xfrm>
          <a:prstGeom prst="rect">
            <a:avLst/>
          </a:prstGeom>
        </p:spPr>
      </p:pic>
      <p:pic>
        <p:nvPicPr>
          <p:cNvPr id="6" name="Picture 5" descr="A close-up of a list of words&#10;&#10;AI-generated content may be incorrect.">
            <a:extLst>
              <a:ext uri="{FF2B5EF4-FFF2-40B4-BE49-F238E27FC236}">
                <a16:creationId xmlns:a16="http://schemas.microsoft.com/office/drawing/2014/main" id="{AB05FAA9-BBF3-6256-F3F4-556B88D9E7D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86938" y="1152985"/>
            <a:ext cx="3008762" cy="242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7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AD15D-2668-CE67-D555-95EE953FE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14474EB-B9B7-69BE-CF5D-CF04324E677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What is a </a:t>
            </a:r>
            <a:r>
              <a:rPr lang="en-US" altLang="en-US" sz="4500" dirty="0" err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chiplet</a:t>
            </a:r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2FD24-AC38-AE21-C58E-E2BD3590C765}"/>
              </a:ext>
            </a:extLst>
          </p:cNvPr>
          <p:cNvSpPr/>
          <p:nvPr/>
        </p:nvSpPr>
        <p:spPr>
          <a:xfrm>
            <a:off x="497000" y="997791"/>
            <a:ext cx="793678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A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chiplet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is a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small, specialized piece of silicon that can be combined with other </a:t>
            </a:r>
            <a:r>
              <a:rPr lang="en-US" sz="16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chiplets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to form a complete integrated circuit (IC) or system-on-chip (SoC).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Instead of manufacturing one large monolithic chip, the </a:t>
            </a: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chiplet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approach breaks down complex processor designs into smaller functional blocks that can be manufactured separately and then integrated together using advanced packaging technologies.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Chiplets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are connected using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high-speed, short-range communication interfaces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that enable them to work together as if they were on a single piece of silicon.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This </a:t>
            </a: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modular approach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has been widely adopted by companies like AMD, Intel, and TSMC to create more efficient and powerful processors while overcoming the limitations of traditional monolithic chip design</a:t>
            </a:r>
          </a:p>
        </p:txBody>
      </p:sp>
    </p:spTree>
    <p:extLst>
      <p:ext uri="{BB962C8B-B14F-4D97-AF65-F5344CB8AC3E}">
        <p14:creationId xmlns:p14="http://schemas.microsoft.com/office/powerpoint/2010/main" val="366914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A60FE-AA2E-5448-A8F5-FA3226726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A702CF91-3289-D74B-5BC7-36B19A29775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696" y="1054436"/>
            <a:ext cx="5819239" cy="2471612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6B4FEC98-2EA5-D431-AEDF-7CEA01A4628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What is a </a:t>
            </a:r>
            <a:r>
              <a:rPr lang="en-US" altLang="en-US" sz="4500" dirty="0" err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chiplet</a:t>
            </a:r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?</a:t>
            </a:r>
          </a:p>
        </p:txBody>
      </p:sp>
      <p:pic>
        <p:nvPicPr>
          <p:cNvPr id="3" name="Picture 2" descr="A computer chip with different colored buttons&#10;&#10;AI-generated content may be incorrect.">
            <a:extLst>
              <a:ext uri="{FF2B5EF4-FFF2-40B4-BE49-F238E27FC236}">
                <a16:creationId xmlns:a16="http://schemas.microsoft.com/office/drawing/2014/main" id="{78857D6C-4324-09DC-E9CD-83A598F1296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1990" y="2916932"/>
            <a:ext cx="2578690" cy="1636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59775E-1935-2C23-A7B4-BE7AD16AF942}"/>
              </a:ext>
            </a:extLst>
          </p:cNvPr>
          <p:cNvSpPr txBox="1"/>
          <p:nvPr/>
        </p:nvSpPr>
        <p:spPr>
          <a:xfrm>
            <a:off x="1366438" y="3371658"/>
            <a:ext cx="457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The key benefits of </a:t>
            </a:r>
            <a:r>
              <a:rPr lang="en-US" sz="1100" b="1" dirty="0" err="1"/>
              <a:t>chiplets</a:t>
            </a:r>
            <a:r>
              <a:rPr lang="en-US" sz="1100" b="1" dirty="0"/>
              <a:t>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Improved manufacturing yields, as smaller dies have fewer defects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Better scalability for different performance and power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The ability to mix and match process technologies optimized for specific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Reduced costs by reusing proven IP blocks across different products</a:t>
            </a:r>
          </a:p>
        </p:txBody>
      </p:sp>
    </p:spTree>
    <p:extLst>
      <p:ext uri="{BB962C8B-B14F-4D97-AF65-F5344CB8AC3E}">
        <p14:creationId xmlns:p14="http://schemas.microsoft.com/office/powerpoint/2010/main" val="83053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EEF79-8E89-339E-78BA-96D462B89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0F16F8-0B9E-617F-B4E3-12F66B038D96}"/>
              </a:ext>
            </a:extLst>
          </p:cNvPr>
          <p:cNvSpPr txBox="1"/>
          <p:nvPr/>
        </p:nvSpPr>
        <p:spPr>
          <a:xfrm>
            <a:off x="-2" y="4568967"/>
            <a:ext cx="914399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hlinkClick r:id="rId3"/>
              </a:rPr>
              <a:t>https://semiengineering.com/chiplets-where-are-we-today</a:t>
            </a:r>
            <a:r>
              <a:rPr lang="en-US" sz="1050" dirty="0"/>
              <a:t> </a:t>
            </a:r>
          </a:p>
        </p:txBody>
      </p:sp>
      <p:pic>
        <p:nvPicPr>
          <p:cNvPr id="8" name="Picture 7" descr="A diagram of a computer component&#10;&#10;AI-generated content may be incorrect.">
            <a:extLst>
              <a:ext uri="{FF2B5EF4-FFF2-40B4-BE49-F238E27FC236}">
                <a16:creationId xmlns:a16="http://schemas.microsoft.com/office/drawing/2014/main" id="{4604450E-DCD3-6DD7-5AF0-FD38DE269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04" y="593859"/>
            <a:ext cx="7179586" cy="39557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B9350D-451F-F52F-44AD-9EAB0BD3660F}"/>
              </a:ext>
            </a:extLst>
          </p:cNvPr>
          <p:cNvSpPr txBox="1"/>
          <p:nvPr/>
        </p:nvSpPr>
        <p:spPr>
          <a:xfrm>
            <a:off x="5552109" y="3355139"/>
            <a:ext cx="260968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HBM = High Bandwidth Memory stack is a 3D-stacked DRAM (Dynamic Random Access Memory)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Wafer interposer = intermediate layer in semiconductor packaging</a:t>
            </a:r>
          </a:p>
        </p:txBody>
      </p:sp>
    </p:spTree>
    <p:extLst>
      <p:ext uri="{BB962C8B-B14F-4D97-AF65-F5344CB8AC3E}">
        <p14:creationId xmlns:p14="http://schemas.microsoft.com/office/powerpoint/2010/main" val="418428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FB733-94D1-6B9F-EE1F-AA44E4231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057CCC-94DF-2C39-66BA-D32C395532D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Communication interfaces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ED9DE-4AF1-98F9-3D2F-BCDA9D39B616}"/>
              </a:ext>
            </a:extLst>
          </p:cNvPr>
          <p:cNvSpPr/>
          <p:nvPr/>
        </p:nvSpPr>
        <p:spPr>
          <a:xfrm>
            <a:off x="497000" y="997791"/>
            <a:ext cx="793678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Advanced Interface Bus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(AIB): Developed by Intel, AIB is an open-source, die-to-die interconnect technology that enables high-bandwidth, low-power communication between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chiplets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. It supports both parallel and serial communication modes.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Universal Chiplet Interconnect Express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(UCIe): An industry-standard specification backed by major companies like AMD, Intel, Arm, and TSMC. UCIe aims to establish an open ecosystem for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chiplet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integration with standardized physical interfaces, protocols, and power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High Bandwidth Memory (HBM) Interface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: While primarily for connecting memory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chiplets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 this interface uses through-silicon vias (TSVs) and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microbumps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to achieve very high bandwidth connections.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Bunch of Wires (</a:t>
            </a:r>
            <a:r>
              <a:rPr lang="en-US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BoW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):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 simpler, more cost-effective interface for medium-bandwidth connections between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chiplets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, developed through the Open Compute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TSMC's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Integrated Fan-Out (</a:t>
            </a:r>
            <a:r>
              <a:rPr lang="en-US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InFO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Chip-on-Wafer-on-Substrate (</a:t>
            </a:r>
            <a:r>
              <a:rPr lang="en-US" sz="1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CoWoS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):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These are packaging technologies that include specific interconnect interfaces for connecting multiple 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chiplets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9D3B4-6131-C080-597E-9BB9FC4914FF}"/>
              </a:ext>
            </a:extLst>
          </p:cNvPr>
          <p:cNvSpPr txBox="1"/>
          <p:nvPr/>
        </p:nvSpPr>
        <p:spPr>
          <a:xfrm>
            <a:off x="2779714" y="4245631"/>
            <a:ext cx="358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Unclear of IP is available for any of these…</a:t>
            </a:r>
          </a:p>
        </p:txBody>
      </p:sp>
    </p:spTree>
    <p:extLst>
      <p:ext uri="{BB962C8B-B14F-4D97-AF65-F5344CB8AC3E}">
        <p14:creationId xmlns:p14="http://schemas.microsoft.com/office/powerpoint/2010/main" val="386922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52A5A-6491-AE4D-BCA3-9111F19EF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F5CDB62-DE59-C518-CB60-A2D1BBD5776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34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How to pick a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2C91B6-FCB4-8202-0A80-5739714DBAFB}"/>
              </a:ext>
            </a:extLst>
          </p:cNvPr>
          <p:cNvSpPr/>
          <p:nvPr/>
        </p:nvSpPr>
        <p:spPr>
          <a:xfrm>
            <a:off x="603606" y="971312"/>
            <a:ext cx="793678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Pick something exciting, at the forefront of technology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Pick something that challenges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Failure should be an 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Something new that you want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Start with a blank slate, but it’s OK to draw inspiration from existing architectures.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Dont’s</a:t>
            </a:r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No relying on current accelerators, e.g., GPUs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No traditional CPUs.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No cache algorithms, no branch predictors, etc.!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No teamwork allowed. You must have your own project. If several want to work on the same problem, you’d be competing with each other (in a friendly way!).</a:t>
            </a:r>
          </a:p>
        </p:txBody>
      </p:sp>
    </p:spTree>
    <p:extLst>
      <p:ext uri="{BB962C8B-B14F-4D97-AF65-F5344CB8AC3E}">
        <p14:creationId xmlns:p14="http://schemas.microsoft.com/office/powerpoint/2010/main" val="38233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7191</TotalTime>
  <Words>926</Words>
  <Application>Microsoft Macintosh PowerPoint</Application>
  <PresentationFormat>On-screen Show (16:9)</PresentationFormat>
  <Paragraphs>127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Times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Microsoft Office User</dc:creator>
  <cp:lastModifiedBy>Christof Teuscher</cp:lastModifiedBy>
  <cp:revision>316</cp:revision>
  <cp:lastPrinted>2025-03-31T15:23:03Z</cp:lastPrinted>
  <dcterms:created xsi:type="dcterms:W3CDTF">2020-09-27T22:07:31Z</dcterms:created>
  <dcterms:modified xsi:type="dcterms:W3CDTF">2025-08-14T17:03:05Z</dcterms:modified>
</cp:coreProperties>
</file>