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65" r:id="rId2"/>
    <p:sldId id="367" r:id="rId3"/>
    <p:sldId id="378" r:id="rId4"/>
    <p:sldId id="364" r:id="rId5"/>
    <p:sldId id="381" r:id="rId6"/>
    <p:sldId id="370" r:id="rId7"/>
    <p:sldId id="382" r:id="rId8"/>
    <p:sldId id="380" r:id="rId9"/>
    <p:sldId id="383" r:id="rId10"/>
    <p:sldId id="384" r:id="rId11"/>
    <p:sldId id="385" r:id="rId12"/>
    <p:sldId id="355" r:id="rId13"/>
    <p:sldId id="37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34"/>
    <p:restoredTop sz="95918"/>
  </p:normalViewPr>
  <p:slideViewPr>
    <p:cSldViewPr snapToGrid="0" snapToObjects="1">
      <p:cViewPr varScale="1">
        <p:scale>
          <a:sx n="156" d="100"/>
          <a:sy n="156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26FF5-7FB6-F541-8DB2-1849BD43E28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86BD-F9D3-714A-97D3-CE79C608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0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81668-7FA5-7B39-9C16-8C17C5FAB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4FC780-0180-0080-A775-C6287F6567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D12753-D54A-A306-2ABA-61A89FE76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4FC7-EFD1-74F7-9C39-5FB973BF47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06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A27-C063-F4D2-3D6B-57E230516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50C68-E74F-658C-1A61-AC28790AD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571F46-4028-1052-E87D-5B611C037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A973-9CC3-282A-D75B-21354EF05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AB694-E292-8F20-AA5F-81C88F419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8D4D9E-E4F7-1C57-7728-1DA14E5924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F25CE5-A80F-13B0-2FA6-D76E7E32B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6F130-E3D8-3679-CD2A-14CEA280E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08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1CD98-FD29-9A72-E6F6-012B09472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75858-7EB8-B330-F739-CA2230E3C8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20B35B-1099-5F0D-35C0-10D6F32FA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65BF7-FE98-95D7-181D-D4F0D2E4FB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0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D131F-133C-805E-93F0-90FF5E8B1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B23EE9-BBF7-1642-7D19-D76B1FDEE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91F456-1299-BC41-369D-0323A3452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0D555-BFC5-B212-944C-CAE9A11CA3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1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757E3-8B9B-C1D6-8147-72017FB88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89D471-6F6A-E822-8B3C-35A1C99A37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B9E5A1-48CE-EF3C-F380-C332D5E6D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B5ACC-FDDC-207D-2A9E-01ABA7EABF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50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BCEE5-4343-2B67-E50E-CCAAD0442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6D45CD-6934-5A6C-AD0C-06129D3C3F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D0F771-9C4B-CCE9-4213-0BC114C21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AB4C4-1844-B084-42AA-BB109B95A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70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AF0A8-92FE-1D7A-65EC-543641CD8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AEFE90-E1D6-6442-2EB0-DE7AACAA32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273D17-3049-E4AA-EDAA-50C640692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8B686-037A-703F-7F41-9432B6EAC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72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07EBA-E14D-3B55-55E4-7D55BAA1F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21AF56-A17E-2C1E-355B-B428A3C616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DD75AF-F0A9-FB0B-8CE5-2869F189D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C1EEE-BFB3-4865-CAEA-1C5CDF130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15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16ACD-2A51-B91B-FEC4-ACCD6F9CB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EBAE29-DC5F-BEE2-7DDD-E97722D97F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4353DD-2AE7-AE0D-390F-7AFB342B1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7F119-D258-9604-5EF6-26FB23273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40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F6F5F-7C72-5227-05F1-47E209A96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986ED7-5C84-65ED-7BF8-720BF95B04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B61EC9-9C8C-F069-89EF-F44865CCE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32A26-E5C1-282B-7FC6-AB4186619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04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7838E-4C00-A864-E98F-D3EC9F7E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24B3F2-D891-0EB1-8285-2FC250106D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9E7603-E1FD-2882-8D81-2201EFC53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EF00-6128-5758-2FCA-C473C71EAC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5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9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3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9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8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9BAFD2D3-88A4-BC04-C2E9-10A3919C2F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613" y="120536"/>
            <a:ext cx="3288506" cy="30718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x-none" sz="75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x-none" sz="750" b="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Christof </a:t>
            </a: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Teuscher</a:t>
            </a:r>
            <a:r>
              <a:rPr lang="en-US" altLang="x-none" sz="75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teuscher@pdx.edu</a:t>
            </a:r>
            <a:endParaRPr lang="en-US" altLang="x-none" sz="750" dirty="0">
              <a:solidFill>
                <a:srgbClr val="244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EBE691C4-CC95-21B1-521C-72E9766471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47564" y="130969"/>
            <a:ext cx="2268140" cy="30718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www.teuscher-lab.com</a:t>
            </a:r>
            <a:r>
              <a:rPr lang="en-US" altLang="x-none" sz="750" b="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/teaching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007107-4C7A-6388-1647-58B65957A3DA}"/>
              </a:ext>
            </a:extLst>
          </p:cNvPr>
          <p:cNvSpPr/>
          <p:nvPr userDrawn="1"/>
        </p:nvSpPr>
        <p:spPr bwMode="auto">
          <a:xfrm>
            <a:off x="646133" y="182027"/>
            <a:ext cx="129462" cy="129462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B7DBDC-1080-2A07-316D-EA828BF56950}"/>
              </a:ext>
            </a:extLst>
          </p:cNvPr>
          <p:cNvSpPr/>
          <p:nvPr userDrawn="1"/>
        </p:nvSpPr>
        <p:spPr bwMode="auto">
          <a:xfrm>
            <a:off x="8337221" y="214982"/>
            <a:ext cx="129462" cy="129462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BB542E-AA85-C511-5A55-7CB156F9D3EF}"/>
              </a:ext>
            </a:extLst>
          </p:cNvPr>
          <p:cNvSpPr/>
          <p:nvPr userDrawn="1"/>
        </p:nvSpPr>
        <p:spPr bwMode="auto">
          <a:xfrm>
            <a:off x="8426345" y="359590"/>
            <a:ext cx="99153" cy="99153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1F6CA2-1700-64F4-7F7C-4973349DBC93}"/>
              </a:ext>
            </a:extLst>
          </p:cNvPr>
          <p:cNvSpPr/>
          <p:nvPr userDrawn="1"/>
        </p:nvSpPr>
        <p:spPr bwMode="auto">
          <a:xfrm>
            <a:off x="950575" y="198700"/>
            <a:ext cx="78863" cy="78863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783AB8-F6E3-FAD3-11AA-6933B09502E1}"/>
              </a:ext>
            </a:extLst>
          </p:cNvPr>
          <p:cNvSpPr/>
          <p:nvPr userDrawn="1"/>
        </p:nvSpPr>
        <p:spPr bwMode="auto">
          <a:xfrm>
            <a:off x="861875" y="360785"/>
            <a:ext cx="95806" cy="958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71E639-31F9-28C4-C1EC-9C69F2DD0D41}"/>
              </a:ext>
            </a:extLst>
          </p:cNvPr>
          <p:cNvSpPr/>
          <p:nvPr userDrawn="1"/>
        </p:nvSpPr>
        <p:spPr bwMode="auto">
          <a:xfrm>
            <a:off x="591800" y="411384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6692F4-4B97-6294-ECDC-F130605664B1}"/>
              </a:ext>
            </a:extLst>
          </p:cNvPr>
          <p:cNvSpPr/>
          <p:nvPr userDrawn="1"/>
        </p:nvSpPr>
        <p:spPr bwMode="auto">
          <a:xfrm>
            <a:off x="2204311" y="296945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3A22CE-FA3D-A49B-2A4C-A0F7DF664A02}"/>
              </a:ext>
            </a:extLst>
          </p:cNvPr>
          <p:cNvSpPr/>
          <p:nvPr userDrawn="1"/>
        </p:nvSpPr>
        <p:spPr bwMode="auto">
          <a:xfrm>
            <a:off x="8089877" y="332686"/>
            <a:ext cx="83195" cy="83195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B43AF4-441D-91E0-5FB4-84C5EB619628}"/>
              </a:ext>
            </a:extLst>
          </p:cNvPr>
          <p:cNvSpPr/>
          <p:nvPr userDrawn="1"/>
        </p:nvSpPr>
        <p:spPr bwMode="auto">
          <a:xfrm>
            <a:off x="7708877" y="261248"/>
            <a:ext cx="83195" cy="83195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65E716-7BE4-36B5-47AD-B69E8CA22CCD}"/>
              </a:ext>
            </a:extLst>
          </p:cNvPr>
          <p:cNvSpPr/>
          <p:nvPr userDrawn="1"/>
        </p:nvSpPr>
        <p:spPr bwMode="auto">
          <a:xfrm>
            <a:off x="7837464" y="394488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pic>
        <p:nvPicPr>
          <p:cNvPr id="19" name="Picture 21" descr="psulogo_horiz_msword.jpg">
            <a:extLst>
              <a:ext uri="{FF2B5EF4-FFF2-40B4-BE49-F238E27FC236}">
                <a16:creationId xmlns:a16="http://schemas.microsoft.com/office/drawing/2014/main" id="{5E640EA6-A5E8-7C61-E4EF-97F3C5D9E3A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9132" y="4664992"/>
            <a:ext cx="1639490" cy="3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3E85A9A-05D7-666A-13FD-FB7EEADF1D8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800" y="4673551"/>
            <a:ext cx="1775683" cy="3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ific-research.com/iterative-product-developme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_HSDXhJEF1F2Qu76zJOlygvPm_F9NqX5VZ0f8CGXI3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DDA1822A-3F08-7B40-83F4-E9A869B62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300740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0243F-FABB-B74A-B538-4A1368CF2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963793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20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225099E5-6654-6D41-ACCE-99A963B2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09" y="4517233"/>
            <a:ext cx="8713339" cy="54530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4F00B387-DEA5-F44B-9221-48D85BA98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175723"/>
            <a:ext cx="915353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50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ED40819-BAF4-B74C-9294-0E5A26FDC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463855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200">
                <a:solidFill>
                  <a:schemeClr val="accent2"/>
                </a:solidFill>
              </a:rPr>
              <a:t>teuscher@pdx.edu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0662374-3050-E148-ABD1-5B1157D99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247161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200">
                <a:solidFill>
                  <a:schemeClr val="accent2"/>
                </a:solidFill>
              </a:rPr>
              <a:t>www.teuscher-lab.com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8EEF0CA9-8F7D-DD4C-BDD9-2366B8C95FB4}"/>
              </a:ext>
            </a:extLst>
          </p:cNvPr>
          <p:cNvGrpSpPr>
            <a:grpSpLocks/>
          </p:cNvGrpSpPr>
          <p:nvPr/>
        </p:nvGrpSpPr>
        <p:grpSpPr bwMode="auto">
          <a:xfrm>
            <a:off x="-1" y="1736382"/>
            <a:ext cx="9153535" cy="669131"/>
            <a:chOff x="0" y="1661"/>
            <a:chExt cx="5760" cy="562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6076B17A-B467-524A-BE94-2794A9B25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61"/>
              <a:ext cx="5760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24459C"/>
                </a:buClr>
                <a:buSzPct val="110000"/>
                <a:buFont typeface="Times" pitchFamily="2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Font typeface="Times" pitchFamily="2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Font typeface="Times" pitchFamily="2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10000"/>
                </a:spcBef>
                <a:buFont typeface="Times" pitchFamily="2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10000"/>
                </a:spcBef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Times" pitchFamily="2" charset="0"/>
                <a:buNone/>
              </a:pPr>
              <a:r>
                <a:rPr lang="en-US" altLang="en-US" sz="1500" dirty="0"/>
                <a:t>Portland State University</a:t>
              </a:r>
            </a:p>
            <a:p>
              <a:pPr algn="ctr" eaLnBrk="1" hangingPunct="1">
                <a:buFont typeface="Times" pitchFamily="2" charset="0"/>
                <a:buNone/>
              </a:pPr>
              <a:endParaRPr lang="en-US" altLang="en-US" sz="1500" dirty="0"/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773F6854-D829-B94A-8B10-C1BC57EC0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05"/>
              <a:ext cx="576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24459C"/>
                </a:buClr>
                <a:buSzPct val="110000"/>
                <a:buFont typeface="Times" pitchFamily="2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Font typeface="Times" pitchFamily="2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Font typeface="Times" pitchFamily="2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10000"/>
                </a:spcBef>
                <a:buFont typeface="Times" pitchFamily="2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10000"/>
                </a:spcBef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Times" pitchFamily="2" charset="0"/>
                <a:buNone/>
              </a:pPr>
              <a:endParaRPr lang="en-US" altLang="en-US" sz="1500"/>
            </a:p>
          </p:txBody>
        </p:sp>
      </p:grpSp>
      <p:sp>
        <p:nvSpPr>
          <p:cNvPr id="20" name="Rectangle 7">
            <a:extLst>
              <a:ext uri="{FF2B5EF4-FFF2-40B4-BE49-F238E27FC236}">
                <a16:creationId xmlns:a16="http://schemas.microsoft.com/office/drawing/2014/main" id="{02BC9CDC-7546-F942-BDEB-05E9CF2D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" y="1973316"/>
            <a:ext cx="9153535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500" dirty="0"/>
              <a:t>Department of Electrical and Computer Engineering (ECE)</a:t>
            </a:r>
          </a:p>
          <a:p>
            <a:pPr algn="ctr" eaLnBrk="1" hangingPunct="1">
              <a:buFont typeface="Times" pitchFamily="2" charset="0"/>
              <a:buNone/>
            </a:pPr>
            <a:endParaRPr lang="en-US" altLang="en-US" sz="15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FA1916C-E7A4-D147-9A88-CA1526EC3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0578"/>
            <a:ext cx="9144000" cy="87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24459C"/>
                </a:solidFill>
              </a:rPr>
              <a:t>Codefest #3: Decide the SW/HW boundary,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24459C"/>
                </a:solidFill>
              </a:rPr>
              <a:t>pick tools, code toy example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0E4E4401-5710-FF45-8D44-B977FAA97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1422" y="564739"/>
            <a:ext cx="9144000" cy="4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500" dirty="0">
                <a:solidFill>
                  <a:srgbClr val="FF6600"/>
                </a:solidFill>
              </a:rPr>
              <a:t>ECE 410/510: Hardware for AI and ML</a:t>
            </a:r>
          </a:p>
        </p:txBody>
      </p:sp>
      <p:pic>
        <p:nvPicPr>
          <p:cNvPr id="28" name="Picture 21" descr="psulogo_horiz_msword.jpg">
            <a:extLst>
              <a:ext uri="{FF2B5EF4-FFF2-40B4-BE49-F238E27FC236}">
                <a16:creationId xmlns:a16="http://schemas.microsoft.com/office/drawing/2014/main" id="{1B276CD8-E134-3C46-9AD0-A242F0890B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2367" y="4517233"/>
            <a:ext cx="1639490" cy="3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F0B8B1-D392-3C10-E58F-6360151EDC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18" y="4517233"/>
            <a:ext cx="1775683" cy="311801"/>
          </a:xfrm>
          <a:prstGeom prst="rect">
            <a:avLst/>
          </a:prstGeom>
        </p:spPr>
      </p:pic>
      <p:pic>
        <p:nvPicPr>
          <p:cNvPr id="5" name="Picture 4" descr="A robot hand touching a chip&#10;&#10;AI-generated content may be incorrect.">
            <a:extLst>
              <a:ext uri="{FF2B5EF4-FFF2-40B4-BE49-F238E27FC236}">
                <a16:creationId xmlns:a16="http://schemas.microsoft.com/office/drawing/2014/main" id="{A0510663-57B7-035B-DFFE-8342C936BDF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717" y="2903807"/>
            <a:ext cx="1245438" cy="12454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computer hardware in a room&#10;&#10;AI-generated content may be incorrect.">
            <a:extLst>
              <a:ext uri="{FF2B5EF4-FFF2-40B4-BE49-F238E27FC236}">
                <a16:creationId xmlns:a16="http://schemas.microsoft.com/office/drawing/2014/main" id="{49C265D6-F85C-336E-ADED-8AD4680A3E0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454" y="2894944"/>
            <a:ext cx="1245438" cy="12454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F7CD9633-5639-C261-435F-CA961E3FDF1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7669" y="2908138"/>
            <a:ext cx="1245438" cy="12399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B84DED80-1B66-61D3-92A5-F9887919BBB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0501" y="2918391"/>
            <a:ext cx="2073191" cy="12485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-up of a white square&#10;&#10;AI-generated content may be incorrect.">
            <a:extLst>
              <a:ext uri="{FF2B5EF4-FFF2-40B4-BE49-F238E27FC236}">
                <a16:creationId xmlns:a16="http://schemas.microsoft.com/office/drawing/2014/main" id="{DB3A117A-B708-893F-14AB-047C4609851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18" y="2903883"/>
            <a:ext cx="1701604" cy="12364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B45F69AE-B44F-024F-8D40-4EFA64DB6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35" y="406065"/>
            <a:ext cx="9153535" cy="28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350" dirty="0"/>
              <a:t>Christof Teuscher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253D9E23-CEF9-6F46-BFF7-427C00BA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64" y="-3641"/>
            <a:ext cx="3527490" cy="59287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60B1C5A6-157A-61C6-923A-3FADC752D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088" y="50836"/>
            <a:ext cx="3527490" cy="59287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84639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B9AEC-99E9-06CA-512A-CE68339E5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195826A-1ED4-2928-8D20-C3B95F379C4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Workflow/toolchain (2)</a:t>
            </a:r>
          </a:p>
        </p:txBody>
      </p:sp>
      <p:pic>
        <p:nvPicPr>
          <p:cNvPr id="4" name="Picture 3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3381AD55-255A-1A64-FB2F-6AE2A2F6C6C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6459" y="1054436"/>
            <a:ext cx="5191907" cy="359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4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94B67-C84D-1E7F-02B8-F2A2276DC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FDC2C1D-D0E9-E376-0D0D-11DDF2A130A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Workflow/toolchain (3)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11F9839-4456-4378-64DA-A01E73D5EA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1140" y="1107776"/>
            <a:ext cx="5882640" cy="306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9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83E2A-5A27-AE29-6225-2DFC08A98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AD52394-D4BD-6E02-AD48-7D6555510A1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34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Iterative, rapid prototyping codesign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79B72-DCAB-201A-3A63-BC83F3D5C039}"/>
              </a:ext>
            </a:extLst>
          </p:cNvPr>
          <p:cNvSpPr txBox="1"/>
          <p:nvPr/>
        </p:nvSpPr>
        <p:spPr>
          <a:xfrm>
            <a:off x="2286000" y="419300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https://www.pacific-research.com/iterative-product-development</a:t>
            </a:r>
            <a:r>
              <a:rPr lang="en-US" sz="1200" dirty="0"/>
              <a:t> </a:t>
            </a:r>
          </a:p>
        </p:txBody>
      </p:sp>
      <p:pic>
        <p:nvPicPr>
          <p:cNvPr id="6" name="Picture 5" descr="A diagram of a process&#10;&#10;AI-generated content may be incorrect.">
            <a:extLst>
              <a:ext uri="{FF2B5EF4-FFF2-40B4-BE49-F238E27FC236}">
                <a16:creationId xmlns:a16="http://schemas.microsoft.com/office/drawing/2014/main" id="{49E48054-864B-DF9A-07CE-5D1CD368C17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7000" y="1211099"/>
            <a:ext cx="6350000" cy="29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9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E3D20-12FA-BBB2-140B-CFBCF27D5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F082683-DF1E-4457-3D20-CBD57E2D5C1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Communication interfaces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CB3319-4583-EDE4-9D2A-3678053487AD}"/>
              </a:ext>
            </a:extLst>
          </p:cNvPr>
          <p:cNvSpPr/>
          <p:nvPr/>
        </p:nvSpPr>
        <p:spPr>
          <a:xfrm>
            <a:off x="497000" y="997791"/>
            <a:ext cx="793678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Advanced Interface Bus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(AIB): Developed by Intel, AIB is an open-source, die-to-die interconnect technology that enables high-bandwidth, low-power communication between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chiplets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. It supports both parallel and serial communication modes.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Universal Chiplet Interconnect Express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(UCIe): An industry-standard specification backed by major companies like AMD, Intel, Arm, and TSMC. UCIe aims to establish an open ecosystem for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chiplet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integration with standardized physical interfaces, protocols, and power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High Bandwidth Memory (HBM) Interface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While primarily for connecting memory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chiplets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 this interface uses through-silicon vias (TSVs) and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microbumps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to achieve very high bandwidth connections.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Bunch of Wires (</a:t>
            </a:r>
            <a:r>
              <a:rPr lang="en-US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BoW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):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 simpler, more cost-effective interface for medium-bandwidth connections between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chiplets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 developed through the Open Compute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TSMC's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Integrated Fan-Out (</a:t>
            </a:r>
            <a:r>
              <a:rPr lang="en-US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InFO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Chip-on-Wafer-on-Substrate (</a:t>
            </a:r>
            <a:r>
              <a:rPr lang="en-US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CoWoS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):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These are packaging technologies that include specific interconnect interfaces for connecting multiple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chiplets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C2067-E4F0-FFC1-735A-225F8DACEC9F}"/>
              </a:ext>
            </a:extLst>
          </p:cNvPr>
          <p:cNvSpPr txBox="1"/>
          <p:nvPr/>
        </p:nvSpPr>
        <p:spPr>
          <a:xfrm>
            <a:off x="2779714" y="4245631"/>
            <a:ext cx="358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Unclear of IP is available for any of these…</a:t>
            </a:r>
          </a:p>
        </p:txBody>
      </p:sp>
    </p:spTree>
    <p:extLst>
      <p:ext uri="{BB962C8B-B14F-4D97-AF65-F5344CB8AC3E}">
        <p14:creationId xmlns:p14="http://schemas.microsoft.com/office/powerpoint/2010/main" val="377219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FB733-94D1-6B9F-EE1F-AA44E4231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057CCC-94DF-2C39-66BA-D32C395532D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Next week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ED9DE-4AF1-98F9-3D2F-BCDA9D39B616}"/>
              </a:ext>
            </a:extLst>
          </p:cNvPr>
          <p:cNvSpPr/>
          <p:nvPr/>
        </p:nvSpPr>
        <p:spPr>
          <a:xfrm>
            <a:off x="489380" y="1054436"/>
            <a:ext cx="79775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Monday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CUDA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Mapping deep neural nets (CNN) on GPUs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Wednesday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No in-person codefest. Individual project time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Work from home or get together somewhere in small working groups.</a:t>
            </a:r>
          </a:p>
        </p:txBody>
      </p:sp>
    </p:spTree>
    <p:extLst>
      <p:ext uri="{BB962C8B-B14F-4D97-AF65-F5344CB8AC3E}">
        <p14:creationId xmlns:p14="http://schemas.microsoft.com/office/powerpoint/2010/main" val="386922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DAC02-90EC-2787-AAB4-D806D31C9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99B8E1E-6189-9329-3F86-921875DD88A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Week 3 challenges</a:t>
            </a:r>
          </a:p>
        </p:txBody>
      </p:sp>
      <p:pic>
        <p:nvPicPr>
          <p:cNvPr id="4" name="Picture 3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700E3989-9111-D642-3990-0581EBDA995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39"/>
          <a:stretch/>
        </p:blipFill>
        <p:spPr>
          <a:xfrm>
            <a:off x="731520" y="1348390"/>
            <a:ext cx="7475110" cy="25600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427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CF59D-7D88-6046-96EB-AF6E9741C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F0081B4-E15B-36BE-A836-E5907E44EB3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591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Project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C059DC-ABB2-E307-7DEE-6A60201FDF55}"/>
              </a:ext>
            </a:extLst>
          </p:cNvPr>
          <p:cNvSpPr txBox="1"/>
          <p:nvPr/>
        </p:nvSpPr>
        <p:spPr>
          <a:xfrm>
            <a:off x="0" y="18553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Link on Canvas:</a:t>
            </a: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https://docs.google.com/document/d/1_HSDXhJEF1F2Qu76zJOlygvPm_F9NqX5VZ0f8CGXI34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93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9D82E-3425-C032-72A1-48242C17B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B3F6148C-AD67-366C-0E29-D1135A5934F8}"/>
              </a:ext>
            </a:extLst>
          </p:cNvPr>
          <p:cNvSpPr/>
          <p:nvPr/>
        </p:nvSpPr>
        <p:spPr>
          <a:xfrm>
            <a:off x="3690784" y="1967404"/>
            <a:ext cx="1675053" cy="558219"/>
          </a:xfrm>
          <a:prstGeom prst="leftRightArrow">
            <a:avLst>
              <a:gd name="adj1" fmla="val 50000"/>
              <a:gd name="adj2" fmla="val 541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4DD6D85-9F7C-C49F-D397-00297E72123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591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Project vision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86B27F-4429-3B39-C1D9-FEE1F4FC5917}"/>
              </a:ext>
            </a:extLst>
          </p:cNvPr>
          <p:cNvSpPr/>
          <p:nvPr/>
        </p:nvSpPr>
        <p:spPr>
          <a:xfrm>
            <a:off x="1708235" y="1392869"/>
            <a:ext cx="1982549" cy="1917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D01350-E89E-4B0C-7902-891FAC696CC1}"/>
              </a:ext>
            </a:extLst>
          </p:cNvPr>
          <p:cNvSpPr/>
          <p:nvPr/>
        </p:nvSpPr>
        <p:spPr>
          <a:xfrm>
            <a:off x="5365837" y="1392869"/>
            <a:ext cx="1982549" cy="1917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15BD0-77CD-25E5-7CC2-72B8CF7E22A1}"/>
              </a:ext>
            </a:extLst>
          </p:cNvPr>
          <p:cNvSpPr txBox="1"/>
          <p:nvPr/>
        </p:nvSpPr>
        <p:spPr>
          <a:xfrm>
            <a:off x="4228388" y="206184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F7285-1C20-C59D-4748-E9C3D6D3B6CC}"/>
              </a:ext>
            </a:extLst>
          </p:cNvPr>
          <p:cNvSpPr txBox="1"/>
          <p:nvPr/>
        </p:nvSpPr>
        <p:spPr>
          <a:xfrm>
            <a:off x="5638943" y="1023537"/>
            <a:ext cx="1436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EF6C22-2DD8-936D-26F4-B62ECE55C5B7}"/>
              </a:ext>
            </a:extLst>
          </p:cNvPr>
          <p:cNvSpPr txBox="1"/>
          <p:nvPr/>
        </p:nvSpPr>
        <p:spPr>
          <a:xfrm>
            <a:off x="1981341" y="1023537"/>
            <a:ext cx="1436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Software</a:t>
            </a:r>
          </a:p>
        </p:txBody>
      </p:sp>
      <p:pic>
        <p:nvPicPr>
          <p:cNvPr id="11" name="Picture 10" descr="A computer chip with different colored buttons&#10;&#10;AI-generated content may be incorrect.">
            <a:extLst>
              <a:ext uri="{FF2B5EF4-FFF2-40B4-BE49-F238E27FC236}">
                <a16:creationId xmlns:a16="http://schemas.microsoft.com/office/drawing/2014/main" id="{05203D28-CDA6-A485-480F-51E085CC7F9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1645" y="1809932"/>
            <a:ext cx="1750929" cy="1111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3A97C9-7981-1A16-DD7D-D12FBF448C0F}"/>
              </a:ext>
            </a:extLst>
          </p:cNvPr>
          <p:cNvSpPr txBox="1"/>
          <p:nvPr/>
        </p:nvSpPr>
        <p:spPr>
          <a:xfrm>
            <a:off x="4246021" y="2656542"/>
            <a:ext cx="53412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USB-C</a:t>
            </a:r>
          </a:p>
          <a:p>
            <a:pPr algn="ctr"/>
            <a:r>
              <a:rPr lang="en-US" sz="1100" dirty="0"/>
              <a:t>HDMI</a:t>
            </a:r>
          </a:p>
          <a:p>
            <a:pPr algn="ctr"/>
            <a:r>
              <a:rPr lang="en-US" sz="11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538E0C-B9B5-686E-FB69-3C40FEEE2BDF}"/>
              </a:ext>
            </a:extLst>
          </p:cNvPr>
          <p:cNvSpPr txBox="1"/>
          <p:nvPr/>
        </p:nvSpPr>
        <p:spPr>
          <a:xfrm>
            <a:off x="158198" y="3702661"/>
            <a:ext cx="8985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Design, test, and benchmark a co-processor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chiplet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accelerates parts of some AI/ML code. Start with a blank slate for your design.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[Alternative]: design a stand-alone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chiplet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6B6A9D-0E65-0657-FDB4-77317EF2ADFD}"/>
              </a:ext>
            </a:extLst>
          </p:cNvPr>
          <p:cNvSpPr txBox="1"/>
          <p:nvPr/>
        </p:nvSpPr>
        <p:spPr>
          <a:xfrm>
            <a:off x="1708234" y="2953806"/>
            <a:ext cx="19825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General purpose processor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C8D4D5-052F-7195-5AE5-DA275CC271C2}"/>
              </a:ext>
            </a:extLst>
          </p:cNvPr>
          <p:cNvSpPr txBox="1"/>
          <p:nvPr/>
        </p:nvSpPr>
        <p:spPr>
          <a:xfrm>
            <a:off x="5365836" y="2979707"/>
            <a:ext cx="19825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Chiplet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411E0-351D-99FF-9881-024C49FC8B37}"/>
              </a:ext>
            </a:extLst>
          </p:cNvPr>
          <p:cNvSpPr txBox="1"/>
          <p:nvPr/>
        </p:nvSpPr>
        <p:spPr>
          <a:xfrm>
            <a:off x="1708234" y="1415516"/>
            <a:ext cx="1982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AI/ML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algorithm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E722FA-0C3E-1D53-4D9F-F7B3A16FD83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3857" y="2106565"/>
            <a:ext cx="811306" cy="8161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A7529E7-11E0-93BE-5610-5536289D5EFC}"/>
              </a:ext>
            </a:extLst>
          </p:cNvPr>
          <p:cNvSpPr txBox="1"/>
          <p:nvPr/>
        </p:nvSpPr>
        <p:spPr>
          <a:xfrm>
            <a:off x="5365836" y="1431494"/>
            <a:ext cx="1982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Accelerator</a:t>
            </a:r>
          </a:p>
        </p:txBody>
      </p:sp>
    </p:spTree>
    <p:extLst>
      <p:ext uri="{BB962C8B-B14F-4D97-AF65-F5344CB8AC3E}">
        <p14:creationId xmlns:p14="http://schemas.microsoft.com/office/powerpoint/2010/main" val="60125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2BC3D-3A4A-0EF9-6459-98066B173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F3D4F69-4B9D-E085-BACF-02D7FBBA202F}"/>
              </a:ext>
            </a:extLst>
          </p:cNvPr>
          <p:cNvSpPr txBox="1">
            <a:spLocks noChangeArrowheads="1"/>
          </p:cNvSpPr>
          <p:nvPr/>
        </p:nvSpPr>
        <p:spPr>
          <a:xfrm>
            <a:off x="-4763" y="496437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Compute stack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087B4F9-F16F-42C9-EA29-E1E9ADE99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4610" y="1487782"/>
            <a:ext cx="469900" cy="274161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833754-21BC-FBF4-3722-2B58E5AD7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997" y="3295944"/>
            <a:ext cx="1879600" cy="517525"/>
          </a:xfrm>
          <a:prstGeom prst="rect">
            <a:avLst/>
          </a:prstGeom>
          <a:solidFill>
            <a:srgbClr val="00A2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b="0"/>
              <a:t>Device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222ABD-53F8-CEF3-E0D6-ED6650623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997" y="2576807"/>
            <a:ext cx="1879600" cy="517525"/>
          </a:xfrm>
          <a:prstGeom prst="rect">
            <a:avLst/>
          </a:prstGeom>
          <a:solidFill>
            <a:srgbClr val="FFC74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b="0"/>
              <a:t>Circuit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8C466D8-1BEC-E667-C247-B8FD48102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997" y="1841794"/>
            <a:ext cx="1879600" cy="5175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b="0"/>
              <a:t>Architecture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07C2E5F-8E3A-9DBA-4696-AE5140CB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172" y="4032544"/>
            <a:ext cx="1879600" cy="517525"/>
          </a:xfrm>
          <a:prstGeom prst="rect">
            <a:avLst/>
          </a:prstGeom>
          <a:solidFill>
            <a:srgbClr val="004AA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b="0"/>
              <a:t>Material/Physics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93FED4B-3D18-77F7-21DB-10C97EDBE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9760" y="1068682"/>
            <a:ext cx="1879600" cy="517525"/>
          </a:xfrm>
          <a:prstGeom prst="rect">
            <a:avLst/>
          </a:prstGeom>
          <a:solidFill>
            <a:srgbClr val="186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b="0" dirty="0"/>
              <a:t>Algorithms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03E5EC9F-7456-69F8-FFC1-8AD96E2254C4}"/>
              </a:ext>
            </a:extLst>
          </p:cNvPr>
          <p:cNvSpPr/>
          <p:nvPr/>
        </p:nvSpPr>
        <p:spPr>
          <a:xfrm>
            <a:off x="2773937" y="1606123"/>
            <a:ext cx="484094" cy="2017643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37EF8-1F27-F0DE-169D-BE943B1DA4E8}"/>
              </a:ext>
            </a:extLst>
          </p:cNvPr>
          <p:cNvSpPr txBox="1"/>
          <p:nvPr/>
        </p:nvSpPr>
        <p:spPr>
          <a:xfrm>
            <a:off x="1759644" y="1150403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with the algorithm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6D34A-9BBC-903E-2472-0E1574242A51}"/>
              </a:ext>
            </a:extLst>
          </p:cNvPr>
          <p:cNvSpPr txBox="1"/>
          <p:nvPr/>
        </p:nvSpPr>
        <p:spPr>
          <a:xfrm>
            <a:off x="2844302" y="36632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37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1B803-CD1B-B224-6B3D-9C45FAB5C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0E32F80-F96E-4F44-6F11-91D39ABDA1F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Main goals for today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E1534-4E7D-03E6-0C1A-7E820C595F63}"/>
              </a:ext>
            </a:extLst>
          </p:cNvPr>
          <p:cNvSpPr/>
          <p:nvPr/>
        </p:nvSpPr>
        <p:spPr>
          <a:xfrm>
            <a:off x="692943" y="1128419"/>
            <a:ext cx="3005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Pick a HW/SW boundary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701799-0A30-D618-7E00-E08F1A5A5904}"/>
              </a:ext>
            </a:extLst>
          </p:cNvPr>
          <p:cNvSpPr/>
          <p:nvPr/>
        </p:nvSpPr>
        <p:spPr>
          <a:xfrm>
            <a:off x="5028179" y="1128419"/>
            <a:ext cx="3005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Pick a workflow/toolchain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Picture 8" descr="A diagram of a diagram&#10;&#10;AI-generated content may be incorrect.">
            <a:extLst>
              <a:ext uri="{FF2B5EF4-FFF2-40B4-BE49-F238E27FC236}">
                <a16:creationId xmlns:a16="http://schemas.microsoft.com/office/drawing/2014/main" id="{E51275AB-5D70-2421-60F0-C7C13AC6A8F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3" y="2022465"/>
            <a:ext cx="3005479" cy="13120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12F65E5-44C9-6F0D-0F26-D532CFD124C6}"/>
              </a:ext>
            </a:extLst>
          </p:cNvPr>
          <p:cNvSpPr/>
          <p:nvPr/>
        </p:nvSpPr>
        <p:spPr>
          <a:xfrm>
            <a:off x="4930140" y="1571734"/>
            <a:ext cx="39303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PyMTL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(Mamba)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PyRTL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Cocotb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MyHDL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pyUVM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yosys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Candence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Synopsis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46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8DC71-F0D3-A1CE-90A5-40F21B025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193B35E-92B2-2A71-A361-A49E0634E19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Back-of-the-envelope estimate</a:t>
            </a:r>
          </a:p>
        </p:txBody>
      </p:sp>
      <p:pic>
        <p:nvPicPr>
          <p:cNvPr id="4" name="Picture 3" descr="A diagram of software and hardware&#10;&#10;AI-generated content may be incorrect.">
            <a:extLst>
              <a:ext uri="{FF2B5EF4-FFF2-40B4-BE49-F238E27FC236}">
                <a16:creationId xmlns:a16="http://schemas.microsoft.com/office/drawing/2014/main" id="{50811E93-80C5-76D0-EF05-E932ABF469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1198" y="1054436"/>
            <a:ext cx="5006929" cy="358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6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2E3FC-3428-5A7D-0B62-557C57EBD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1ADCE86-FD12-6D2D-17C8-E9890768FC7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Workflow/toolchain (1)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924FEBA-8AC3-3027-4BF6-9DB8E152135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82"/>
          <a:stretch/>
        </p:blipFill>
        <p:spPr>
          <a:xfrm>
            <a:off x="845820" y="1287780"/>
            <a:ext cx="7772400" cy="28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3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8363</TotalTime>
  <Words>428</Words>
  <Application>Microsoft Macintosh PowerPoint</Application>
  <PresentationFormat>On-screen Show (16:9)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Times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Microsoft Office User</dc:creator>
  <cp:lastModifiedBy>Christof Teuscher</cp:lastModifiedBy>
  <cp:revision>327</cp:revision>
  <cp:lastPrinted>2025-03-31T15:23:03Z</cp:lastPrinted>
  <dcterms:created xsi:type="dcterms:W3CDTF">2020-09-27T22:07:31Z</dcterms:created>
  <dcterms:modified xsi:type="dcterms:W3CDTF">2025-08-14T17:03:43Z</dcterms:modified>
</cp:coreProperties>
</file>