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5" r:id="rId2"/>
    <p:sldId id="374" r:id="rId3"/>
    <p:sldId id="350" r:id="rId4"/>
    <p:sldId id="376" r:id="rId5"/>
    <p:sldId id="375" r:id="rId6"/>
    <p:sldId id="378" r:id="rId7"/>
    <p:sldId id="381" r:id="rId8"/>
    <p:sldId id="383" r:id="rId9"/>
    <p:sldId id="384" r:id="rId10"/>
    <p:sldId id="385" r:id="rId11"/>
    <p:sldId id="386" r:id="rId12"/>
    <p:sldId id="387" r:id="rId13"/>
    <p:sldId id="382" r:id="rId14"/>
    <p:sldId id="380" r:id="rId15"/>
    <p:sldId id="365" r:id="rId16"/>
    <p:sldId id="377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78"/>
    <p:restoredTop sz="95918"/>
  </p:normalViewPr>
  <p:slideViewPr>
    <p:cSldViewPr snapToGrid="0" snapToObjects="1">
      <p:cViewPr varScale="1">
        <p:scale>
          <a:sx n="116" d="100"/>
          <a:sy n="116" d="100"/>
        </p:scale>
        <p:origin x="200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9DBF3-9ADE-E52C-A01E-24EC61A21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BCF2D2-C5A5-6EF4-5C27-6A586BEE3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3DC3C-CB77-6336-9931-4E1C2A2FB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68066-CC4C-6F8C-5299-E0470C7D5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815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7CF7C-3F41-3216-C2DA-77F458603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7407D6-A12F-4AF7-BF23-CFB9764A1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E9D7B5-6F6B-A0AE-4236-8D41F9D17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224E-2B68-036F-FD8F-F6F713036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11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EC8F0-6DA4-FDE4-E597-C8D8E34FA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306ECC-1474-D9D5-9437-DA2A39680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5CE812-2053-FEEE-AF21-37ACA20E8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1188-9CDB-6D64-A0E5-33D45B44F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50CA8-836A-FE51-893A-64A73AEE3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32E32-E198-5F90-39F4-DC937AE4B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F4F0A-6152-810A-4A88-070D3D6C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7CB1B-129D-91EA-3DAA-0FCEFD4F5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7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95694-DFF2-65EE-DD92-48FE472FB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03B720-CC2F-5A0F-BE63-447D40C8E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F9D5C6-519C-07A3-A616-EE8F394F7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BFC7F-8ED7-ED4D-927F-9D89FA218F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B2B9-2B41-4E9D-B7C0-57BE1D5DF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C8655-43B7-A1E1-AE2F-928C8236E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5865-16C8-E521-3340-E49E2DED7B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F7B9E-6ECB-74C8-CA93-975ADA937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093B-E330-36CD-9966-6B9576259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DEAB9C-F0BD-2DBE-A2DE-21C9A378F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1F69D-57EB-D6EA-999D-89707F007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086E0-13F5-1FDC-05D2-1AAF9BD5C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30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88F9A-4BDA-F98B-96BD-1A8BD57A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AC9F2-D4DF-F331-69EC-DFE277B755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E6BEA-3679-737D-7480-83C4EBF59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6C217-56DB-4579-CA77-7711B82E88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2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8560-1FBD-1D1D-5ED7-58065129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220ED-2753-17DF-1FB1-D851031A8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7B1A0-1D71-CCC1-31F2-C88CE00D1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48D6-BF52-F618-5B07-940390904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1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77466-7373-CB84-B923-F4AF04AB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ACFB95-A2ED-32B5-0C94-0C3CD1B35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D8A5E3-8078-53AD-8324-7FFA2EDBE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03B07-C99A-27DE-FA23-6623C23DA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23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B80-7648-9E4B-8EFA-E02220D6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881178-C544-0D26-6CC9-D9B9B91E5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5F568D-12CD-DC48-F499-F86D5438E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99E2D-F8E0-695A-8E83-335846F48A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23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018B5-0DC4-DDE4-538B-C836D3C7E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CF8E7-E7F9-EE06-C997-859BC9AC39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0A4C6-BAC4-9566-97E5-952EFF5AD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6D68C-BED4-C136-B253-8D28FAFA9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47D2D-F554-0AF8-0949-3AFDAC702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19AE9-2985-AA79-3A12-2B335A981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9E9EAB-5D5D-B8B1-4360-D59ED2CCDD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110BE-D085-F32D-B8E8-768F95E650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112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E5F94-BA3F-55BC-1B90-7A6FC8E46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98D7D-3820-8AB2-6E2B-46C86F94B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F2D14F-61CF-F17D-1699-AFFF672A1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92EE-3413-902B-1F7C-34489B8D9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35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F1EBA-1E80-D2B6-9E32-30E0E0C89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795F2-FC94-15F5-1F93-E5675504B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7E9383-3587-A6FD-0CD0-E03CD8D97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0CD08-2F40-0962-57B6-6646F2B43E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66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6026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602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6026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arxiv.org/pdf/2504.16026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i.org/10.1007/s43503-025-00053-x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602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602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602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4.16026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1398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>
                <a:solidFill>
                  <a:srgbClr val="24459C"/>
                </a:solidFill>
              </a:rPr>
              <a:t>Week 5: </a:t>
            </a:r>
            <a:r>
              <a:rPr lang="en-US" altLang="en-US" sz="3000" b="1" dirty="0">
                <a:solidFill>
                  <a:srgbClr val="24459C"/>
                </a:solidFill>
              </a:rPr>
              <a:t>Recap, outlook, and reminders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45711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4" y="783634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8" y="11514"/>
            <a:ext cx="8711750" cy="4833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BD87D-BD86-D22A-A5FA-DD8C7456D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9A4135-37D0-DCA8-E32D-F9B76872127F}"/>
              </a:ext>
            </a:extLst>
          </p:cNvPr>
          <p:cNvSpPr txBox="1"/>
          <p:nvPr/>
        </p:nvSpPr>
        <p:spPr>
          <a:xfrm>
            <a:off x="2285999" y="43540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https://arxiv.org/pdf/2504.16026</a:t>
            </a:r>
            <a:r>
              <a:rPr lang="en-US" sz="1200" dirty="0"/>
              <a:t> </a:t>
            </a:r>
          </a:p>
        </p:txBody>
      </p:sp>
      <p:pic>
        <p:nvPicPr>
          <p:cNvPr id="3" name="Picture 2" descr="A diagram of training performance&#10;&#10;AI-generated content may be incorrect.">
            <a:extLst>
              <a:ext uri="{FF2B5EF4-FFF2-40B4-BE49-F238E27FC236}">
                <a16:creationId xmlns:a16="http://schemas.microsoft.com/office/drawing/2014/main" id="{90F988AC-B526-B14E-7C74-DA0FDB1FD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599" y="761706"/>
            <a:ext cx="7670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1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F1DAA-A590-EC03-67E9-A9213222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AB19E5-398F-AC03-A3FE-18A2F8E2C048}"/>
              </a:ext>
            </a:extLst>
          </p:cNvPr>
          <p:cNvSpPr txBox="1"/>
          <p:nvPr/>
        </p:nvSpPr>
        <p:spPr>
          <a:xfrm>
            <a:off x="2285999" y="43540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https://arxiv.org/pdf/2504.16026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graph of different numbers and points&#10;&#10;AI-generated content may be incorrect.">
            <a:extLst>
              <a:ext uri="{FF2B5EF4-FFF2-40B4-BE49-F238E27FC236}">
                <a16:creationId xmlns:a16="http://schemas.microsoft.com/office/drawing/2014/main" id="{B1316D00-570D-4C4E-10CB-8958A27CD6A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1570" y="512458"/>
            <a:ext cx="6193399" cy="376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313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2A5C6-F386-F36B-754B-040EAC41C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356639-CDD6-0754-BF21-619CF9DBA6E8}"/>
              </a:ext>
            </a:extLst>
          </p:cNvPr>
          <p:cNvSpPr txBox="1"/>
          <p:nvPr/>
        </p:nvSpPr>
        <p:spPr>
          <a:xfrm>
            <a:off x="2285999" y="43540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https://arxiv.org/pdf/2504.16026</a:t>
            </a:r>
            <a:r>
              <a:rPr lang="en-US" sz="1200" dirty="0"/>
              <a:t> </a:t>
            </a:r>
          </a:p>
        </p:txBody>
      </p:sp>
      <p:pic>
        <p:nvPicPr>
          <p:cNvPr id="3" name="Picture 2" descr="A graph with purple and white dots&#10;&#10;AI-generated content may be incorrect.">
            <a:extLst>
              <a:ext uri="{FF2B5EF4-FFF2-40B4-BE49-F238E27FC236}">
                <a16:creationId xmlns:a16="http://schemas.microsoft.com/office/drawing/2014/main" id="{2149CFB6-DACE-C182-D993-1D2F89BFAFA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759" y="604343"/>
            <a:ext cx="5716479" cy="36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8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5673D-3DC0-1493-657A-A3BFE3DDE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squares&#10;&#10;AI-generated content may be incorrect.">
            <a:extLst>
              <a:ext uri="{FF2B5EF4-FFF2-40B4-BE49-F238E27FC236}">
                <a16:creationId xmlns:a16="http://schemas.microsoft.com/office/drawing/2014/main" id="{748F4638-1687-E68B-5B36-0412D66994C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46" y="1030300"/>
            <a:ext cx="4346030" cy="28453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496A6-C671-DC84-94F4-0F77E788AB2F}"/>
              </a:ext>
            </a:extLst>
          </p:cNvPr>
          <p:cNvSpPr txBox="1"/>
          <p:nvPr/>
        </p:nvSpPr>
        <p:spPr>
          <a:xfrm>
            <a:off x="2285999" y="43540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4"/>
              </a:rPr>
              <a:t>https://arxiv.org/pdf/2504.16026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0AC9D80-4454-9085-960F-868BFAA1A33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4815" y="1030301"/>
            <a:ext cx="4507539" cy="28453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0045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DF28E-83AB-8260-7D8E-E106563BE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C74715-1FDA-C330-EC38-BA2B6704CA5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545" y="484477"/>
            <a:ext cx="5530909" cy="3897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741323-8107-5425-9A6D-8EE977C67089}"/>
              </a:ext>
            </a:extLst>
          </p:cNvPr>
          <p:cNvSpPr txBox="1"/>
          <p:nvPr/>
        </p:nvSpPr>
        <p:spPr>
          <a:xfrm>
            <a:off x="2286000" y="439741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https://doi.org/10.1007/s43503-025-00053-x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810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E12F-5C47-F75B-8052-2506000C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7EF6A3-5E29-712D-C54F-A0C1656D5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464492"/>
              </p:ext>
            </p:extLst>
          </p:nvPr>
        </p:nvGraphicFramePr>
        <p:xfrm>
          <a:off x="554019" y="651510"/>
          <a:ext cx="803596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108">
                  <a:extLst>
                    <a:ext uri="{9D8B030D-6E8A-4147-A177-3AD203B41FA5}">
                      <a16:colId xmlns:a16="http://schemas.microsoft.com/office/drawing/2014/main" val="2310770265"/>
                    </a:ext>
                  </a:extLst>
                </a:gridCol>
                <a:gridCol w="3581365">
                  <a:extLst>
                    <a:ext uri="{9D8B030D-6E8A-4147-A177-3AD203B41FA5}">
                      <a16:colId xmlns:a16="http://schemas.microsoft.com/office/drawing/2014/main" val="4063361982"/>
                    </a:ext>
                  </a:extLst>
                </a:gridCol>
                <a:gridCol w="3813489">
                  <a:extLst>
                    <a:ext uri="{9D8B030D-6E8A-4147-A177-3AD203B41FA5}">
                      <a16:colId xmlns:a16="http://schemas.microsoft.com/office/drawing/2014/main" val="286698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Wednesday (Codefest)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856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HW/AI/ML overview + codesign 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main project: pick workload, start analysis, benchmark,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9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architecture and programming for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Drafting a HW architecture, creating a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029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Deep neural networks on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HW 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085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Transformers on GPUs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simulation +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81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In-memory computation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Improving initial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587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Neuromorphic chips: </a:t>
                      </a:r>
                      <a:r>
                        <a:rPr lang="en-US" dirty="0" err="1"/>
                        <a:t>TrueNorth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Loihi</a:t>
                      </a:r>
                      <a:r>
                        <a:rPr lang="en-US" dirty="0"/>
                        <a:t>, Akida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Simulation + refinement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Neuromorphic computing with mem-devices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Synthesizing design +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684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Hardware accelerators for embedded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improvements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61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Emerging technologies and future directions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tests, validation, verification, benchmarking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14759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40A2FB30-E72E-44D5-C3A4-4AA7A179C7DF}"/>
              </a:ext>
            </a:extLst>
          </p:cNvPr>
          <p:cNvSpPr/>
          <p:nvPr/>
        </p:nvSpPr>
        <p:spPr>
          <a:xfrm>
            <a:off x="487392" y="2235317"/>
            <a:ext cx="8169215" cy="431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F9A355-71D2-EC27-4152-EF55D1E7D14C}"/>
              </a:ext>
            </a:extLst>
          </p:cNvPr>
          <p:cNvSpPr txBox="1"/>
          <p:nvPr/>
        </p:nvSpPr>
        <p:spPr>
          <a:xfrm rot="20754840">
            <a:off x="1645920" y="3777175"/>
            <a:ext cx="11833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Memorial Day</a:t>
            </a:r>
          </a:p>
        </p:txBody>
      </p:sp>
    </p:spTree>
    <p:extLst>
      <p:ext uri="{BB962C8B-B14F-4D97-AF65-F5344CB8AC3E}">
        <p14:creationId xmlns:p14="http://schemas.microsoft.com/office/powerpoint/2010/main" val="3580687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DBBC-E5E7-D51C-8B11-FEBE6E98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435F3C3F-22C4-D21B-65D2-EE74D9AB458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This week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F017DF-1645-B13A-EBC6-641C0271433B}"/>
              </a:ext>
            </a:extLst>
          </p:cNvPr>
          <p:cNvSpPr/>
          <p:nvPr/>
        </p:nvSpPr>
        <p:spPr>
          <a:xfrm>
            <a:off x="489380" y="1054436"/>
            <a:ext cx="79775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Monday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CUDA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Mapping deep neural nets (DNN/CNN) on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Transformers on GPUs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Codefest #5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</a:rPr>
              <a:t>Going to the gate level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ea typeface="Arial" panose="020B0604020202020204" pitchFamily="34" charset="0"/>
              </a:rPr>
              <a:t>Getting first performance numbers</a:t>
            </a:r>
          </a:p>
        </p:txBody>
      </p:sp>
    </p:spTree>
    <p:extLst>
      <p:ext uri="{BB962C8B-B14F-4D97-AF65-F5344CB8AC3E}">
        <p14:creationId xmlns:p14="http://schemas.microsoft.com/office/powerpoint/2010/main" val="3065821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8334-AC56-D6F7-9871-44B434BD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all with graffiti on it&#10;&#10;AI-generated content may be incorrect.">
            <a:extLst>
              <a:ext uri="{FF2B5EF4-FFF2-40B4-BE49-F238E27FC236}">
                <a16:creationId xmlns:a16="http://schemas.microsoft.com/office/drawing/2014/main" id="{AF6BC1A1-3A32-3625-64DD-EA55B9B5813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1634" y="465666"/>
            <a:ext cx="5420732" cy="40666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0524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8F99-1881-A244-D928-6543D783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0D9BDE-32D2-901E-DC77-18F1AB0690F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84241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did you learn last week?</a:t>
            </a:r>
          </a:p>
        </p:txBody>
      </p:sp>
    </p:spTree>
    <p:extLst>
      <p:ext uri="{BB962C8B-B14F-4D97-AF65-F5344CB8AC3E}">
        <p14:creationId xmlns:p14="http://schemas.microsoft.com/office/powerpoint/2010/main" val="3752698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BE75-118A-235A-E3CA-D51BE9BA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B2A875A-0F83-6BB0-E194-839FAF469F0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0092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Recap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F474D-EFE9-A7E4-1B0C-2756925ED2B4}"/>
              </a:ext>
            </a:extLst>
          </p:cNvPr>
          <p:cNvSpPr/>
          <p:nvPr/>
        </p:nvSpPr>
        <p:spPr>
          <a:xfrm>
            <a:off x="489380" y="994054"/>
            <a:ext cx="79775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GPU execution model: SIMT (Single Instruction, Multiple Threads)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GPU overhead: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Malloc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Copy data to GPU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 CUDA kernel is a function that runs on the GPU.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Warp (32 threads, SIMD), thread block, kernel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Parallelism is not always easy to find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kernel&lt;&lt;M,T&gt;&gt;: The kernel launches with a grid of M thread blocks. Each thread block has T parallel threads.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3" name="Picture 2" descr="A green arrow pointing to a square with a green arrow&#10;&#10;AI-generated content may be incorrect.">
            <a:extLst>
              <a:ext uri="{FF2B5EF4-FFF2-40B4-BE49-F238E27FC236}">
                <a16:creationId xmlns:a16="http://schemas.microsoft.com/office/drawing/2014/main" id="{65C2A284-3521-EBAE-F609-B86506C18BB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848" y="3715613"/>
            <a:ext cx="3697340" cy="11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873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599BB-D02C-F56E-1FE4-75BC5C743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text&#10;&#10;AI-generated content may be incorrect.">
            <a:extLst>
              <a:ext uri="{FF2B5EF4-FFF2-40B4-BE49-F238E27FC236}">
                <a16:creationId xmlns:a16="http://schemas.microsoft.com/office/drawing/2014/main" id="{6B795A0A-C9FF-922A-7089-9782BD0170E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96941" y="853335"/>
            <a:ext cx="6150117" cy="34368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90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A684E-1665-D868-562A-E75912CBD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F57547-4FCB-1EF4-44AB-B42DABC2AC10}"/>
              </a:ext>
            </a:extLst>
          </p:cNvPr>
          <p:cNvSpPr txBox="1"/>
          <p:nvPr/>
        </p:nvSpPr>
        <p:spPr>
          <a:xfrm>
            <a:off x="2285999" y="43540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https://arxiv.org/pdf/2504.16026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close-up of a paper&#10;&#10;AI-generated content may be incorrect.">
            <a:extLst>
              <a:ext uri="{FF2B5EF4-FFF2-40B4-BE49-F238E27FC236}">
                <a16:creationId xmlns:a16="http://schemas.microsoft.com/office/drawing/2014/main" id="{14A02D51-D0E7-45EB-80BD-B5E7C279C6D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224" y="711215"/>
            <a:ext cx="6101551" cy="361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3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11EC0-D57D-F10F-AEDC-B44043EF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75A0BE7-711E-06A7-D0F7-3F51A9AF8F81}"/>
              </a:ext>
            </a:extLst>
          </p:cNvPr>
          <p:cNvSpPr txBox="1"/>
          <p:nvPr/>
        </p:nvSpPr>
        <p:spPr>
          <a:xfrm>
            <a:off x="2285999" y="43540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https://arxiv.org/pdf/2504.16026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graph of a graph showing the difference between a number of different types of computers&#10;&#10;AI-generated content may be incorrect.">
            <a:extLst>
              <a:ext uri="{FF2B5EF4-FFF2-40B4-BE49-F238E27FC236}">
                <a16:creationId xmlns:a16="http://schemas.microsoft.com/office/drawing/2014/main" id="{9E5378B5-74E4-B182-BF36-C93C9FCDC0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2920" y="738554"/>
            <a:ext cx="6238158" cy="35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66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2B6B7-4660-40EC-671C-6BF32BD7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FE6021-74B3-CFC3-C943-D13DCE176918}"/>
              </a:ext>
            </a:extLst>
          </p:cNvPr>
          <p:cNvSpPr txBox="1"/>
          <p:nvPr/>
        </p:nvSpPr>
        <p:spPr>
          <a:xfrm>
            <a:off x="2285999" y="43540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https://arxiv.org/pdf/2504.16026</a:t>
            </a:r>
            <a:r>
              <a:rPr lang="en-US" sz="1200" dirty="0"/>
              <a:t> </a:t>
            </a:r>
          </a:p>
        </p:txBody>
      </p:sp>
      <p:pic>
        <p:nvPicPr>
          <p:cNvPr id="3" name="Picture 2" descr="A graph of a graph showing the amount of data&#10;&#10;AI-generated content may be incorrect.">
            <a:extLst>
              <a:ext uri="{FF2B5EF4-FFF2-40B4-BE49-F238E27FC236}">
                <a16:creationId xmlns:a16="http://schemas.microsoft.com/office/drawing/2014/main" id="{71E1B132-364A-4F0B-328D-B6A1ED09F56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8126" y="691822"/>
            <a:ext cx="6287747" cy="350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0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A47D4-082D-4EE8-5C36-FADCCB2BB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7ADBF1-E791-56BF-D24D-0CA01DCD7F43}"/>
              </a:ext>
            </a:extLst>
          </p:cNvPr>
          <p:cNvSpPr txBox="1"/>
          <p:nvPr/>
        </p:nvSpPr>
        <p:spPr>
          <a:xfrm>
            <a:off x="2285999" y="435404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hlinkClick r:id="rId3"/>
              </a:rPr>
              <a:t>https://arxiv.org/pdf/2504.16026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graph of a graph with numbers and dots&#10;&#10;AI-generated content may be incorrect.">
            <a:extLst>
              <a:ext uri="{FF2B5EF4-FFF2-40B4-BE49-F238E27FC236}">
                <a16:creationId xmlns:a16="http://schemas.microsoft.com/office/drawing/2014/main" id="{0297D691-EEFB-CB1F-F4E4-05745F17F9E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8287" y="512458"/>
            <a:ext cx="6247423" cy="371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85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7132</TotalTime>
  <Words>367</Words>
  <Application>Microsoft Macintosh PowerPoint</Application>
  <PresentationFormat>On-screen Show (16:9)</PresentationFormat>
  <Paragraphs>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340</cp:revision>
  <cp:lastPrinted>2025-04-14T19:57:08Z</cp:lastPrinted>
  <dcterms:created xsi:type="dcterms:W3CDTF">2020-09-27T22:07:31Z</dcterms:created>
  <dcterms:modified xsi:type="dcterms:W3CDTF">2025-08-14T17:04:31Z</dcterms:modified>
</cp:coreProperties>
</file>