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5" r:id="rId2"/>
    <p:sldId id="367" r:id="rId3"/>
    <p:sldId id="386" r:id="rId4"/>
    <p:sldId id="388" r:id="rId5"/>
    <p:sldId id="393" r:id="rId6"/>
    <p:sldId id="390" r:id="rId7"/>
    <p:sldId id="387" r:id="rId8"/>
    <p:sldId id="391" r:id="rId9"/>
    <p:sldId id="378" r:id="rId10"/>
    <p:sldId id="398" r:id="rId11"/>
    <p:sldId id="400" r:id="rId12"/>
    <p:sldId id="399" r:id="rId13"/>
    <p:sldId id="389" r:id="rId14"/>
    <p:sldId id="373" r:id="rId15"/>
    <p:sldId id="392" r:id="rId16"/>
    <p:sldId id="382" r:id="rId17"/>
    <p:sldId id="396" r:id="rId18"/>
    <p:sldId id="395" r:id="rId19"/>
    <p:sldId id="397" r:id="rId20"/>
    <p:sldId id="383" r:id="rId21"/>
    <p:sldId id="384" r:id="rId22"/>
    <p:sldId id="385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/>
    <p:restoredTop sz="95918"/>
  </p:normalViewPr>
  <p:slideViewPr>
    <p:cSldViewPr snapToGrid="0" snapToObjects="1">
      <p:cViewPr varScale="1">
        <p:scale>
          <a:sx n="164" d="100"/>
          <a:sy n="164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30DC2-5583-2FA3-8327-F17FF5ED9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B5EDA-C3C9-A889-0C08-8285DF74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47B43-39E1-9460-2608-9D1691C17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64D14-14C1-4B02-12EE-27B9EBF79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69877-9A72-51A7-6D60-B827DE84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9AB9C-1CA8-40D5-3705-A2280F556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DBE2C-6279-EEFF-4F92-DA5061C9B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6007A-9E46-8FE0-8629-F66EA7B2C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5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D9796-2AD5-4918-3EDD-6248DB8ED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2DFB29-ACEC-592C-B3F6-6E123F2B8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A6055-624A-8E10-97D7-DB18BCA21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9AAA-3644-D4FF-6357-06C353FA9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CD4E3-FAF0-DEC1-D235-2AF44449F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34B86-73E1-5DF5-6C05-7931459AD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13728-F6AA-6464-9520-0AC79EF6F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49E3-E759-38C3-DA8F-602B799C7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B46C-F92D-1277-1EFF-F45577979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E7E95-1AED-C13F-AB7A-7B68D6A20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66BA7-0A5C-9E56-32DF-36BF4DCCC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8939-CD2D-D013-4673-D92054796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2804-9949-43C4-7EE8-60C28AEB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67C89-36A4-D5E6-3DB0-9D09F4C82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B7A1C-738D-D40B-8BCB-28920EE85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37D86-9EB4-86CA-0EAB-2B79CFEE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16ACD-2A51-B91B-FEC4-ACCD6F9CB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EBAE29-DC5F-BEE2-7DDD-E97722D97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353DD-2AE7-AE0D-390F-7AFB342B1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7F119-D258-9604-5EF6-26FB23273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0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8FFB-3DB2-7A05-D78E-4ACADCF7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19E38-2381-2E41-D384-922EC8D77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B0F64C-801A-C073-2CFC-89B110051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C44AF-1A6E-A734-B1E8-9C44D4556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E93BA-A141-6622-0083-9466AB7F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C99C5-FBDF-7DC2-F063-37AB30B18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EFAA1-AF1F-616B-6B4A-B1E5B560B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5368D-0347-D0B5-7788-EE8011E81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4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C352A-2D89-43C1-F2ED-56E2DCB65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ABB3D-F8F8-F1E3-413A-0D0A8C6FC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4676D-489D-ADCE-08D1-28AF97851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BB49-821A-6683-7DA8-477FB6587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131F-133C-805E-93F0-90FF5E8B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23EE9-BBF7-1642-7D19-D76B1FDEE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1F456-1299-BC41-369D-0323A3452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D555-BFC5-B212-944C-CAE9A11CA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8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838E-4C00-A864-E98F-D3EC9F7E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4B3F2-D891-0EB1-8285-2FC250106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E7603-E1FD-2882-8D81-2201EFC53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EF00-6128-5758-2FCA-C473C71EA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1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81668-7FA5-7B39-9C16-8C17C5FAB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FC780-0180-0080-A775-C6287F6567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12753-D54A-A306-2ABA-61A89FE76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4FC7-EFD1-74F7-9C39-5FB973BF4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6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A27-C063-F4D2-3D6B-57E23051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50C68-E74F-658C-1A61-AC28790AD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571F46-4028-1052-E87D-5B611C037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A973-9CC3-282A-D75B-21354EF05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305E7-F9F9-416B-565F-9724A2A86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AA478-8863-F80A-12C2-6437AA5D0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FB8A7-249D-26B2-2A23-C2FFEC447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99B75-15CA-4F1D-C362-CA6EB5BFD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7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9B59A-A5B9-D872-BB8E-B350B076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6AC4B-D80B-E2A7-5886-E68698DA2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0E8ED-C65A-C9A3-5D53-C8061542A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59F5-DE35-8326-8C03-E65363D14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3B47F-7DDF-4F9B-67FF-1E2FDE624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BFDF8-E3E1-D9A6-E9CE-CCE0470D1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2F70D-86E6-8B15-1B57-50B7BCFBD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8E75-016A-D0E3-0DAA-AC0E66D14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8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5A4A4-1274-C8BD-DF72-8DE45417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15470-E3AE-D85D-6383-D9682CEEFD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5901A-D7D0-459F-4B85-02E75CA7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77710-64FB-D339-A41A-38365EFE4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BF49F-E41A-AE59-AB9A-30F54A3A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B4690-D2D0-279D-5BDF-C72CBC12D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559696-8507-FC82-4C40-9F7F7C668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3EA-C0D8-30FB-4AA2-1701AC759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602B1-9769-DD7E-EFFE-9C23F01AA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39455-EADA-D607-28D2-53234784A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77A21B-E5F3-05FD-8034-99A3E3575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05238-EB9D-2BDE-17A9-4C8BDC400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5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57E3-8B9B-C1D6-8147-72017FB88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9D471-6F6A-E822-8B3C-35A1C99A3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9E5A1-48CE-EF3C-F380-C332D5E6D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B5ACC-FDDC-207D-2A9E-01ABA7EAB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d_tWsTeLM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md.com/en/products/software/adaptive-socs-and-fpgas/vivado/vivado-buy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abless/openlane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openlane2.readthedocs.io/en/latest/getting_started/newcomers/index.html" TargetMode="External"/><Relationship Id="rId4" Type="http://schemas.openxmlformats.org/officeDocument/2006/relationships/hyperlink" Target="https://github.com/efabless/openlane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ific-research.com/iterative-product-developm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efabless/openlane2/blob/main/notebook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lane2.readthedocs.io/en/latest/getting_started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yo.substack.com/p/vibe-coding-is-not-an-excuse-f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34394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24459C"/>
                </a:solidFill>
              </a:rPr>
              <a:t>Codefest #5: Going down to physical/transistors (or CLBs) level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422" y="564739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5" y="406065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64" y="-3641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60B1C5A6-157A-61C6-923A-3FADC752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88" y="50836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DB815-DB56-AD05-EB7D-229B91953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387F0C-9B50-21A5-AEC4-7C4E16346C29}"/>
              </a:ext>
            </a:extLst>
          </p:cNvPr>
          <p:cNvSpPr txBox="1"/>
          <p:nvPr/>
        </p:nvSpPr>
        <p:spPr>
          <a:xfrm>
            <a:off x="2286000" y="441876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https://www.youtube.com/watch?v=jd_tWsTeLMY</a:t>
            </a:r>
            <a:r>
              <a:rPr lang="en-US" sz="1200" dirty="0"/>
              <a:t> </a:t>
            </a:r>
          </a:p>
        </p:txBody>
      </p:sp>
      <p:pic>
        <p:nvPicPr>
          <p:cNvPr id="11" name="Picture 10" descr="A screenshot of a whiteboard with diagrams and graphs&#10;&#10;AI-generated content may be incorrect.">
            <a:extLst>
              <a:ext uri="{FF2B5EF4-FFF2-40B4-BE49-F238E27FC236}">
                <a16:creationId xmlns:a16="http://schemas.microsoft.com/office/drawing/2014/main" id="{5ED0FB00-9A87-F197-1DF1-C57DF01190B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7026" y="808276"/>
            <a:ext cx="6149947" cy="3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CDD24-110A-7CC6-43C4-0260757C3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ircuit&#10;&#10;AI-generated content may be incorrect.">
            <a:extLst>
              <a:ext uri="{FF2B5EF4-FFF2-40B4-BE49-F238E27FC236}">
                <a16:creationId xmlns:a16="http://schemas.microsoft.com/office/drawing/2014/main" id="{FFBAD9E0-1278-CA83-A01D-C02407B6BA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499" y="1010796"/>
            <a:ext cx="4449630" cy="27801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diagram of a ladder&#10;&#10;AI-generated content may be incorrect.">
            <a:extLst>
              <a:ext uri="{FF2B5EF4-FFF2-40B4-BE49-F238E27FC236}">
                <a16:creationId xmlns:a16="http://schemas.microsoft.com/office/drawing/2014/main" id="{4A06DEF8-3AF4-5423-B027-4157F03C4A8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4775" y="1010795"/>
            <a:ext cx="4060406" cy="27801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7DBAB-2E9B-CF98-56F7-D1F07666C829}"/>
              </a:ext>
            </a:extLst>
          </p:cNvPr>
          <p:cNvSpPr txBox="1"/>
          <p:nvPr/>
        </p:nvSpPr>
        <p:spPr>
          <a:xfrm>
            <a:off x="4127809" y="4499172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Thanks Claude…</a:t>
            </a:r>
          </a:p>
        </p:txBody>
      </p:sp>
    </p:spTree>
    <p:extLst>
      <p:ext uri="{BB962C8B-B14F-4D97-AF65-F5344CB8AC3E}">
        <p14:creationId xmlns:p14="http://schemas.microsoft.com/office/powerpoint/2010/main" val="97362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B34E3-55B1-24F1-1B88-0DD31C969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9E688EA5-984A-5924-F74A-33B9DE09D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01" y="884057"/>
            <a:ext cx="4167399" cy="1310244"/>
          </a:xfrm>
          <a:prstGeom prst="rect">
            <a:avLst/>
          </a:prstGeom>
        </p:spPr>
      </p:pic>
      <p:pic>
        <p:nvPicPr>
          <p:cNvPr id="7" name="Picture 6" descr="A screenshot of a book&#10;&#10;AI-generated content may be incorrect.">
            <a:extLst>
              <a:ext uri="{FF2B5EF4-FFF2-40B4-BE49-F238E27FC236}">
                <a16:creationId xmlns:a16="http://schemas.microsoft.com/office/drawing/2014/main" id="{EEA0B8E2-F1E7-CDD9-2BC5-49F39587E1E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412" y="700719"/>
            <a:ext cx="3646667" cy="37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8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D08C-E29A-5289-E1A6-2351E997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C63AC8-CAC1-8090-07E8-1F570C7044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622" y="521806"/>
            <a:ext cx="4624758" cy="40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B6AE9-CFD9-C77B-992F-EC1184F2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9F8BC306-55E8-8A76-B724-52DF36DAE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8929" y="539932"/>
            <a:ext cx="3991712" cy="447293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2465D15-51ED-A793-0821-4D2FC14A56FD}"/>
              </a:ext>
            </a:extLst>
          </p:cNvPr>
          <p:cNvSpPr txBox="1">
            <a:spLocks noChangeArrowheads="1"/>
          </p:cNvSpPr>
          <p:nvPr/>
        </p:nvSpPr>
        <p:spPr>
          <a:xfrm>
            <a:off x="479159" y="820941"/>
            <a:ext cx="2574242" cy="126958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ASIC design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9B69E-86BA-C2AE-CB02-498748F992C8}"/>
              </a:ext>
            </a:extLst>
          </p:cNvPr>
          <p:cNvSpPr txBox="1"/>
          <p:nvPr/>
        </p:nvSpPr>
        <p:spPr>
          <a:xfrm>
            <a:off x="5547629" y="820941"/>
            <a:ext cx="2779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Verilog/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/VHDL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02A8B-4400-0647-8176-354FECDAFABB}"/>
              </a:ext>
            </a:extLst>
          </p:cNvPr>
          <p:cNvSpPr txBox="1"/>
          <p:nvPr/>
        </p:nvSpPr>
        <p:spPr>
          <a:xfrm rot="16200000">
            <a:off x="2453373" y="1544432"/>
            <a:ext cx="228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and architecture designs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DA425-7930-C2D2-C4C2-6C23AE3B0492}"/>
              </a:ext>
            </a:extLst>
          </p:cNvPr>
          <p:cNvSpPr txBox="1"/>
          <p:nvPr/>
        </p:nvSpPr>
        <p:spPr>
          <a:xfrm>
            <a:off x="560535" y="4296335"/>
            <a:ext cx="292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Mishra, Ashutosh; Cha, </a:t>
            </a:r>
            <a:r>
              <a:rPr lang="en-US" sz="900" dirty="0" err="1"/>
              <a:t>Jaekwang</a:t>
            </a:r>
            <a:r>
              <a:rPr lang="en-US" sz="900" dirty="0"/>
              <a:t>; Park, </a:t>
            </a:r>
            <a:r>
              <a:rPr lang="en-US" sz="900" dirty="0" err="1"/>
              <a:t>Hyunbin</a:t>
            </a:r>
            <a:r>
              <a:rPr lang="en-US" sz="900" dirty="0"/>
              <a:t>; Kim, Shiho. Artificial Intelligence and Hardware Accelerators.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1381F-74AC-25DF-61CA-AA538E708389}"/>
              </a:ext>
            </a:extLst>
          </p:cNvPr>
          <p:cNvSpPr txBox="1"/>
          <p:nvPr/>
        </p:nvSpPr>
        <p:spPr>
          <a:xfrm rot="16200000">
            <a:off x="2478396" y="3576250"/>
            <a:ext cx="228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design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AFF7AAB-0105-35FB-C06C-C3C7CEC375C6}"/>
              </a:ext>
            </a:extLst>
          </p:cNvPr>
          <p:cNvSpPr/>
          <p:nvPr/>
        </p:nvSpPr>
        <p:spPr>
          <a:xfrm>
            <a:off x="5620871" y="3676229"/>
            <a:ext cx="1129553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5D2DF-3C02-994C-AF60-3A3BE258F856}"/>
              </a:ext>
            </a:extLst>
          </p:cNvPr>
          <p:cNvSpPr txBox="1"/>
          <p:nvPr/>
        </p:nvSpPr>
        <p:spPr>
          <a:xfrm>
            <a:off x="6918512" y="3498141"/>
            <a:ext cx="181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Max. frequency, # transistors, etc.</a:t>
            </a:r>
          </a:p>
        </p:txBody>
      </p:sp>
    </p:spTree>
    <p:extLst>
      <p:ext uri="{BB962C8B-B14F-4D97-AF65-F5344CB8AC3E}">
        <p14:creationId xmlns:p14="http://schemas.microsoft.com/office/powerpoint/2010/main" val="306440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8CB06-E575-DB96-5932-C6D4FDADA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C398D53-E3B9-DB9B-0915-676F825E2244}"/>
              </a:ext>
            </a:extLst>
          </p:cNvPr>
          <p:cNvSpPr txBox="1">
            <a:spLocks noChangeArrowheads="1"/>
          </p:cNvSpPr>
          <p:nvPr/>
        </p:nvSpPr>
        <p:spPr>
          <a:xfrm>
            <a:off x="471517" y="850879"/>
            <a:ext cx="2117042" cy="126958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FPGA design flow</a:t>
            </a:r>
          </a:p>
        </p:txBody>
      </p:sp>
      <p:pic>
        <p:nvPicPr>
          <p:cNvPr id="3" name="Picture 2" descr="A diagram of a system&#10;&#10;AI-generated content may be incorrect.">
            <a:extLst>
              <a:ext uri="{FF2B5EF4-FFF2-40B4-BE49-F238E27FC236}">
                <a16:creationId xmlns:a16="http://schemas.microsoft.com/office/drawing/2014/main" id="{AB072489-8F4E-2607-1A10-6CA70FDDFE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4951" y="635726"/>
            <a:ext cx="3779795" cy="395978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880DF4BC-454E-37D8-1A91-A05E998CFC27}"/>
              </a:ext>
            </a:extLst>
          </p:cNvPr>
          <p:cNvSpPr/>
          <p:nvPr/>
        </p:nvSpPr>
        <p:spPr>
          <a:xfrm>
            <a:off x="6205818" y="4182035"/>
            <a:ext cx="1129553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997D2-FEB0-136F-18B9-A81B2C621B37}"/>
              </a:ext>
            </a:extLst>
          </p:cNvPr>
          <p:cNvSpPr txBox="1"/>
          <p:nvPr/>
        </p:nvSpPr>
        <p:spPr>
          <a:xfrm>
            <a:off x="7469842" y="3766536"/>
            <a:ext cx="127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Max. frequency, # CLBs,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1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1B803-CD1B-B224-6B3D-9C45FAB5C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1F7000-5AB4-A7A4-8D57-5BF5F8D253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7830" y="655455"/>
            <a:ext cx="5828339" cy="319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22E67-ED95-51CA-DB9C-779F15A03604}"/>
              </a:ext>
            </a:extLst>
          </p:cNvPr>
          <p:cNvSpPr txBox="1"/>
          <p:nvPr/>
        </p:nvSpPr>
        <p:spPr>
          <a:xfrm>
            <a:off x="0" y="4211046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4"/>
              </a:rPr>
              <a:t>https://www.amd.com/en/products/software/adaptive-socs-and-fpgas/vivado/vivado-buy.html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46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E7B9-4884-0E9F-0F37-293B07755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6FB326-EB55-DFCD-24EC-B8281C2BB8F0}"/>
              </a:ext>
            </a:extLst>
          </p:cNvPr>
          <p:cNvSpPr txBox="1"/>
          <p:nvPr/>
        </p:nvSpPr>
        <p:spPr>
          <a:xfrm>
            <a:off x="673660" y="4028194"/>
            <a:ext cx="522340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https://efabless.com/openlane</a:t>
            </a:r>
          </a:p>
          <a:p>
            <a:r>
              <a:rPr lang="en-US" sz="1050" dirty="0">
                <a:hlinkClick r:id="rId4"/>
              </a:rPr>
              <a:t>https://github.com/efabless/openlane2</a:t>
            </a:r>
            <a:r>
              <a:rPr lang="en-US" sz="1050" dirty="0"/>
              <a:t> </a:t>
            </a:r>
            <a:endParaRPr lang="en-US" sz="1050" dirty="0">
              <a:hlinkClick r:id="rId5"/>
            </a:endParaRPr>
          </a:p>
          <a:p>
            <a:r>
              <a:rPr lang="en-US" sz="1050" dirty="0">
                <a:hlinkClick r:id="rId5"/>
              </a:rPr>
              <a:t>https://openlane2.readthedocs.io/en/latest/getting_started/newcomers/index.html</a:t>
            </a:r>
            <a:r>
              <a:rPr lang="en-US" sz="1050" dirty="0"/>
              <a:t> </a:t>
            </a:r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0F08007A-AFE0-2E9E-90C5-41EC440D4E9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521" y="1002568"/>
            <a:ext cx="3813764" cy="2983180"/>
          </a:xfrm>
          <a:prstGeom prst="rect">
            <a:avLst/>
          </a:prstGeom>
        </p:spPr>
      </p:pic>
      <p:pic>
        <p:nvPicPr>
          <p:cNvPr id="8" name="Picture 7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34FAD6E9-30CE-41B9-297C-650012FC3A5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144" y="573309"/>
            <a:ext cx="2123645" cy="3996881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664F54B-909E-7DB8-C96D-D3D0BD27DFCD}"/>
              </a:ext>
            </a:extLst>
          </p:cNvPr>
          <p:cNvSpPr txBox="1">
            <a:spLocks noChangeArrowheads="1"/>
          </p:cNvSpPr>
          <p:nvPr/>
        </p:nvSpPr>
        <p:spPr>
          <a:xfrm>
            <a:off x="-1286635" y="538224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OpenLane</a:t>
            </a:r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 2 tools</a:t>
            </a:r>
          </a:p>
        </p:txBody>
      </p:sp>
    </p:spTree>
    <p:extLst>
      <p:ext uri="{BB962C8B-B14F-4D97-AF65-F5344CB8AC3E}">
        <p14:creationId xmlns:p14="http://schemas.microsoft.com/office/powerpoint/2010/main" val="296959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6CE9-F8C0-A575-BCD0-6317BAF1D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D0FF568-CBA5-8539-1856-560A59B5D87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Main goals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44AF4-B44A-7448-36A4-8B8E76399E0D}"/>
              </a:ext>
            </a:extLst>
          </p:cNvPr>
          <p:cNvSpPr txBox="1"/>
          <p:nvPr/>
        </p:nvSpPr>
        <p:spPr>
          <a:xfrm>
            <a:off x="483303" y="1054436"/>
            <a:ext cx="8013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out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OpenLane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tools.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the physical level with a sample design (vibe-generated) or your own initial HW design.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yourself for design iterations &amp; rapid prototyping.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02CDC-E6C6-592E-B7DC-E5497C32B247}"/>
              </a:ext>
            </a:extLst>
          </p:cNvPr>
          <p:cNvSpPr txBox="1"/>
          <p:nvPr/>
        </p:nvSpPr>
        <p:spPr>
          <a:xfrm>
            <a:off x="2286000" y="4307187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https://www.pacific-research.com/iterative-product-development</a:t>
            </a:r>
            <a:r>
              <a:rPr lang="en-US" sz="1000" dirty="0"/>
              <a:t> 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E2E811E3-27A7-5812-502B-CA707D9F5C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8425" y="2385833"/>
            <a:ext cx="4194596" cy="19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4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83E7A-D31C-9677-4E64-65CD9B520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793AFB-F6F3-3160-0698-2A74CB861BF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Getting started with </a:t>
            </a:r>
            <a:r>
              <a:rPr lang="en-US" altLang="en-US" sz="4500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OpenLane</a:t>
            </a:r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799C2-D4B6-C34A-7CD5-1663A731BA45}"/>
              </a:ext>
            </a:extLst>
          </p:cNvPr>
          <p:cNvSpPr txBox="1"/>
          <p:nvPr/>
        </p:nvSpPr>
        <p:spPr>
          <a:xfrm>
            <a:off x="483303" y="1054436"/>
            <a:ext cx="8369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check out an example of 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OpenLane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2-based flow right in your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try the Google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™ notebook at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https://colab.research.google.com/github/efabless/openlane2/blob/main/notebook.ipynb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set up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OpenLane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 on your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check out the Getting Started guide at the following link: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https://openlane2.readthedocs.io/en/latest/getting_started/index.html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27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FB733-94D1-6B9F-EE1F-AA44E4231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55C84-1136-B3D8-12DE-D72B1491D313}"/>
              </a:ext>
            </a:extLst>
          </p:cNvPr>
          <p:cNvSpPr txBox="1"/>
          <p:nvPr/>
        </p:nvSpPr>
        <p:spPr>
          <a:xfrm>
            <a:off x="2641823" y="4582391"/>
            <a:ext cx="3860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https://addyo.substack.com/p/vibe-coding-is-not-an-excuse-for</a:t>
            </a:r>
            <a:r>
              <a:rPr lang="en-US" sz="1100" dirty="0"/>
              <a:t> </a:t>
            </a:r>
          </a:p>
        </p:txBody>
      </p:sp>
      <p:pic>
        <p:nvPicPr>
          <p:cNvPr id="5" name="Picture 4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99F36434-4541-DBD3-FB45-CFA7C22EE03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0907" y="561109"/>
            <a:ext cx="4422185" cy="39657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22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2E3FC-3428-5A7D-0B62-557C57EB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ADCE86-FD12-6D2D-17C8-E9890768FC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Workflow/toolchain (1)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924FEBA-8AC3-3027-4BF6-9DB8E15213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82"/>
          <a:stretch/>
        </p:blipFill>
        <p:spPr>
          <a:xfrm>
            <a:off x="845820" y="1287780"/>
            <a:ext cx="7772400" cy="28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3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B9AEC-99E9-06CA-512A-CE68339E5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95826A-1ED4-2928-8D20-C3B95F379C4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Workflow/toolchain (2)</a:t>
            </a:r>
          </a:p>
        </p:txBody>
      </p:sp>
      <p:pic>
        <p:nvPicPr>
          <p:cNvPr id="4" name="Picture 3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3381AD55-255A-1A64-FB2F-6AE2A2F6C6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6459" y="1054436"/>
            <a:ext cx="5191907" cy="35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2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94B67-C84D-1E7F-02B8-F2A2276DC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FDC2C1D-D0E9-E376-0D0D-11DDF2A130A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Workflow/toolchain (3)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11F9839-4456-4378-64DA-A01E73D5EA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1140" y="1107776"/>
            <a:ext cx="5882640" cy="30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9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8197-293C-D6ED-4A3D-8B064895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1F2AA96-0FBC-DC3E-6863-A3F43DE87A9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46657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Vibe coding</a:t>
            </a:r>
          </a:p>
        </p:txBody>
      </p:sp>
      <p:pic>
        <p:nvPicPr>
          <p:cNvPr id="4" name="Picture 3" descr="A graph of progress with text&#10;&#10;AI-generated content may be incorrect.">
            <a:extLst>
              <a:ext uri="{FF2B5EF4-FFF2-40B4-BE49-F238E27FC236}">
                <a16:creationId xmlns:a16="http://schemas.microsoft.com/office/drawing/2014/main" id="{8F03305F-1C46-A051-5A00-23F6AD7191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2399" y="911001"/>
            <a:ext cx="3932517" cy="39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6C59D-7859-C224-2DBA-B49C8407E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046AA7F7-068D-5CF7-825E-EB9CBC6966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7211" y="544485"/>
            <a:ext cx="5869577" cy="39092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27708-A32E-4AFD-CBBC-E2AFC0556BAA}"/>
              </a:ext>
            </a:extLst>
          </p:cNvPr>
          <p:cNvSpPr txBox="1"/>
          <p:nvPr/>
        </p:nvSpPr>
        <p:spPr>
          <a:xfrm rot="20902513">
            <a:off x="5948607" y="3223009"/>
            <a:ext cx="22289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Announcement to be </a:t>
            </a:r>
          </a:p>
          <a:p>
            <a:r>
              <a:rPr lang="en-US" dirty="0">
                <a:solidFill>
                  <a:srgbClr val="FF0000"/>
                </a:solidFill>
              </a:rPr>
              <a:t>shared…stay tuned</a:t>
            </a:r>
          </a:p>
        </p:txBody>
      </p:sp>
    </p:spTree>
    <p:extLst>
      <p:ext uri="{BB962C8B-B14F-4D97-AF65-F5344CB8AC3E}">
        <p14:creationId xmlns:p14="http://schemas.microsoft.com/office/powerpoint/2010/main" val="233664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E0E1D-1C70-C57D-50F6-03D253CD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1F0AB6B-0973-ECC0-10AD-CADF230CE6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21084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Week 4 challenges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AA768E45-6475-59F5-B6F0-A28AE7A8C24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472" y="942298"/>
            <a:ext cx="7079055" cy="3575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AC351-F050-6A17-962A-31D9F17080F5}"/>
              </a:ext>
            </a:extLst>
          </p:cNvPr>
          <p:cNvSpPr txBox="1"/>
          <p:nvPr/>
        </p:nvSpPr>
        <p:spPr>
          <a:xfrm>
            <a:off x="3377826" y="4526858"/>
            <a:ext cx="23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Stephen Weeks</a:t>
            </a:r>
          </a:p>
        </p:txBody>
      </p:sp>
    </p:spTree>
    <p:extLst>
      <p:ext uri="{BB962C8B-B14F-4D97-AF65-F5344CB8AC3E}">
        <p14:creationId xmlns:p14="http://schemas.microsoft.com/office/powerpoint/2010/main" val="33913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E2B72-DA31-9F2B-4CAE-C314BBAE2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AE0089-2E95-1836-F4B6-8594B5C104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21084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Week 4 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9CF07-4D80-A62F-31C5-F627F3412E8B}"/>
              </a:ext>
            </a:extLst>
          </p:cNvPr>
          <p:cNvSpPr txBox="1"/>
          <p:nvPr/>
        </p:nvSpPr>
        <p:spPr>
          <a:xfrm>
            <a:off x="3377826" y="4526858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Eric Zhou</a:t>
            </a:r>
          </a:p>
        </p:txBody>
      </p:sp>
      <p:pic>
        <p:nvPicPr>
          <p:cNvPr id="10" name="Picture 9" descr="A graph of a bar chart&#10;&#10;AI-generated content may be incorrect.">
            <a:extLst>
              <a:ext uri="{FF2B5EF4-FFF2-40B4-BE49-F238E27FC236}">
                <a16:creationId xmlns:a16="http://schemas.microsoft.com/office/drawing/2014/main" id="{E423CF7B-316A-D8C5-FA58-47807300D2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152315"/>
            <a:ext cx="7772400" cy="32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75739-95D0-708F-DEC6-72A5248F1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4B7899-345B-BBE0-095F-6F17ADEF7C1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21084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Week 4 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98C3-8900-EA69-CD3A-0EECAAA8ADFB}"/>
              </a:ext>
            </a:extLst>
          </p:cNvPr>
          <p:cNvSpPr txBox="1"/>
          <p:nvPr/>
        </p:nvSpPr>
        <p:spPr>
          <a:xfrm>
            <a:off x="3377826" y="4526858"/>
            <a:ext cx="23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Stephen Weeks</a:t>
            </a:r>
          </a:p>
        </p:txBody>
      </p:sp>
      <p:pic>
        <p:nvPicPr>
          <p:cNvPr id="8" name="Picture 7" descr="A graph with a red line and green and blue bars&#10;&#10;AI-generated content may be incorrect.">
            <a:extLst>
              <a:ext uri="{FF2B5EF4-FFF2-40B4-BE49-F238E27FC236}">
                <a16:creationId xmlns:a16="http://schemas.microsoft.com/office/drawing/2014/main" id="{65DBB84A-AD7E-A490-36CB-772A52625B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941" y="1012062"/>
            <a:ext cx="6138118" cy="3485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737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07720-A2F7-B4CC-48C8-B0992A0C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09D36A2-AF86-B2DB-C8B9-6D4B3AFFD13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21084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Week 4 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6EA43-FD18-F026-24C8-C19939F5A171}"/>
              </a:ext>
            </a:extLst>
          </p:cNvPr>
          <p:cNvSpPr txBox="1"/>
          <p:nvPr/>
        </p:nvSpPr>
        <p:spPr>
          <a:xfrm>
            <a:off x="3377826" y="4526858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Eric Zhou</a:t>
            </a:r>
          </a:p>
        </p:txBody>
      </p:sp>
      <p:pic>
        <p:nvPicPr>
          <p:cNvPr id="4" name="Picture 3" descr="A graph with a blue line&#10;&#10;AI-generated content may be incorrect.">
            <a:extLst>
              <a:ext uri="{FF2B5EF4-FFF2-40B4-BE49-F238E27FC236}">
                <a16:creationId xmlns:a16="http://schemas.microsoft.com/office/drawing/2014/main" id="{4C721E22-5700-B3D1-5134-0917C384F5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349" y="1028987"/>
            <a:ext cx="7772400" cy="3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1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DAC02-90EC-2787-AAB4-D806D31C9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99B8E1E-6189-9329-3F86-921875DD88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06965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Fibonacci</a:t>
            </a:r>
          </a:p>
        </p:txBody>
      </p:sp>
      <p:pic>
        <p:nvPicPr>
          <p:cNvPr id="4" name="Picture 3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B3BFF892-9EBF-A3B3-8F43-A39CCA32ED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7823" y="982275"/>
            <a:ext cx="6808354" cy="33567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27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8514</TotalTime>
  <Words>409</Words>
  <Application>Microsoft Macintosh PowerPoint</Application>
  <PresentationFormat>On-screen Show (16:9)</PresentationFormat>
  <Paragraphs>72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343</cp:revision>
  <cp:lastPrinted>2025-04-30T20:43:58Z</cp:lastPrinted>
  <dcterms:created xsi:type="dcterms:W3CDTF">2020-09-27T22:07:31Z</dcterms:created>
  <dcterms:modified xsi:type="dcterms:W3CDTF">2025-08-14T17:04:52Z</dcterms:modified>
</cp:coreProperties>
</file>