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/>
    <p:restoredTop sz="94658"/>
  </p:normalViewPr>
  <p:slideViewPr>
    <p:cSldViewPr snapToGrid="0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F63E-237C-C6A3-CCEA-1ED797CB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C27D7-2067-ACDC-A839-5228DF53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8401-8C95-5B86-DF6D-FA49A577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23CC-1BA5-7A08-4E6E-ED7E22C0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70BF-AB62-AFEC-656E-08960DF7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0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B85-E378-BB6F-5619-69697C48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03AE4-EE35-8BCB-88F1-812FF7F6E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087F-A877-A7E8-2767-C0DDCEFD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5672-733E-124C-D98C-445600ED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0838-CAD3-409F-8473-85FE951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741E5-79B3-12D1-BBAB-159DEE4EE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C7A7-C36E-15AB-0878-0BBF1552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83EC-9A60-40BE-DBA7-204E0B8D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F044-8505-4580-DB12-42795E7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994E-13D1-9D5C-8711-8D362801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9CD1-F3F2-D911-61C0-A121A837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C2B1-E87E-7878-E074-E4FDA63B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088-F905-5E7C-1CEF-3347887E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1FAA-FF8D-267E-5446-AA17D3CF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1282-33AF-5BCB-2235-72EC9D1D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86E9-6AD1-90F1-7F84-36D77457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6686-A492-33D5-952D-73AD8A52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8E55-FEE1-85BF-A0BD-ABB2B366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823E-BC52-0B8D-D0AC-A29C2B7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26634-E5CE-9A77-EDFC-871A3278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74E2-B8D0-1DBE-8F02-71756D4B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7D00-4114-8E03-F2A5-FA688B074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2213C-2745-8C77-D6F2-4A7E3833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92AA-5DF2-79CD-C0DA-703BDF79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29DE-FCC7-189A-B5AF-A02D9CF9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C509-A19A-3E95-3C6C-7F4F09C0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1C39-455A-220C-12A4-BCAE69A3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FB23-7BB1-7656-73D3-451C8976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F99A-FFE8-EB49-93FD-B05A0563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B450-0CA0-6912-9C9E-3C453BDA7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FD855-5B2A-A060-4CD1-DE8B22524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18B29-30EA-B136-22FB-14541BC9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5037-4B23-F476-3589-8B58BD40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668B-571D-BC9A-709B-8CDCEF0C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80EE-8EB3-0B32-BAE1-55616404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00680-ED5A-0B4F-3822-DC4EB959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A2085-6585-E7EC-194B-00295FCA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262AB-768E-477C-66E7-97DC94A1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705F8-52BA-CB40-478D-F2FC58B8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916BF-9261-8810-5FA5-3C04171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F68C9-DB87-F2AC-1034-AC3CCFF8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0933-41E3-952C-F36C-D7BB370B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2034-F007-3B86-7BA1-FDCBCD09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462B3-8EC0-C08A-F823-EC82AC193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80DF2-84EC-E7B6-8791-A408AFF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09EF-6DE9-FB14-B15E-1AD27A3B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0629-1321-4FA8-4A06-1E667A5C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3F79-AC95-DB12-1610-4B1FB57A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0AFFC-053E-AB9E-3369-BF7FC3CB1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16AEA-A6B6-2186-3B9F-7EF35255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F6AF-930D-517A-0EBA-058E7B52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8FD3-671A-EF2A-5B83-352E784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8A1A-D0D1-A0C9-E55F-B69C8E80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2E917-0774-E6DD-C230-C133571D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F6C8D-858F-9274-AE6D-92EE16D3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0EC0-3208-58C6-E816-62B45538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65837-FD8B-AC48-8903-58BA0487231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2DE9-19C6-84B7-D9F1-F2046E733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7177-C590-7815-5BAE-06D4C6AF7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440F1-16D9-A847-AAC7-21A1628A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B2A1-3D7F-A2B1-7A5D-BC4C6CB4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863-783A-8B47-61BC-911600A8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 Simulation Pipeline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72F4E-907A-4DF5-449A-0087EA360B56}"/>
              </a:ext>
            </a:extLst>
          </p:cNvPr>
          <p:cNvSpPr txBox="1"/>
          <p:nvPr/>
        </p:nvSpPr>
        <p:spPr>
          <a:xfrm>
            <a:off x="651091" y="3178651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Uniswap V2/V3 Pools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DA18B-7189-5948-2054-EE65F0D0995C}"/>
              </a:ext>
            </a:extLst>
          </p:cNvPr>
          <p:cNvSpPr txBox="1"/>
          <p:nvPr/>
        </p:nvSpPr>
        <p:spPr>
          <a:xfrm>
            <a:off x="672614" y="4725173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Uniswap V2 Events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D6500870-8CAF-95D5-F11B-CAEF65A5432B}"/>
              </a:ext>
            </a:extLst>
          </p:cNvPr>
          <p:cNvSpPr/>
          <p:nvPr/>
        </p:nvSpPr>
        <p:spPr>
          <a:xfrm>
            <a:off x="959693" y="5278444"/>
            <a:ext cx="733646" cy="708288"/>
          </a:xfrm>
          <a:prstGeom prst="ca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3DF9A-630B-0996-2DE4-ABF1B8CC70A4}"/>
              </a:ext>
            </a:extLst>
          </p:cNvPr>
          <p:cNvSpPr txBox="1"/>
          <p:nvPr/>
        </p:nvSpPr>
        <p:spPr>
          <a:xfrm>
            <a:off x="672614" y="6106782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Uniswap V3 Events</a:t>
            </a:r>
          </a:p>
        </p:txBody>
      </p:sp>
      <p:pic>
        <p:nvPicPr>
          <p:cNvPr id="13" name="Picture 4" descr="Allium - Enterprise Blockchain Data Platform">
            <a:extLst>
              <a:ext uri="{FF2B5EF4-FFF2-40B4-BE49-F238E27FC236}">
                <a16:creationId xmlns:a16="http://schemas.microsoft.com/office/drawing/2014/main" id="{FCA693CC-04E8-7441-182A-1A5F54D5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63" y="5604173"/>
            <a:ext cx="555106" cy="1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>
            <a:extLst>
              <a:ext uri="{FF2B5EF4-FFF2-40B4-BE49-F238E27FC236}">
                <a16:creationId xmlns:a16="http://schemas.microsoft.com/office/drawing/2014/main" id="{65CB3008-E812-7517-362B-D1C670155C7D}"/>
              </a:ext>
            </a:extLst>
          </p:cNvPr>
          <p:cNvSpPr/>
          <p:nvPr/>
        </p:nvSpPr>
        <p:spPr>
          <a:xfrm>
            <a:off x="959693" y="3891554"/>
            <a:ext cx="733646" cy="713569"/>
          </a:xfrm>
          <a:prstGeom prst="ca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Allium - Enterprise Blockchain Data Platform">
            <a:extLst>
              <a:ext uri="{FF2B5EF4-FFF2-40B4-BE49-F238E27FC236}">
                <a16:creationId xmlns:a16="http://schemas.microsoft.com/office/drawing/2014/main" id="{009640B0-3470-A8F3-3CD8-1AADBD1B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63" y="4222564"/>
            <a:ext cx="555106" cy="1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n 15">
            <a:extLst>
              <a:ext uri="{FF2B5EF4-FFF2-40B4-BE49-F238E27FC236}">
                <a16:creationId xmlns:a16="http://schemas.microsoft.com/office/drawing/2014/main" id="{37538151-463A-CD15-6E52-0B00C134BBA3}"/>
              </a:ext>
            </a:extLst>
          </p:cNvPr>
          <p:cNvSpPr/>
          <p:nvPr/>
        </p:nvSpPr>
        <p:spPr>
          <a:xfrm>
            <a:off x="938170" y="2635957"/>
            <a:ext cx="733646" cy="4226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Dune builds on AWS to amplify the impact of blockchain data | AWS Startups  Blog">
            <a:extLst>
              <a:ext uri="{FF2B5EF4-FFF2-40B4-BE49-F238E27FC236}">
                <a16:creationId xmlns:a16="http://schemas.microsoft.com/office/drawing/2014/main" id="{E984D47B-9C57-2C3B-2774-CD196E5B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3" y="2785870"/>
            <a:ext cx="587520" cy="21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106E62E-FD2E-2983-6EAA-EF1198EDD287}"/>
              </a:ext>
            </a:extLst>
          </p:cNvPr>
          <p:cNvSpPr/>
          <p:nvPr/>
        </p:nvSpPr>
        <p:spPr>
          <a:xfrm>
            <a:off x="2611284" y="2492418"/>
            <a:ext cx="1860698" cy="709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 Builder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6B569-D832-29E1-AF86-4B397B50807F}"/>
              </a:ext>
            </a:extLst>
          </p:cNvPr>
          <p:cNvCxnSpPr>
            <a:cxnSpLocks/>
            <a:stCxn id="16" idx="4"/>
            <a:endCxn id="18" idx="1"/>
          </p:cNvCxnSpPr>
          <p:nvPr/>
        </p:nvCxnSpPr>
        <p:spPr>
          <a:xfrm>
            <a:off x="1671816" y="2847279"/>
            <a:ext cx="939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545BD36-A178-70B0-CBEB-4147152A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31" y="2043898"/>
            <a:ext cx="744061" cy="74406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CE21C4-8AE1-C354-E693-88971089148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471982" y="2415929"/>
            <a:ext cx="930349" cy="431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A947169-17BA-75EA-46B3-64FF8671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31" y="2896612"/>
            <a:ext cx="744061" cy="744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783FAB-F332-FE16-65DA-38EB972063D4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4471982" y="2847279"/>
            <a:ext cx="930349" cy="421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418010-CC21-6587-6D96-18D3313A0891}"/>
              </a:ext>
            </a:extLst>
          </p:cNvPr>
          <p:cNvSpPr txBox="1"/>
          <p:nvPr/>
        </p:nvSpPr>
        <p:spPr>
          <a:xfrm>
            <a:off x="5120459" y="3750770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Cross-Chain</a:t>
            </a:r>
            <a:br>
              <a:rPr lang="en-US" sz="1400" dirty="0"/>
            </a:br>
            <a:r>
              <a:rPr lang="en-US" sz="1400" dirty="0"/>
              <a:t>Paths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C4B70-1CB7-831F-B799-3DAB09C3D731}"/>
              </a:ext>
            </a:extLst>
          </p:cNvPr>
          <p:cNvSpPr txBox="1"/>
          <p:nvPr/>
        </p:nvSpPr>
        <p:spPr>
          <a:xfrm>
            <a:off x="5120459" y="1437392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Single-Chain</a:t>
            </a:r>
            <a:br>
              <a:rPr lang="en-US" sz="1400" dirty="0"/>
            </a:br>
            <a:r>
              <a:rPr lang="en-US" sz="1400" dirty="0"/>
              <a:t>Paths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695FF0C-394B-6C7C-FBBA-676923D2F62D}"/>
              </a:ext>
            </a:extLst>
          </p:cNvPr>
          <p:cNvSpPr/>
          <p:nvPr/>
        </p:nvSpPr>
        <p:spPr>
          <a:xfrm>
            <a:off x="7076741" y="2492418"/>
            <a:ext cx="1860698" cy="709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Path Simulator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C42B599-EA5F-27D4-647C-5FBC203F7EE5}"/>
              </a:ext>
            </a:extLst>
          </p:cNvPr>
          <p:cNvSpPr/>
          <p:nvPr/>
        </p:nvSpPr>
        <p:spPr>
          <a:xfrm>
            <a:off x="2611284" y="4568722"/>
            <a:ext cx="1860698" cy="709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Processor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248A8F-2719-EDA2-9CEE-F3DDCC19266C}"/>
              </a:ext>
            </a:extLst>
          </p:cNvPr>
          <p:cNvCxnSpPr>
            <a:cxnSpLocks/>
            <a:stCxn id="14" idx="4"/>
            <a:endCxn id="27" idx="1"/>
          </p:cNvCxnSpPr>
          <p:nvPr/>
        </p:nvCxnSpPr>
        <p:spPr>
          <a:xfrm>
            <a:off x="1693339" y="4248339"/>
            <a:ext cx="917945" cy="67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069815-4653-F64F-2F87-C985DA33DCE0}"/>
              </a:ext>
            </a:extLst>
          </p:cNvPr>
          <p:cNvCxnSpPr>
            <a:cxnSpLocks/>
            <a:stCxn id="11" idx="4"/>
            <a:endCxn id="27" idx="1"/>
          </p:cNvCxnSpPr>
          <p:nvPr/>
        </p:nvCxnSpPr>
        <p:spPr>
          <a:xfrm flipV="1">
            <a:off x="1693339" y="4923583"/>
            <a:ext cx="917945" cy="70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A33F86-8636-3BED-2CE1-566269E4B6B7}"/>
              </a:ext>
            </a:extLst>
          </p:cNvPr>
          <p:cNvCxnSpPr>
            <a:cxnSpLocks/>
            <a:stCxn id="27" idx="3"/>
            <a:endCxn id="31" idx="2"/>
          </p:cNvCxnSpPr>
          <p:nvPr/>
        </p:nvCxnSpPr>
        <p:spPr>
          <a:xfrm>
            <a:off x="4471982" y="4923583"/>
            <a:ext cx="934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Can 30">
            <a:extLst>
              <a:ext uri="{FF2B5EF4-FFF2-40B4-BE49-F238E27FC236}">
                <a16:creationId xmlns:a16="http://schemas.microsoft.com/office/drawing/2014/main" id="{B5771C27-EDEC-1B82-AF0F-DAEC04383C81}"/>
              </a:ext>
            </a:extLst>
          </p:cNvPr>
          <p:cNvSpPr/>
          <p:nvPr/>
        </p:nvSpPr>
        <p:spPr>
          <a:xfrm>
            <a:off x="5406243" y="4575508"/>
            <a:ext cx="733646" cy="71356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600B20-B4BE-DBFC-EBC9-0BFA2A26C5AD}"/>
              </a:ext>
            </a:extLst>
          </p:cNvPr>
          <p:cNvSpPr txBox="1"/>
          <p:nvPr/>
        </p:nvSpPr>
        <p:spPr>
          <a:xfrm>
            <a:off x="5124371" y="5405710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Pool </a:t>
            </a:r>
            <a:br>
              <a:rPr lang="en-US" sz="1400" dirty="0"/>
            </a:br>
            <a:r>
              <a:rPr lang="en-US" sz="1400" dirty="0"/>
              <a:t>Updates</a:t>
            </a:r>
          </a:p>
        </p:txBody>
      </p:sp>
      <p:pic>
        <p:nvPicPr>
          <p:cNvPr id="33" name="Picture 10" descr="Courses">
            <a:extLst>
              <a:ext uri="{FF2B5EF4-FFF2-40B4-BE49-F238E27FC236}">
                <a16:creationId xmlns:a16="http://schemas.microsoft.com/office/drawing/2014/main" id="{CF8B0985-3698-B965-CA76-8BC66A715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25595" r="8895" b="30170"/>
          <a:stretch/>
        </p:blipFill>
        <p:spPr bwMode="auto">
          <a:xfrm>
            <a:off x="5450084" y="4866110"/>
            <a:ext cx="640336" cy="20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0C3278-1E5A-42AF-9A91-DD1FFBDCA3C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146392" y="2847279"/>
            <a:ext cx="930349" cy="421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370A2-0EC6-75D7-6513-073EA774F51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6146392" y="2415929"/>
            <a:ext cx="930349" cy="431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Can 36">
            <a:extLst>
              <a:ext uri="{FF2B5EF4-FFF2-40B4-BE49-F238E27FC236}">
                <a16:creationId xmlns:a16="http://schemas.microsoft.com/office/drawing/2014/main" id="{CFB1CA6A-D654-5EDC-84C2-CFA1FEF2BBD8}"/>
              </a:ext>
            </a:extLst>
          </p:cNvPr>
          <p:cNvSpPr/>
          <p:nvPr/>
        </p:nvSpPr>
        <p:spPr>
          <a:xfrm>
            <a:off x="10467339" y="3181911"/>
            <a:ext cx="733646" cy="4262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EA4BB-B6BA-30A9-E2E8-7B0AE7CAF7DD}"/>
              </a:ext>
            </a:extLst>
          </p:cNvPr>
          <p:cNvSpPr txBox="1"/>
          <p:nvPr/>
        </p:nvSpPr>
        <p:spPr>
          <a:xfrm>
            <a:off x="10185467" y="3724795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Cross-Chain</a:t>
            </a:r>
          </a:p>
          <a:p>
            <a:pPr algn="ctr"/>
            <a:r>
              <a:rPr lang="en-US" sz="1400" dirty="0"/>
              <a:t>Arbitrage</a:t>
            </a:r>
          </a:p>
        </p:txBody>
      </p:sp>
      <p:pic>
        <p:nvPicPr>
          <p:cNvPr id="39" name="Picture 10" descr="Courses">
            <a:extLst>
              <a:ext uri="{FF2B5EF4-FFF2-40B4-BE49-F238E27FC236}">
                <a16:creationId xmlns:a16="http://schemas.microsoft.com/office/drawing/2014/main" id="{BCCEBB3E-EB5E-719E-80AC-2498BAE3C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25595" r="8895" b="30170"/>
          <a:stretch/>
        </p:blipFill>
        <p:spPr bwMode="auto">
          <a:xfrm>
            <a:off x="10513994" y="3310808"/>
            <a:ext cx="640336" cy="20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n 39">
            <a:extLst>
              <a:ext uri="{FF2B5EF4-FFF2-40B4-BE49-F238E27FC236}">
                <a16:creationId xmlns:a16="http://schemas.microsoft.com/office/drawing/2014/main" id="{B4CA5673-A847-35D8-C4B6-56DC62A2715D}"/>
              </a:ext>
            </a:extLst>
          </p:cNvPr>
          <p:cNvSpPr/>
          <p:nvPr/>
        </p:nvSpPr>
        <p:spPr>
          <a:xfrm>
            <a:off x="10467339" y="1964224"/>
            <a:ext cx="733646" cy="4262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5D9B98-5227-EB88-0767-2185D1CE14B1}"/>
              </a:ext>
            </a:extLst>
          </p:cNvPr>
          <p:cNvSpPr txBox="1"/>
          <p:nvPr/>
        </p:nvSpPr>
        <p:spPr>
          <a:xfrm>
            <a:off x="10185467" y="2507108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Single-Chain</a:t>
            </a:r>
          </a:p>
          <a:p>
            <a:pPr algn="ctr"/>
            <a:r>
              <a:rPr lang="en-US" sz="1400" dirty="0"/>
              <a:t>Arbitrage</a:t>
            </a:r>
          </a:p>
        </p:txBody>
      </p:sp>
      <p:pic>
        <p:nvPicPr>
          <p:cNvPr id="42" name="Picture 10" descr="Courses">
            <a:extLst>
              <a:ext uri="{FF2B5EF4-FFF2-40B4-BE49-F238E27FC236}">
                <a16:creationId xmlns:a16="http://schemas.microsoft.com/office/drawing/2014/main" id="{26987ADA-16CA-6D5C-B64C-6DD1B2AD6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" t="25595" r="8895" b="30170"/>
          <a:stretch/>
        </p:blipFill>
        <p:spPr bwMode="auto">
          <a:xfrm>
            <a:off x="10513994" y="2093121"/>
            <a:ext cx="640336" cy="20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A9D49D-109B-37E3-DC98-ABF254B741B8}"/>
              </a:ext>
            </a:extLst>
          </p:cNvPr>
          <p:cNvCxnSpPr>
            <a:cxnSpLocks/>
            <a:stCxn id="26" idx="3"/>
            <a:endCxn id="40" idx="2"/>
          </p:cNvCxnSpPr>
          <p:nvPr/>
        </p:nvCxnSpPr>
        <p:spPr>
          <a:xfrm flipV="1">
            <a:off x="8937439" y="2177350"/>
            <a:ext cx="1529900" cy="669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199C42-6540-046F-3524-1A3516AE307B}"/>
              </a:ext>
            </a:extLst>
          </p:cNvPr>
          <p:cNvCxnSpPr>
            <a:cxnSpLocks/>
            <a:stCxn id="26" idx="3"/>
            <a:endCxn id="37" idx="2"/>
          </p:cNvCxnSpPr>
          <p:nvPr/>
        </p:nvCxnSpPr>
        <p:spPr>
          <a:xfrm>
            <a:off x="8937439" y="2847279"/>
            <a:ext cx="1529900" cy="547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C4358A5-2499-BBD0-0DB5-078DD0D2CEB3}"/>
              </a:ext>
            </a:extLst>
          </p:cNvPr>
          <p:cNvSpPr txBox="1"/>
          <p:nvPr/>
        </p:nvSpPr>
        <p:spPr>
          <a:xfrm>
            <a:off x="8547579" y="4725173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Transaction</a:t>
            </a:r>
            <a:br>
              <a:rPr lang="en-US" sz="1400" dirty="0"/>
            </a:br>
            <a:r>
              <a:rPr lang="en-US" sz="1400" dirty="0"/>
              <a:t>Fees</a:t>
            </a:r>
          </a:p>
        </p:txBody>
      </p:sp>
      <p:sp>
        <p:nvSpPr>
          <p:cNvPr id="52" name="Can 51">
            <a:extLst>
              <a:ext uri="{FF2B5EF4-FFF2-40B4-BE49-F238E27FC236}">
                <a16:creationId xmlns:a16="http://schemas.microsoft.com/office/drawing/2014/main" id="{4CFBFDD2-4E06-68C6-656B-401040D75039}"/>
              </a:ext>
            </a:extLst>
          </p:cNvPr>
          <p:cNvSpPr/>
          <p:nvPr/>
        </p:nvSpPr>
        <p:spPr>
          <a:xfrm>
            <a:off x="8834658" y="5278444"/>
            <a:ext cx="733646" cy="708288"/>
          </a:xfrm>
          <a:prstGeom prst="ca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C7E2E3-8C8A-F812-C508-04E337174802}"/>
              </a:ext>
            </a:extLst>
          </p:cNvPr>
          <p:cNvSpPr txBox="1"/>
          <p:nvPr/>
        </p:nvSpPr>
        <p:spPr>
          <a:xfrm>
            <a:off x="8547579" y="6106782"/>
            <a:ext cx="13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Token</a:t>
            </a:r>
            <a:br>
              <a:rPr lang="en-US" sz="1400" dirty="0"/>
            </a:br>
            <a:r>
              <a:rPr lang="en-US" sz="1400" dirty="0"/>
              <a:t>Prices</a:t>
            </a:r>
          </a:p>
        </p:txBody>
      </p:sp>
      <p:pic>
        <p:nvPicPr>
          <p:cNvPr id="54" name="Picture 4" descr="Allium - Enterprise Blockchain Data Platform">
            <a:extLst>
              <a:ext uri="{FF2B5EF4-FFF2-40B4-BE49-F238E27FC236}">
                <a16:creationId xmlns:a16="http://schemas.microsoft.com/office/drawing/2014/main" id="{E526C39C-2211-3979-C0FF-B30F8075A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28" y="5604173"/>
            <a:ext cx="555106" cy="1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n 54">
            <a:extLst>
              <a:ext uri="{FF2B5EF4-FFF2-40B4-BE49-F238E27FC236}">
                <a16:creationId xmlns:a16="http://schemas.microsoft.com/office/drawing/2014/main" id="{3D935448-627C-5DAB-03A1-CB2FCECFC3FA}"/>
              </a:ext>
            </a:extLst>
          </p:cNvPr>
          <p:cNvSpPr/>
          <p:nvPr/>
        </p:nvSpPr>
        <p:spPr>
          <a:xfrm>
            <a:off x="8834658" y="3891554"/>
            <a:ext cx="733646" cy="713569"/>
          </a:xfrm>
          <a:prstGeom prst="ca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4" descr="Allium - Enterprise Blockchain Data Platform">
            <a:extLst>
              <a:ext uri="{FF2B5EF4-FFF2-40B4-BE49-F238E27FC236}">
                <a16:creationId xmlns:a16="http://schemas.microsoft.com/office/drawing/2014/main" id="{563A1368-61EE-DD27-8CAE-2D675609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928" y="4222564"/>
            <a:ext cx="555106" cy="1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DF88E0C-F968-AEBE-A83A-D974A6E4AB0C}"/>
              </a:ext>
            </a:extLst>
          </p:cNvPr>
          <p:cNvCxnSpPr>
            <a:cxnSpLocks/>
            <a:stCxn id="31" idx="4"/>
            <a:endCxn id="26" idx="2"/>
          </p:cNvCxnSpPr>
          <p:nvPr/>
        </p:nvCxnSpPr>
        <p:spPr>
          <a:xfrm flipV="1">
            <a:off x="6139889" y="3202140"/>
            <a:ext cx="1867201" cy="17301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C769647D-101B-A107-62C5-4D46EF5A3840}"/>
              </a:ext>
            </a:extLst>
          </p:cNvPr>
          <p:cNvCxnSpPr>
            <a:stCxn id="55" idx="2"/>
            <a:endCxn id="26" idx="2"/>
          </p:cNvCxnSpPr>
          <p:nvPr/>
        </p:nvCxnSpPr>
        <p:spPr>
          <a:xfrm rot="10800000">
            <a:off x="8007090" y="3202141"/>
            <a:ext cx="827568" cy="1046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7E38890-0263-E12C-4CFF-143C0F681718}"/>
              </a:ext>
            </a:extLst>
          </p:cNvPr>
          <p:cNvCxnSpPr>
            <a:cxnSpLocks/>
            <a:stCxn id="52" idx="2"/>
            <a:endCxn id="26" idx="2"/>
          </p:cNvCxnSpPr>
          <p:nvPr/>
        </p:nvCxnSpPr>
        <p:spPr>
          <a:xfrm rot="10800000">
            <a:off x="8007090" y="3202140"/>
            <a:ext cx="827568" cy="24304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0CB0913-0E8B-1105-2F3F-484C10F42676}"/>
              </a:ext>
            </a:extLst>
          </p:cNvPr>
          <p:cNvSpPr>
            <a:spLocks noChangeAspect="1"/>
          </p:cNvSpPr>
          <p:nvPr/>
        </p:nvSpPr>
        <p:spPr>
          <a:xfrm>
            <a:off x="3431905" y="2125515"/>
            <a:ext cx="219456" cy="228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984BD-712F-B4B6-B564-E91C98B1D5E5}"/>
              </a:ext>
            </a:extLst>
          </p:cNvPr>
          <p:cNvSpPr>
            <a:spLocks noChangeAspect="1"/>
          </p:cNvSpPr>
          <p:nvPr/>
        </p:nvSpPr>
        <p:spPr>
          <a:xfrm>
            <a:off x="3425879" y="4213581"/>
            <a:ext cx="219456" cy="228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8877FE-CC66-F644-C88D-AA4765B135C2}"/>
              </a:ext>
            </a:extLst>
          </p:cNvPr>
          <p:cNvSpPr>
            <a:spLocks noChangeAspect="1"/>
          </p:cNvSpPr>
          <p:nvPr/>
        </p:nvSpPr>
        <p:spPr>
          <a:xfrm>
            <a:off x="7897362" y="2123061"/>
            <a:ext cx="219456" cy="2288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264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19316</TotalTime>
  <Words>43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Arbitrage Simulation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Christof Torres</dc:creator>
  <cp:lastModifiedBy>Christof Torres</cp:lastModifiedBy>
  <cp:revision>139</cp:revision>
  <dcterms:created xsi:type="dcterms:W3CDTF">2025-03-14T23:16:52Z</dcterms:created>
  <dcterms:modified xsi:type="dcterms:W3CDTF">2025-04-16T09:58:40Z</dcterms:modified>
</cp:coreProperties>
</file>