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39"/>
  </p:notesMasterIdLst>
  <p:sldIdLst>
    <p:sldId id="256" r:id="rId3"/>
    <p:sldId id="282" r:id="rId4"/>
    <p:sldId id="291" r:id="rId5"/>
    <p:sldId id="290" r:id="rId6"/>
    <p:sldId id="280" r:id="rId7"/>
    <p:sldId id="257" r:id="rId8"/>
    <p:sldId id="261" r:id="rId9"/>
    <p:sldId id="262" r:id="rId10"/>
    <p:sldId id="263" r:id="rId11"/>
    <p:sldId id="268" r:id="rId12"/>
    <p:sldId id="258" r:id="rId13"/>
    <p:sldId id="264" r:id="rId14"/>
    <p:sldId id="273" r:id="rId15"/>
    <p:sldId id="276" r:id="rId16"/>
    <p:sldId id="279" r:id="rId17"/>
    <p:sldId id="284" r:id="rId18"/>
    <p:sldId id="287" r:id="rId19"/>
    <p:sldId id="259" r:id="rId20"/>
    <p:sldId id="281" r:id="rId21"/>
    <p:sldId id="286" r:id="rId22"/>
    <p:sldId id="260" r:id="rId23"/>
    <p:sldId id="269" r:id="rId24"/>
    <p:sldId id="271" r:id="rId25"/>
    <p:sldId id="288" r:id="rId26"/>
    <p:sldId id="270" r:id="rId27"/>
    <p:sldId id="272" r:id="rId28"/>
    <p:sldId id="283" r:id="rId29"/>
    <p:sldId id="289" r:id="rId30"/>
    <p:sldId id="265" r:id="rId31"/>
    <p:sldId id="274" r:id="rId32"/>
    <p:sldId id="275" r:id="rId33"/>
    <p:sldId id="277" r:id="rId34"/>
    <p:sldId id="278" r:id="rId35"/>
    <p:sldId id="285" r:id="rId36"/>
    <p:sldId id="266" r:id="rId37"/>
    <p:sldId id="267" r:id="rId38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51C"/>
    <a:srgbClr val="E52521"/>
    <a:srgbClr val="009640"/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/>
    <p:restoredTop sz="95580"/>
  </p:normalViewPr>
  <p:slideViewPr>
    <p:cSldViewPr snapToGrid="0" snapToObjects="1">
      <p:cViewPr varScale="1">
        <p:scale>
          <a:sx n="122" d="100"/>
          <a:sy n="122" d="100"/>
        </p:scale>
        <p:origin x="118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9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3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4, updated axis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Fig. 3, updated panels a and b (including location of X1) + panel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3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2/14/20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3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Fig.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5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2/8/20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– Updated Fig. S5 with new panels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8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2/26/20 Fig. S5 – v3 without type-specific lines in the mixed colonies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5/24/20 – Fig. S4 with updated panels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9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7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5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5 – updated with larger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43279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730557" y="954546"/>
            <a:ext cx="4454131" cy="32433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69773" y="4159732"/>
            <a:ext cx="4778910" cy="7091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9773" y="4875177"/>
            <a:ext cx="4778910" cy="56349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3248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69773" y="2418595"/>
            <a:ext cx="4778910" cy="164616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1184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023597" y="1116436"/>
            <a:ext cx="5663355" cy="41217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24782" y="1126990"/>
            <a:ext cx="2435853" cy="1988060"/>
          </a:xfrm>
          <a:prstGeom prst="rect">
            <a:avLst/>
          </a:prstGeom>
        </p:spPr>
        <p:txBody>
          <a:bodyPr/>
          <a:lstStyle>
            <a:lvl1pPr>
              <a:defRPr sz="386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3165700"/>
            <a:ext cx="2435853" cy="20513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6935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39922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2102024"/>
            <a:ext cx="5068892" cy="3134042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7965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2855844" y="2099913"/>
            <a:ext cx="4306238" cy="3134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2102024"/>
            <a:ext cx="2435853" cy="3134042"/>
          </a:xfrm>
          <a:prstGeom prst="rect">
            <a:avLst/>
          </a:prstGeom>
        </p:spPr>
        <p:txBody>
          <a:bodyPr anchor="ctr"/>
          <a:lstStyle>
            <a:lvl1pPr marL="212096" indent="-212096" algn="l">
              <a:spcBef>
                <a:spcPts val="2131"/>
              </a:spcBef>
              <a:buSzPct val="145000"/>
              <a:buChar char="•"/>
              <a:defRPr sz="1732"/>
            </a:lvl1pPr>
            <a:lvl2pPr marL="440505" indent="-212096" algn="l">
              <a:spcBef>
                <a:spcPts val="2131"/>
              </a:spcBef>
              <a:buSzPct val="145000"/>
              <a:buChar char="•"/>
              <a:defRPr sz="1732"/>
            </a:lvl2pPr>
            <a:lvl3pPr marL="668914" indent="-212096" algn="l">
              <a:spcBef>
                <a:spcPts val="2131"/>
              </a:spcBef>
              <a:buSzPct val="145000"/>
              <a:buChar char="•"/>
              <a:defRPr sz="1732"/>
            </a:lvl3pPr>
            <a:lvl4pPr marL="897323" indent="-212096" algn="l">
              <a:spcBef>
                <a:spcPts val="2131"/>
              </a:spcBef>
              <a:buSzPct val="145000"/>
              <a:buChar char="•"/>
              <a:defRPr sz="1732"/>
            </a:lvl4pPr>
            <a:lvl5pPr marL="1125733" indent="-212096" algn="l">
              <a:spcBef>
                <a:spcPts val="2131"/>
              </a:spcBef>
              <a:buSzPct val="145000"/>
              <a:buChar char="•"/>
              <a:defRPr sz="173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39860" y="5445003"/>
            <a:ext cx="235642" cy="22038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0727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1443562"/>
            <a:ext cx="5068892" cy="3596235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84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4040421" y="3317656"/>
            <a:ext cx="2764992" cy="20133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3959228" y="1253618"/>
            <a:ext cx="2679437" cy="19500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4724" y="1253617"/>
            <a:ext cx="5471967" cy="3982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33446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569773" y="3982451"/>
            <a:ext cx="4778910" cy="30251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66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569773" y="2887295"/>
            <a:ext cx="4778910" cy="404854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213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41773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556045" y="810421"/>
            <a:ext cx="6806367" cy="49574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547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2222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9773" y="1627168"/>
            <a:ext cx="4778910" cy="1646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9773" y="3323985"/>
            <a:ext cx="4778910" cy="5634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55088" y="5445003"/>
            <a:ext cx="205185" cy="22038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932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4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med"/>
  <p:txStyles>
    <p:title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3686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47373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710608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947477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152274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30454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45682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60909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76136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913639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06591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218185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5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21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8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6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74.png"/><Relationship Id="rId7" Type="http://schemas.openxmlformats.org/officeDocument/2006/relationships/image" Target="../media/image7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8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1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5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8D3CEE2-3C9B-7240-AE4B-9A7A2C62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883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20346-F27F-7346-9AEF-FE58A60A74AD}"/>
              </a:ext>
            </a:extLst>
          </p:cNvPr>
          <p:cNvGrpSpPr>
            <a:grpSpLocks noChangeAspect="1"/>
          </p:cNvGrpSpPr>
          <p:nvPr/>
        </p:nvGrpSpPr>
        <p:grpSpPr>
          <a:xfrm>
            <a:off x="84613" y="342440"/>
            <a:ext cx="1773071" cy="2194560"/>
            <a:chOff x="84613" y="342441"/>
            <a:chExt cx="1920240" cy="23767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2918E79-BF84-2647-9C9E-25573658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30" y="566928"/>
              <a:ext cx="1874519" cy="21522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94486" y="352730"/>
              <a:ext cx="300582" cy="3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9652" y="38989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7F266-7467-FE46-9469-D94B82C96E1B}"/>
                </a:ext>
              </a:extLst>
            </p:cNvPr>
            <p:cNvSpPr txBox="1"/>
            <p:nvPr/>
          </p:nvSpPr>
          <p:spPr>
            <a:xfrm>
              <a:off x="1212182" y="730206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0.6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ED65E2-CAC8-D44A-B9C1-7B997B275260}"/>
                </a:ext>
              </a:extLst>
            </p:cNvPr>
            <p:cNvSpPr/>
            <p:nvPr/>
          </p:nvSpPr>
          <p:spPr>
            <a:xfrm>
              <a:off x="84613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E3E49-F705-8A46-BC54-722E9CA8F736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" y="4077296"/>
            <a:ext cx="1773097" cy="2185416"/>
            <a:chOff x="97605" y="3844620"/>
            <a:chExt cx="1920240" cy="23667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2C4C10-D61D-7A48-8089-06C4656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30" y="4059169"/>
              <a:ext cx="1874520" cy="215222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103616" y="3844620"/>
              <a:ext cx="301752" cy="307777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393356" y="3884814"/>
              <a:ext cx="162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100" i="1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effect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8E48F6-57D3-DB42-ADBB-6699B2CD20E5}"/>
                </a:ext>
              </a:extLst>
            </p:cNvPr>
            <p:cNvSpPr/>
            <p:nvPr/>
          </p:nvSpPr>
          <p:spPr>
            <a:xfrm>
              <a:off x="97605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543BF-7392-7448-8498-567045AD0531}"/>
              </a:ext>
            </a:extLst>
          </p:cNvPr>
          <p:cNvGrpSpPr>
            <a:grpSpLocks noChangeAspect="1"/>
          </p:cNvGrpSpPr>
          <p:nvPr/>
        </p:nvGrpSpPr>
        <p:grpSpPr>
          <a:xfrm>
            <a:off x="6042426" y="4077296"/>
            <a:ext cx="1773098" cy="2185416"/>
            <a:chOff x="5908387" y="3844620"/>
            <a:chExt cx="1920240" cy="236677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A194D1-E0C9-094C-B83D-BE40418D6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133" y="4059169"/>
              <a:ext cx="1874519" cy="21522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17309" y="3844620"/>
              <a:ext cx="3017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193516" y="387833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AC4DA-3820-F543-A555-74C76CC7262E}"/>
                </a:ext>
              </a:extLst>
            </p:cNvPr>
            <p:cNvSpPr/>
            <p:nvPr/>
          </p:nvSpPr>
          <p:spPr>
            <a:xfrm>
              <a:off x="5908387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C4FD8C-EDE5-DC4D-B6FB-F296C836C0C2}"/>
              </a:ext>
            </a:extLst>
          </p:cNvPr>
          <p:cNvGrpSpPr>
            <a:grpSpLocks noChangeAspect="1"/>
          </p:cNvGrpSpPr>
          <p:nvPr/>
        </p:nvGrpSpPr>
        <p:grpSpPr>
          <a:xfrm>
            <a:off x="6043146" y="295223"/>
            <a:ext cx="1771658" cy="2194560"/>
            <a:chOff x="5908399" y="342441"/>
            <a:chExt cx="1920240" cy="237860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566123-9F40-5849-94F1-E4B63422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1247" y="568824"/>
              <a:ext cx="1874519" cy="21522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5917309" y="349423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193516" y="391387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FF4DB9-24C9-1045-BC6C-A74414FEB7A7}"/>
                </a:ext>
              </a:extLst>
            </p:cNvPr>
            <p:cNvSpPr txBox="1"/>
            <p:nvPr/>
          </p:nvSpPr>
          <p:spPr>
            <a:xfrm>
              <a:off x="7007332" y="1637391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1.3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1703D9A-C85C-6C4E-91AB-5551ADBABA49}"/>
                </a:ext>
              </a:extLst>
            </p:cNvPr>
            <p:cNvSpPr/>
            <p:nvPr/>
          </p:nvSpPr>
          <p:spPr>
            <a:xfrm>
              <a:off x="5908399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5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BE3D4-EB8F-A443-BDC7-267439D6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16" y="106777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2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2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ED072-77CB-F44A-BE10-DAE3F893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35EB1-59AD-9C41-B013-680DBD3C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271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776268" y="2480735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524503">
            <a:off x="-4583915" y="1587284"/>
            <a:ext cx="9250354" cy="5734353"/>
          </a:xfrm>
          <a:prstGeom prst="arc">
            <a:avLst>
              <a:gd name="adj1" fmla="val 19122692"/>
              <a:gd name="adj2" fmla="val 21183041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187895" y="-2956068"/>
            <a:ext cx="4974975" cy="6243740"/>
          </a:xfrm>
          <a:prstGeom prst="arc">
            <a:avLst>
              <a:gd name="adj1" fmla="val 18130716"/>
              <a:gd name="adj2" fmla="val 20465097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51133-72C8-8447-9162-BB56E002538D}"/>
              </a:ext>
            </a:extLst>
          </p:cNvPr>
          <p:cNvGrpSpPr/>
          <p:nvPr/>
        </p:nvGrpSpPr>
        <p:grpSpPr>
          <a:xfrm>
            <a:off x="1122377" y="1339809"/>
            <a:ext cx="5673695" cy="3821465"/>
            <a:chOff x="2280698" y="54940"/>
            <a:chExt cx="3364966" cy="226644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5" y="263982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0698" y="263982"/>
              <a:ext cx="1791929" cy="2057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57525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54940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16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1737360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7E66B-0BF6-7B4E-88D3-93B364DF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32" y="1507176"/>
            <a:ext cx="3021385" cy="34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7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343B19-F728-B644-8137-644C1566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6458-E3F1-8D41-89C7-1ADDEF42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EB7C0-1EF1-FB4E-85C8-D538888C4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414F2-494A-8F4B-9BB4-CE97DD4C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7121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79889-7301-FE40-A940-D913F87B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3388205"/>
            <a:ext cx="2699840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A549E-B250-3942-A9CC-19AD6004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1900-16B6-7B48-ADB9-87EE559B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FA0B9-3697-2542-8EAC-AB0266314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3098FA-710B-C04E-BA7A-8573877B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85AF5E-0F50-3E4E-8DCC-C64CDAA0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2357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A87D28-FB7E-FE43-BA22-86368046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39" cy="3099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EC506-E2C2-6B47-9905-EDBB1050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5605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1737360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1BDD7-929A-A044-9D61-2FB40D6F3897}"/>
              </a:ext>
            </a:extLst>
          </p:cNvPr>
          <p:cNvSpPr txBox="1"/>
          <p:nvPr/>
        </p:nvSpPr>
        <p:spPr>
          <a:xfrm>
            <a:off x="663015" y="4972895"/>
            <a:ext cx="417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(P1) Mixed colonies have more pronounced DOL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9B7FC-F1CA-BD45-97A5-F0C06ABD0ADF}"/>
              </a:ext>
            </a:extLst>
          </p:cNvPr>
          <p:cNvSpPr txBox="1"/>
          <p:nvPr/>
        </p:nvSpPr>
        <p:spPr>
          <a:xfrm>
            <a:off x="5640554" y="4623967"/>
            <a:ext cx="2240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(P2) All colonies have the same mean behavior</a:t>
            </a:r>
          </a:p>
          <a:p>
            <a:endParaRPr lang="en-US" sz="400" i="1" dirty="0">
              <a:latin typeface="Helvetica" pitchFamily="2" charset="0"/>
            </a:endParaRPr>
          </a:p>
          <a:p>
            <a:r>
              <a:rPr lang="en-US" sz="1400" i="1" dirty="0">
                <a:latin typeface="Helvetica" pitchFamily="2" charset="0"/>
              </a:rPr>
              <a:t>(P3) Mixed colonies show behavioral amplification</a:t>
            </a:r>
          </a:p>
        </p:txBody>
      </p:sp>
    </p:spTree>
    <p:extLst>
      <p:ext uri="{BB962C8B-B14F-4D97-AF65-F5344CB8AC3E}">
        <p14:creationId xmlns:p14="http://schemas.microsoft.com/office/powerpoint/2010/main" val="130478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8543D-6BA7-4341-A244-DCFBB5C9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08760"/>
            <a:ext cx="3511296" cy="174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FA3E5-5F59-C743-9EAB-83A48731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538728"/>
            <a:ext cx="3511296" cy="174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7433-B3D3-1746-9DBF-2122AC496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" y="3538728"/>
            <a:ext cx="3511296" cy="174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BEC2-27FD-6842-98F6-FA183E57B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880" y="1508760"/>
            <a:ext cx="3511296" cy="17487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478615" y="119752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-39178" y="119865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-59571" y="3216439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478615" y="3221468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865376" y="1696001"/>
            <a:ext cx="253217" cy="1060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B6A53D-8895-5444-BC26-FDB3CED3D01F}"/>
              </a:ext>
            </a:extLst>
          </p:cNvPr>
          <p:cNvCxnSpPr>
            <a:cxnSpLocks/>
          </p:cNvCxnSpPr>
          <p:nvPr/>
        </p:nvCxnSpPr>
        <p:spPr>
          <a:xfrm>
            <a:off x="1985744" y="1492480"/>
            <a:ext cx="0" cy="2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510959" y="1275716"/>
            <a:ext cx="949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394960" y="1696001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3C9ED-1E77-ED4B-9332-C7996099B01B}"/>
              </a:ext>
            </a:extLst>
          </p:cNvPr>
          <p:cNvCxnSpPr>
            <a:cxnSpLocks/>
          </p:cNvCxnSpPr>
          <p:nvPr/>
        </p:nvCxnSpPr>
        <p:spPr>
          <a:xfrm>
            <a:off x="5514940" y="1463881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4819867" y="1277906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Downward contagion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865376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97147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302074" y="330146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Upward contagion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394960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9F749-BB09-1044-AE8A-A5DAEEBC2F1E}"/>
              </a:ext>
            </a:extLst>
          </p:cNvPr>
          <p:cNvCxnSpPr>
            <a:cxnSpLocks/>
          </p:cNvCxnSpPr>
          <p:nvPr/>
        </p:nvCxnSpPr>
        <p:spPr>
          <a:xfrm>
            <a:off x="5530716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4835643" y="330098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156132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5" y="3731006"/>
            <a:ext cx="5526360" cy="275234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840572" y="1051523"/>
            <a:ext cx="845595" cy="1091928"/>
            <a:chOff x="6899189" y="2105534"/>
            <a:chExt cx="997947" cy="128866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99189" y="2994644"/>
              <a:ext cx="997947" cy="39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8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Null H</a:t>
              </a:r>
              <a:r>
                <a:rPr lang="en-US" sz="85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8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7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7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692DD-50F1-504A-87C3-B41DA3FB8155}"/>
              </a:ext>
            </a:extLst>
          </p:cNvPr>
          <p:cNvGrpSpPr/>
          <p:nvPr/>
        </p:nvGrpSpPr>
        <p:grpSpPr>
          <a:xfrm>
            <a:off x="924012" y="13598"/>
            <a:ext cx="6078310" cy="3465576"/>
            <a:chOff x="592000" y="13598"/>
            <a:chExt cx="6078310" cy="3465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8543D-6BA7-4341-A244-DCFBB5C90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326" y="277321"/>
              <a:ext cx="2975244" cy="14817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BFA3E5-5F59-C743-9EAB-83A48731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5066" y="1997385"/>
              <a:ext cx="2975244" cy="1481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D87433-B3D3-1746-9DBF-2122AC496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326" y="1997385"/>
              <a:ext cx="2975244" cy="1481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91BEC2-27FD-6842-98F6-FA183E57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066" y="277321"/>
              <a:ext cx="2975244" cy="14817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582146" y="135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601397" y="14555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2000" y="17242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582146" y="1728559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215192" y="435977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84" y="263526"/>
              <a:ext cx="0" cy="17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640562" y="79855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205932" y="43597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596" y="23929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621796" y="5469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21519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26846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627156" y="175418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20593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320963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636134" y="1764399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129822" y="3563560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423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542F0-33D4-284C-9194-C13D39E94BB9}"/>
              </a:ext>
            </a:extLst>
          </p:cNvPr>
          <p:cNvGrpSpPr/>
          <p:nvPr/>
        </p:nvGrpSpPr>
        <p:grpSpPr>
          <a:xfrm>
            <a:off x="407680" y="-40380"/>
            <a:ext cx="7103090" cy="3957243"/>
            <a:chOff x="424875" y="-40380"/>
            <a:chExt cx="7103090" cy="3957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8CA897-C8DA-BA45-9D31-BCEA30134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30" y="228600"/>
              <a:ext cx="3488400" cy="17373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470A22-448A-824D-8254-53AFB6E4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30" y="2179503"/>
              <a:ext cx="3488400" cy="1737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D9C8E6-85AA-6142-8064-667823FE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5401" y="226366"/>
              <a:ext cx="3488400" cy="173736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62482" y="310896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Null H</a:t>
              </a:r>
              <a:r>
                <a:rPr lang="en-US" sz="6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4158" y="-3657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426861" y="-40380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424875" y="1900733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4158" y="192655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113494" y="429768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6437" y="3657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608758" y="43001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8" y="22860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5030238" y="37945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113494" y="234013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14758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516438" y="1957018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601008" y="234086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9" y="2147966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5031210" y="195681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DB2157-BF54-264B-B6D3-4F581EC5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2588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CA39FC-FD75-0D4B-A43E-00AD62C85872}"/>
                </a:ext>
              </a:extLst>
            </p:cNvPr>
            <p:cNvSpPr txBox="1"/>
            <p:nvPr/>
          </p:nvSpPr>
          <p:spPr>
            <a:xfrm>
              <a:off x="3362776" y="3097968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</a:t>
              </a:r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4904-810D-DC4B-AD23-A3A1B80DE9D8}"/>
                </a:ext>
              </a:extLst>
            </p:cNvPr>
            <p:cNvSpPr txBox="1"/>
            <p:nvPr/>
          </p:nvSpPr>
          <p:spPr>
            <a:xfrm>
              <a:off x="6849965" y="115580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C6EBD4-54C6-144F-B3EB-F8D2E47DCE08}"/>
                </a:ext>
              </a:extLst>
            </p:cNvPr>
            <p:cNvSpPr txBox="1"/>
            <p:nvPr/>
          </p:nvSpPr>
          <p:spPr>
            <a:xfrm>
              <a:off x="3365280" y="1148655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81" y="2188398"/>
            <a:ext cx="3488400" cy="173736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448" y="4078042"/>
            <a:ext cx="4829555" cy="24053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444782" y="3931485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5FE92D-C2E4-8247-B780-F2A58E32F707}"/>
              </a:ext>
            </a:extLst>
          </p:cNvPr>
          <p:cNvSpPr txBox="1"/>
          <p:nvPr/>
        </p:nvSpPr>
        <p:spPr>
          <a:xfrm>
            <a:off x="6855766" y="3112256"/>
            <a:ext cx="665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Null H</a:t>
            </a:r>
            <a:r>
              <a:rPr lang="en-US" sz="6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6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4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855242" y="83857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333444" y="834239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851237" y="2789937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359410" y="279572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419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D9C8E6-85AA-6142-8064-667823FE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98" y="1321934"/>
            <a:ext cx="3959352" cy="1970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208" y="104250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72501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5106558" y="1115846"/>
            <a:ext cx="1506219" cy="25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45136" y="2032388"/>
            <a:ext cx="194730" cy="18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CA897-C8DA-BA45-9D31-BCEA3013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9225"/>
            <a:ext cx="3959352" cy="1971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3232" y="103445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019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64398" y="111649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17354" y="134445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7672" y="2039688"/>
            <a:ext cx="194329" cy="18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470A22-448A-824D-8254-53AFB6E41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33427"/>
            <a:ext cx="3959352" cy="19702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A326F6-FE96-D349-A51E-E9863BFAB7C9}"/>
              </a:ext>
            </a:extLst>
          </p:cNvPr>
          <p:cNvSpPr txBox="1"/>
          <p:nvPr/>
        </p:nvSpPr>
        <p:spPr>
          <a:xfrm>
            <a:off x="3236319" y="458023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760" y="324528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784462" y="3769099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10509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165373" y="3305351"/>
            <a:ext cx="1503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7563" y="4243850"/>
            <a:ext cx="194438" cy="18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098" y="3529172"/>
            <a:ext cx="3959352" cy="19702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2232" y="324167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722508" y="3765531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5117303" y="3305615"/>
            <a:ext cx="1495474" cy="25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46525" y="4242290"/>
            <a:ext cx="193341" cy="1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D0BCC3-3C45-B041-A31C-B6F16D0F04A9}"/>
              </a:ext>
            </a:extLst>
          </p:cNvPr>
          <p:cNvSpPr txBox="1"/>
          <p:nvPr/>
        </p:nvSpPr>
        <p:spPr>
          <a:xfrm>
            <a:off x="7195598" y="236881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236319" y="2377440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0D22A2-AECF-2641-8018-718D9B95044E}"/>
              </a:ext>
            </a:extLst>
          </p:cNvPr>
          <p:cNvSpPr txBox="1"/>
          <p:nvPr/>
        </p:nvSpPr>
        <p:spPr>
          <a:xfrm>
            <a:off x="7195598" y="4571607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160107-483A-7640-B697-CFF236C7EC33}"/>
              </a:ext>
            </a:extLst>
          </p:cNvPr>
          <p:cNvCxnSpPr>
            <a:cxnSpLocks/>
          </p:cNvCxnSpPr>
          <p:nvPr/>
        </p:nvCxnSpPr>
        <p:spPr>
          <a:xfrm>
            <a:off x="5860864" y="1329225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5D76E1-07BD-374F-9A8C-CEF6325983A4}"/>
              </a:ext>
            </a:extLst>
          </p:cNvPr>
          <p:cNvCxnSpPr>
            <a:cxnSpLocks/>
          </p:cNvCxnSpPr>
          <p:nvPr/>
        </p:nvCxnSpPr>
        <p:spPr>
          <a:xfrm>
            <a:off x="5859668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64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09EA55-269E-5643-A379-EF94E594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5" y="3374136"/>
            <a:ext cx="3959352" cy="263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279331-DF09-E54E-A345-CA19200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" y="3376293"/>
            <a:ext cx="3959352" cy="263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0516F-ADCB-5145-8B6B-A1408C1F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52" y="603504"/>
            <a:ext cx="3959352" cy="263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2D6E82-ECC5-FF45-9C2D-956562A79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5" y="605715"/>
            <a:ext cx="3959352" cy="26395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92383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23720" y="1681449"/>
            <a:ext cx="1947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58366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8903" y="1033535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73107" y="559144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26063" y="787107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8366" y="3108437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9162" y="4434071"/>
            <a:ext cx="1944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95958" y="3090851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037696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31549" y="4434071"/>
            <a:ext cx="193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9271" y="1671198"/>
            <a:ext cx="194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CC2394-AD73-9643-8935-DE1BD676DA79}"/>
              </a:ext>
            </a:extLst>
          </p:cNvPr>
          <p:cNvSpPr/>
          <p:nvPr/>
        </p:nvSpPr>
        <p:spPr>
          <a:xfrm>
            <a:off x="5728725" y="1030572"/>
            <a:ext cx="274320" cy="11875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C14F4-E75E-FD48-B68B-833D4455B194}"/>
              </a:ext>
            </a:extLst>
          </p:cNvPr>
          <p:cNvSpPr txBox="1"/>
          <p:nvPr/>
        </p:nvSpPr>
        <p:spPr>
          <a:xfrm>
            <a:off x="5112929" y="556181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68B6E1-D09B-3044-A9AF-28F18650EB0D}"/>
              </a:ext>
            </a:extLst>
          </p:cNvPr>
          <p:cNvCxnSpPr>
            <a:cxnSpLocks/>
          </p:cNvCxnSpPr>
          <p:nvPr/>
        </p:nvCxnSpPr>
        <p:spPr>
          <a:xfrm>
            <a:off x="5865885" y="784144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51C09-1C47-104F-B7C5-3C5C47F2BB7E}"/>
              </a:ext>
            </a:extLst>
          </p:cNvPr>
          <p:cNvSpPr/>
          <p:nvPr/>
        </p:nvSpPr>
        <p:spPr>
          <a:xfrm>
            <a:off x="1791196" y="3805830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ADCC56-051A-FF44-9069-58E8925C3D0E}"/>
              </a:ext>
            </a:extLst>
          </p:cNvPr>
          <p:cNvSpPr txBox="1"/>
          <p:nvPr/>
        </p:nvSpPr>
        <p:spPr>
          <a:xfrm>
            <a:off x="1175400" y="3331439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8170D-ABB2-4948-BDAB-4445807C9785}"/>
              </a:ext>
            </a:extLst>
          </p:cNvPr>
          <p:cNvCxnSpPr>
            <a:cxnSpLocks/>
          </p:cNvCxnSpPr>
          <p:nvPr/>
        </p:nvCxnSpPr>
        <p:spPr>
          <a:xfrm>
            <a:off x="1928356" y="3559402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4D3B7-8B31-994D-BCF9-42F6DCDE0C8E}"/>
              </a:ext>
            </a:extLst>
          </p:cNvPr>
          <p:cNvSpPr txBox="1"/>
          <p:nvPr/>
        </p:nvSpPr>
        <p:spPr>
          <a:xfrm>
            <a:off x="6966764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2CF1F9-68E4-854A-95A6-F18439B6BEC7}"/>
              </a:ext>
            </a:extLst>
          </p:cNvPr>
          <p:cNvSpPr txBox="1"/>
          <p:nvPr/>
        </p:nvSpPr>
        <p:spPr>
          <a:xfrm>
            <a:off x="3037696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4349F-2101-6C4E-A24B-D776E36DE485}"/>
              </a:ext>
            </a:extLst>
          </p:cNvPr>
          <p:cNvSpPr txBox="1"/>
          <p:nvPr/>
        </p:nvSpPr>
        <p:spPr>
          <a:xfrm>
            <a:off x="6966764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4D5AE7-D62F-D749-A6B5-23709DCB1F48}"/>
              </a:ext>
            </a:extLst>
          </p:cNvPr>
          <p:cNvSpPr/>
          <p:nvPr/>
        </p:nvSpPr>
        <p:spPr>
          <a:xfrm>
            <a:off x="5728725" y="3846344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2A2DE-ABBD-FB43-A31D-5E5AE6C450F8}"/>
              </a:ext>
            </a:extLst>
          </p:cNvPr>
          <p:cNvSpPr txBox="1"/>
          <p:nvPr/>
        </p:nvSpPr>
        <p:spPr>
          <a:xfrm>
            <a:off x="5112929" y="337195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9788AD-F9BD-E84C-9570-36977AD04465}"/>
              </a:ext>
            </a:extLst>
          </p:cNvPr>
          <p:cNvCxnSpPr>
            <a:cxnSpLocks/>
          </p:cNvCxnSpPr>
          <p:nvPr/>
        </p:nvCxnSpPr>
        <p:spPr>
          <a:xfrm>
            <a:off x="5865885" y="359991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92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" y="250480"/>
            <a:ext cx="2612234" cy="29992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254165" y="0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326" y="3416573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799" y="210921"/>
            <a:ext cx="2613822" cy="3001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1C7F7-870E-6A4B-AA86-290DC31B88D5}"/>
              </a:ext>
            </a:extLst>
          </p:cNvPr>
          <p:cNvSpPr txBox="1"/>
          <p:nvPr/>
        </p:nvSpPr>
        <p:spPr>
          <a:xfrm>
            <a:off x="5264174" y="1165321"/>
            <a:ext cx="224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(P1) Mixed colonies have more pronounced DOL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1489518" y="3114844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720843" y="632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92AA3-D149-4043-A948-59E65E195EE2}"/>
              </a:ext>
            </a:extLst>
          </p:cNvPr>
          <p:cNvSpPr txBox="1"/>
          <p:nvPr/>
        </p:nvSpPr>
        <p:spPr>
          <a:xfrm>
            <a:off x="5264174" y="4014092"/>
            <a:ext cx="2240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(P2) All colonies have the same mean behavior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(P3) Mixed colonies show behavioral amplification</a:t>
            </a:r>
          </a:p>
        </p:txBody>
      </p:sp>
    </p:spTree>
    <p:extLst>
      <p:ext uri="{BB962C8B-B14F-4D97-AF65-F5344CB8AC3E}">
        <p14:creationId xmlns:p14="http://schemas.microsoft.com/office/powerpoint/2010/main" val="863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181498669"/>
              </p:ext>
            </p:extLst>
          </p:nvPr>
        </p:nvGraphicFramePr>
        <p:xfrm>
          <a:off x="231269" y="792184"/>
          <a:ext cx="7455911" cy="4311451"/>
        </p:xfrm>
        <a:graphic>
          <a:graphicData uri="http://schemas.openxmlformats.org/drawingml/2006/table">
            <a:tbl>
              <a:tblPr/>
              <a:tblGrid>
                <a:gridCol w="37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92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Pure colonies</a:t>
                      </a: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change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to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19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(P1)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pure colonies (P1)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 (P2)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amplification only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(P3)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(P4)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colonies (P4)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 (P2)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contagion, amplification, </a:t>
                      </a:r>
                    </a:p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neither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(P5)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Simple FTM (with variation in mean task threshold only)"/>
          <p:cNvSpPr txBox="1"/>
          <p:nvPr/>
        </p:nvSpPr>
        <p:spPr>
          <a:xfrm rot="16200000">
            <a:off x="489821" y="2397819"/>
            <a:ext cx="1210613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Simple FTM</a:t>
            </a:r>
            <a:r>
              <a: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(with variation in mean</a:t>
            </a:r>
            <a:r>
              <a:rPr lang="en-US" sz="11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response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threshold only)</a:t>
            </a:r>
          </a:p>
        </p:txBody>
      </p:sp>
      <p:sp>
        <p:nvSpPr>
          <p:cNvPr id="121" name="Extended FTM (with variation in other biologically relevant params)"/>
          <p:cNvSpPr txBox="1"/>
          <p:nvPr/>
        </p:nvSpPr>
        <p:spPr>
          <a:xfrm rot="16200000">
            <a:off x="523754" y="3963593"/>
            <a:ext cx="1142745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Extended FTM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(with variation in other biologically relevant params)</a:t>
            </a:r>
          </a:p>
        </p:txBody>
      </p:sp>
      <p:sp>
        <p:nvSpPr>
          <p:cNvPr id="122" name="Type of Fixed Threshold Model (FTM)"/>
          <p:cNvSpPr txBox="1"/>
          <p:nvPr/>
        </p:nvSpPr>
        <p:spPr>
          <a:xfrm rot="16200000">
            <a:off x="-1081541" y="3427716"/>
            <a:ext cx="3008797" cy="2513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80" tIns="25380" rIns="25380" bIns="25380" anchor="ctr">
            <a:spAutoFit/>
          </a:bodyPr>
          <a:lstStyle>
            <a:lvl1pPr>
              <a:defRPr sz="1800"/>
            </a:lvl1pPr>
          </a:lstStyle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Type of Fixed Threshold Model (FTM)</a:t>
            </a:r>
          </a:p>
        </p:txBody>
      </p:sp>
      <p:graphicFrame>
        <p:nvGraphicFramePr>
          <p:cNvPr id="123" name="Table"/>
          <p:cNvGraphicFramePr/>
          <p:nvPr>
            <p:extLst>
              <p:ext uri="{D42A27DB-BD31-4B8C-83A1-F6EECF244321}">
                <p14:modId xmlns:p14="http://schemas.microsoft.com/office/powerpoint/2010/main" val="1751851052"/>
              </p:ext>
            </p:extLst>
          </p:nvPr>
        </p:nvGraphicFramePr>
        <p:xfrm>
          <a:off x="4285087" y="5264458"/>
          <a:ext cx="3402093" cy="585926"/>
        </p:xfrm>
        <a:graphic>
          <a:graphicData uri="http://schemas.openxmlformats.org/drawingml/2006/table">
            <a:tbl>
              <a:tblPr/>
              <a:tblGrid>
                <a:gridCol w="30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963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8FB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agree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prediction</a:t>
                      </a:r>
                    </a:p>
                  </a:txBody>
                  <a:tcPr marL="57145" marR="57145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noFill/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CA1D1F">
                              <a:alpha val="50000"/>
                            </a:srgb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disagree</a:t>
                      </a:r>
                      <a:r>
                        <a:rPr sz="1400" dirty="0">
                          <a:solidFill>
                            <a:srgbClr val="FBC9C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prediction</a:t>
                      </a:r>
                    </a:p>
                  </a:txBody>
                  <a:tcPr marL="57145" marR="0" marT="0" marB="0" anchor="ctr" horzOverflow="overflow">
                    <a:lnL w="0">
                      <a:noFill/>
                      <a:miter lim="400000"/>
                    </a:lnL>
                    <a:lnR w="0"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150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3676</TotalTime>
  <Words>1085</Words>
  <Application>Microsoft Macintosh PowerPoint</Application>
  <PresentationFormat>Custom</PresentationFormat>
  <Paragraphs>410</Paragraphs>
  <Slides>36</Slides>
  <Notes>35</Notes>
  <HiddenSlides>26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Office Theme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412</cp:revision>
  <cp:lastPrinted>2020-05-25T14:27:32Z</cp:lastPrinted>
  <dcterms:created xsi:type="dcterms:W3CDTF">2019-12-06T20:59:23Z</dcterms:created>
  <dcterms:modified xsi:type="dcterms:W3CDTF">2020-05-25T14:33:05Z</dcterms:modified>
</cp:coreProperties>
</file>