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7918450" cy="6483350"/>
  <p:notesSz cx="6858000" cy="9144000"/>
  <p:defaultTextStyle>
    <a:defPPr marL="0" marR="0" indent="0" algn="l" defTabSz="578466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39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695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9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144618" algn="ctr" defTabSz="3695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9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289233" algn="ctr" defTabSz="3695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9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433850" algn="ctr" defTabSz="3695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9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578466" algn="ctr" defTabSz="3695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9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723083" algn="ctr" defTabSz="3695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9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867699" algn="ctr" defTabSz="3695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9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012317" algn="ctr" defTabSz="3695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9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156934" algn="ctr" defTabSz="3695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9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80" d="100"/>
          <a:sy n="80" d="100"/>
        </p:scale>
        <p:origin x="331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335088" y="685800"/>
            <a:ext cx="4187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89233" latinLnBrk="0">
      <a:lnSpc>
        <a:spcPct val="117999"/>
      </a:lnSpc>
      <a:defRPr sz="1392">
        <a:latin typeface="Helvetica Neue"/>
        <a:ea typeface="Helvetica Neue"/>
        <a:cs typeface="Helvetica Neue"/>
        <a:sym typeface="Helvetica Neue"/>
      </a:defRPr>
    </a:lvl1pPr>
    <a:lvl2pPr indent="144618" defTabSz="289233" latinLnBrk="0">
      <a:lnSpc>
        <a:spcPct val="117999"/>
      </a:lnSpc>
      <a:defRPr sz="1392">
        <a:latin typeface="Helvetica Neue"/>
        <a:ea typeface="Helvetica Neue"/>
        <a:cs typeface="Helvetica Neue"/>
        <a:sym typeface="Helvetica Neue"/>
      </a:defRPr>
    </a:lvl2pPr>
    <a:lvl3pPr indent="289233" defTabSz="289233" latinLnBrk="0">
      <a:lnSpc>
        <a:spcPct val="117999"/>
      </a:lnSpc>
      <a:defRPr sz="1392">
        <a:latin typeface="Helvetica Neue"/>
        <a:ea typeface="Helvetica Neue"/>
        <a:cs typeface="Helvetica Neue"/>
        <a:sym typeface="Helvetica Neue"/>
      </a:defRPr>
    </a:lvl3pPr>
    <a:lvl4pPr indent="433850" defTabSz="289233" latinLnBrk="0">
      <a:lnSpc>
        <a:spcPct val="117999"/>
      </a:lnSpc>
      <a:defRPr sz="1392">
        <a:latin typeface="Helvetica Neue"/>
        <a:ea typeface="Helvetica Neue"/>
        <a:cs typeface="Helvetica Neue"/>
        <a:sym typeface="Helvetica Neue"/>
      </a:defRPr>
    </a:lvl4pPr>
    <a:lvl5pPr indent="578466" defTabSz="289233" latinLnBrk="0">
      <a:lnSpc>
        <a:spcPct val="117999"/>
      </a:lnSpc>
      <a:defRPr sz="1392">
        <a:latin typeface="Helvetica Neue"/>
        <a:ea typeface="Helvetica Neue"/>
        <a:cs typeface="Helvetica Neue"/>
        <a:sym typeface="Helvetica Neue"/>
      </a:defRPr>
    </a:lvl5pPr>
    <a:lvl6pPr indent="723083" defTabSz="289233" latinLnBrk="0">
      <a:lnSpc>
        <a:spcPct val="117999"/>
      </a:lnSpc>
      <a:defRPr sz="1392">
        <a:latin typeface="Helvetica Neue"/>
        <a:ea typeface="Helvetica Neue"/>
        <a:cs typeface="Helvetica Neue"/>
        <a:sym typeface="Helvetica Neue"/>
      </a:defRPr>
    </a:lvl6pPr>
    <a:lvl7pPr indent="867699" defTabSz="289233" latinLnBrk="0">
      <a:lnSpc>
        <a:spcPct val="117999"/>
      </a:lnSpc>
      <a:defRPr sz="1392">
        <a:latin typeface="Helvetica Neue"/>
        <a:ea typeface="Helvetica Neue"/>
        <a:cs typeface="Helvetica Neue"/>
        <a:sym typeface="Helvetica Neue"/>
      </a:defRPr>
    </a:lvl7pPr>
    <a:lvl8pPr indent="1012317" defTabSz="289233" latinLnBrk="0">
      <a:lnSpc>
        <a:spcPct val="117999"/>
      </a:lnSpc>
      <a:defRPr sz="1392">
        <a:latin typeface="Helvetica Neue"/>
        <a:ea typeface="Helvetica Neue"/>
        <a:cs typeface="Helvetica Neue"/>
        <a:sym typeface="Helvetica Neue"/>
      </a:defRPr>
    </a:lvl8pPr>
    <a:lvl9pPr indent="1156934" defTabSz="289233" latinLnBrk="0">
      <a:lnSpc>
        <a:spcPct val="117999"/>
      </a:lnSpc>
      <a:defRPr sz="1392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569773" y="3982451"/>
            <a:ext cx="4778910" cy="30251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66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569773" y="2887295"/>
            <a:ext cx="4778910" cy="404854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213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556045" y="810421"/>
            <a:ext cx="6806367" cy="49574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1730557" y="954546"/>
            <a:ext cx="4454131" cy="32433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569773" y="4159732"/>
            <a:ext cx="4778910" cy="7091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69773" y="4875177"/>
            <a:ext cx="4778910" cy="56349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569773" y="2418595"/>
            <a:ext cx="4778910" cy="1646164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023597" y="1116436"/>
            <a:ext cx="5663355" cy="41217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424782" y="1126990"/>
            <a:ext cx="2435853" cy="1988060"/>
          </a:xfrm>
          <a:prstGeom prst="rect">
            <a:avLst/>
          </a:prstGeom>
        </p:spPr>
        <p:txBody>
          <a:bodyPr/>
          <a:lstStyle>
            <a:lvl1pPr>
              <a:defRPr sz="3865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4782" y="3165700"/>
            <a:ext cx="2435853" cy="20513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24780" y="2102024"/>
            <a:ext cx="5068892" cy="3134042"/>
          </a:xfrm>
          <a:prstGeom prst="rect">
            <a:avLst/>
          </a:prstGeom>
        </p:spPr>
        <p:txBody>
          <a:bodyPr anchor="ctr"/>
          <a:lstStyle>
            <a:lvl1pPr marL="277581" indent="-277581" algn="l">
              <a:spcBef>
                <a:spcPts val="2797"/>
              </a:spcBef>
              <a:buSzPct val="145000"/>
              <a:buChar char="•"/>
              <a:defRPr sz="1998"/>
            </a:lvl1pPr>
            <a:lvl2pPr marL="573668" indent="-277581" algn="l">
              <a:spcBef>
                <a:spcPts val="2797"/>
              </a:spcBef>
              <a:buSzPct val="145000"/>
              <a:buChar char="•"/>
              <a:defRPr sz="1998"/>
            </a:lvl2pPr>
            <a:lvl3pPr marL="869754" indent="-277581" algn="l">
              <a:spcBef>
                <a:spcPts val="2797"/>
              </a:spcBef>
              <a:buSzPct val="145000"/>
              <a:buChar char="•"/>
              <a:defRPr sz="1998"/>
            </a:lvl3pPr>
            <a:lvl4pPr marL="1165841" indent="-277581" algn="l">
              <a:spcBef>
                <a:spcPts val="2797"/>
              </a:spcBef>
              <a:buSzPct val="145000"/>
              <a:buChar char="•"/>
              <a:defRPr sz="1998"/>
            </a:lvl4pPr>
            <a:lvl5pPr marL="1461928" indent="-277581" algn="l">
              <a:spcBef>
                <a:spcPts val="2797"/>
              </a:spcBef>
              <a:buSzPct val="145000"/>
              <a:buChar char="•"/>
              <a:defRPr sz="199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2855844" y="2099913"/>
            <a:ext cx="4306238" cy="31340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4782" y="2102024"/>
            <a:ext cx="2435853" cy="3134042"/>
          </a:xfrm>
          <a:prstGeom prst="rect">
            <a:avLst/>
          </a:prstGeom>
        </p:spPr>
        <p:txBody>
          <a:bodyPr anchor="ctr"/>
          <a:lstStyle>
            <a:lvl1pPr marL="212096" indent="-212096" algn="l">
              <a:spcBef>
                <a:spcPts val="2131"/>
              </a:spcBef>
              <a:buSzPct val="145000"/>
              <a:buChar char="•"/>
              <a:defRPr sz="1732"/>
            </a:lvl1pPr>
            <a:lvl2pPr marL="440505" indent="-212096" algn="l">
              <a:spcBef>
                <a:spcPts val="2131"/>
              </a:spcBef>
              <a:buSzPct val="145000"/>
              <a:buChar char="•"/>
              <a:defRPr sz="1732"/>
            </a:lvl2pPr>
            <a:lvl3pPr marL="668914" indent="-212096" algn="l">
              <a:spcBef>
                <a:spcPts val="2131"/>
              </a:spcBef>
              <a:buSzPct val="145000"/>
              <a:buChar char="•"/>
              <a:defRPr sz="1732"/>
            </a:lvl3pPr>
            <a:lvl4pPr marL="897323" indent="-212096" algn="l">
              <a:spcBef>
                <a:spcPts val="2131"/>
              </a:spcBef>
              <a:buSzPct val="145000"/>
              <a:buChar char="•"/>
              <a:defRPr sz="1732"/>
            </a:lvl4pPr>
            <a:lvl5pPr marL="1125733" indent="-212096" algn="l">
              <a:spcBef>
                <a:spcPts val="2131"/>
              </a:spcBef>
              <a:buSzPct val="145000"/>
              <a:buChar char="•"/>
              <a:defRPr sz="173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839860" y="5445003"/>
            <a:ext cx="235642" cy="22038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24780" y="1443562"/>
            <a:ext cx="5068892" cy="3596235"/>
          </a:xfrm>
          <a:prstGeom prst="rect">
            <a:avLst/>
          </a:prstGeom>
        </p:spPr>
        <p:txBody>
          <a:bodyPr anchor="ctr"/>
          <a:lstStyle>
            <a:lvl1pPr marL="277581" indent="-277581" algn="l">
              <a:spcBef>
                <a:spcPts val="2797"/>
              </a:spcBef>
              <a:buSzPct val="145000"/>
              <a:buChar char="•"/>
              <a:defRPr sz="1998"/>
            </a:lvl1pPr>
            <a:lvl2pPr marL="573668" indent="-277581" algn="l">
              <a:spcBef>
                <a:spcPts val="2797"/>
              </a:spcBef>
              <a:buSzPct val="145000"/>
              <a:buChar char="•"/>
              <a:defRPr sz="1998"/>
            </a:lvl2pPr>
            <a:lvl3pPr marL="869754" indent="-277581" algn="l">
              <a:spcBef>
                <a:spcPts val="2797"/>
              </a:spcBef>
              <a:buSzPct val="145000"/>
              <a:buChar char="•"/>
              <a:defRPr sz="1998"/>
            </a:lvl3pPr>
            <a:lvl4pPr marL="1165841" indent="-277581" algn="l">
              <a:spcBef>
                <a:spcPts val="2797"/>
              </a:spcBef>
              <a:buSzPct val="145000"/>
              <a:buChar char="•"/>
              <a:defRPr sz="1998"/>
            </a:lvl4pPr>
            <a:lvl5pPr marL="1461928" indent="-277581" algn="l">
              <a:spcBef>
                <a:spcPts val="2797"/>
              </a:spcBef>
              <a:buSzPct val="145000"/>
              <a:buChar char="•"/>
              <a:defRPr sz="199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4040421" y="3317656"/>
            <a:ext cx="2764992" cy="20133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3959228" y="1253618"/>
            <a:ext cx="2679437" cy="19500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94724" y="1253617"/>
            <a:ext cx="5471967" cy="39824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69773" y="1627168"/>
            <a:ext cx="4778910" cy="16461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69773" y="3323985"/>
            <a:ext cx="4778910" cy="5634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855088" y="5445003"/>
            <a:ext cx="205185" cy="22038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932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236869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473739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710608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947477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152274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304546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456820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609092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761366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913639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065912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218185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>
            <p:extLst>
              <p:ext uri="{D42A27DB-BD31-4B8C-83A1-F6EECF244321}">
                <p14:modId xmlns:p14="http://schemas.microsoft.com/office/powerpoint/2010/main" val="2528946726"/>
              </p:ext>
            </p:extLst>
          </p:nvPr>
        </p:nvGraphicFramePr>
        <p:xfrm>
          <a:off x="546407" y="859734"/>
          <a:ext cx="6813533" cy="3939988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34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6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5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061"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300" dirty="0"/>
                    </a:p>
                  </a:txBody>
                  <a:tcPr marL="33839" marR="33839" marT="33839" marB="33839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300"/>
                    </a:p>
                  </a:txBody>
                  <a:tcPr marL="33839" marR="33839" marT="33839" marB="33839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b="1" dirty="0">
                          <a:sym typeface="Helvetica Neue"/>
                        </a:rPr>
                        <a:t>Pure colonies</a:t>
                      </a:r>
                    </a:p>
                  </a:txBody>
                  <a:tcPr marL="59219" marR="59219" marT="59219" marB="59219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b="1">
                          <a:sym typeface="Helvetica Neue"/>
                        </a:rPr>
                        <a:t>Mixed colonies</a:t>
                      </a:r>
                    </a:p>
                  </a:txBody>
                  <a:tcPr marL="59219" marR="59219" marT="59219" marB="592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200"/>
                        <a:t>Behavioral change </a:t>
                      </a:r>
                    </a:p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100" b="0"/>
                        <a:t>from pure to </a:t>
                      </a:r>
                    </a:p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100" b="0"/>
                        <a:t>mixed colonies</a:t>
                      </a:r>
                    </a:p>
                  </a:txBody>
                  <a:tcPr marL="59219" marR="59219" marT="59219" marB="592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dirty="0">
                          <a:sym typeface="Helvetica Neue"/>
                        </a:rPr>
                        <a:t>Mean task performance</a:t>
                      </a:r>
                    </a:p>
                  </a:txBody>
                  <a:tcPr marL="59219" marR="59219" marT="59219" marB="59219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dirty="0">
                          <a:sym typeface="Helvetica Neue"/>
                        </a:rPr>
                        <a:t>Division of labor (DOL)</a:t>
                      </a:r>
                    </a:p>
                  </a:txBody>
                  <a:tcPr marL="59219" marR="59219" marT="59219" marB="592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Mean task performance</a:t>
                      </a:r>
                    </a:p>
                  </a:txBody>
                  <a:tcPr marL="59219" marR="59219" marT="59219" marB="592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Division of labor (DOL)</a:t>
                      </a:r>
                    </a:p>
                  </a:txBody>
                  <a:tcPr marL="59219" marR="59219" marT="59219" marB="592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2176"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300"/>
                    </a:p>
                  </a:txBody>
                  <a:tcPr marL="33839" marR="33839" marT="33839" marB="33839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sz="1400"/>
                    </a:p>
                  </a:txBody>
                  <a:tcPr marL="33839" marR="33839" marT="33839" marB="3383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100" i="1" dirty="0"/>
                        <a:t>Identical </a:t>
                      </a:r>
                      <a:r>
                        <a:rPr sz="1100" dirty="0"/>
                        <a:t>across colonies of different ant types (P1)</a:t>
                      </a:r>
                    </a:p>
                  </a:txBody>
                  <a:tcPr marL="59219" marR="59219" marT="59219" marB="59219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dirty="0">
                          <a:sym typeface="Helvetica Neue"/>
                        </a:rPr>
                        <a:t>Exhibits DOL</a:t>
                      </a:r>
                    </a:p>
                  </a:txBody>
                  <a:tcPr marL="59219" marR="59219" marT="59219" marB="592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100" i="1" dirty="0"/>
                        <a:t>Identical</a:t>
                      </a:r>
                      <a:r>
                        <a:rPr sz="1100" dirty="0"/>
                        <a:t> to pure colonies (P1)</a:t>
                      </a:r>
                    </a:p>
                  </a:txBody>
                  <a:tcPr marL="59219" marR="59219" marT="59219" marB="592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dirty="0">
                          <a:sym typeface="Helvetica Neue"/>
                        </a:rPr>
                        <a:t>Higher DOL than in pure colonies (P2)</a:t>
                      </a:r>
                    </a:p>
                  </a:txBody>
                  <a:tcPr marL="59219" marR="59219" marT="59219" marB="592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100" i="0"/>
                        <a:t>Behavioral </a:t>
                      </a:r>
                      <a:r>
                        <a:rPr sz="1100"/>
                        <a:t>amplification only </a:t>
                      </a:r>
                      <a:r>
                        <a:rPr sz="1100" i="0"/>
                        <a:t>(P3)</a:t>
                      </a:r>
                    </a:p>
                  </a:txBody>
                  <a:tcPr marL="59219" marR="59219" marT="59219" marB="592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93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sz="1400"/>
                    </a:p>
                  </a:txBody>
                  <a:tcPr marL="33839" marR="33839" marT="33839" marB="3383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100" i="1"/>
                        <a:t>Different </a:t>
                      </a:r>
                      <a:r>
                        <a:rPr sz="1100"/>
                        <a:t>across colonies of different ant types (P4)</a:t>
                      </a:r>
                    </a:p>
                  </a:txBody>
                  <a:tcPr marL="59219" marR="59219" marT="59219" marB="59219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sym typeface="Helvetica Neue"/>
                        </a:rPr>
                        <a:t>Exhibits DOL</a:t>
                      </a:r>
                    </a:p>
                  </a:txBody>
                  <a:tcPr marL="59219" marR="59219" marT="59219" marB="592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100" i="1"/>
                        <a:t>Different </a:t>
                      </a:r>
                      <a:r>
                        <a:rPr sz="1100"/>
                        <a:t>from pure colonies (P4)</a:t>
                      </a:r>
                    </a:p>
                  </a:txBody>
                  <a:tcPr marL="59219" marR="59219" marT="59219" marB="592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dirty="0">
                          <a:sym typeface="Helvetica Neue"/>
                        </a:rPr>
                        <a:t>Higher DOL than in pure colonies</a:t>
                      </a:r>
                    </a:p>
                  </a:txBody>
                  <a:tcPr marL="59219" marR="59219" marT="59219" marB="592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100" i="0" dirty="0"/>
                        <a:t>Behavioral </a:t>
                      </a:r>
                      <a:r>
                        <a:rPr sz="1100" dirty="0"/>
                        <a:t>contagion, amplification, </a:t>
                      </a:r>
                    </a:p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100" dirty="0"/>
                        <a:t>or neither </a:t>
                      </a:r>
                      <a:r>
                        <a:rPr sz="1100" i="0" dirty="0"/>
                        <a:t>(P5)</a:t>
                      </a:r>
                    </a:p>
                  </a:txBody>
                  <a:tcPr marL="59219" marR="59219" marT="59219" marB="592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Simple FTM (with variation in mean task threshold only)"/>
          <p:cNvSpPr txBox="1"/>
          <p:nvPr/>
        </p:nvSpPr>
        <p:spPr>
          <a:xfrm rot="16200000">
            <a:off x="798020" y="2330339"/>
            <a:ext cx="1057707" cy="727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380" tIns="25380" rIns="25380" bIns="25380" anchor="ctr">
            <a:spAutoFit/>
          </a:bodyPr>
          <a:lstStyle/>
          <a:p>
            <a:pPr defTabSz="609092">
              <a:defRPr sz="1600" b="0"/>
            </a:pPr>
            <a:r>
              <a:rPr sz="1199" dirty="0"/>
              <a:t>Simple FTM</a:t>
            </a:r>
            <a:r>
              <a:rPr sz="1066" dirty="0"/>
              <a:t> (with variation in mean task threshold only)</a:t>
            </a:r>
          </a:p>
        </p:txBody>
      </p:sp>
      <p:sp>
        <p:nvSpPr>
          <p:cNvPr id="121" name="Extended FTM (with variation in other biologically relevant params)"/>
          <p:cNvSpPr txBox="1"/>
          <p:nvPr/>
        </p:nvSpPr>
        <p:spPr>
          <a:xfrm rot="16200000">
            <a:off x="755500" y="3768530"/>
            <a:ext cx="1142745" cy="727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380" tIns="25380" rIns="25380" bIns="25380" anchor="ctr">
            <a:spAutoFit/>
          </a:bodyPr>
          <a:lstStyle/>
          <a:p>
            <a:pPr defTabSz="609092">
              <a:defRPr sz="1600" b="0"/>
            </a:pPr>
            <a:r>
              <a:rPr sz="1199" dirty="0"/>
              <a:t>Extended FTM</a:t>
            </a:r>
            <a:r>
              <a:rPr sz="1066" dirty="0"/>
              <a:t> (with variation in other biologically relevant params)</a:t>
            </a:r>
          </a:p>
        </p:txBody>
      </p:sp>
      <p:sp>
        <p:nvSpPr>
          <p:cNvPr id="122" name="Type of Fixed Threshold Model (FTM)"/>
          <p:cNvSpPr txBox="1"/>
          <p:nvPr/>
        </p:nvSpPr>
        <p:spPr>
          <a:xfrm rot="16200000">
            <a:off x="-677940" y="3249092"/>
            <a:ext cx="2777964" cy="2357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80" tIns="25380" rIns="25380" bIns="25380" anchor="ctr">
            <a:spAutoFit/>
          </a:bodyPr>
          <a:lstStyle>
            <a:lvl1pPr>
              <a:defRPr sz="1800"/>
            </a:lvl1pPr>
          </a:lstStyle>
          <a:p>
            <a:pPr defTabSz="609092"/>
            <a:r>
              <a:rPr sz="1199"/>
              <a:t>Type of Fixed Threshold Model (FTM)</a:t>
            </a:r>
          </a:p>
        </p:txBody>
      </p:sp>
      <p:graphicFrame>
        <p:nvGraphicFramePr>
          <p:cNvPr id="123" name="Table"/>
          <p:cNvGraphicFramePr/>
          <p:nvPr>
            <p:extLst>
              <p:ext uri="{D42A27DB-BD31-4B8C-83A1-F6EECF244321}">
                <p14:modId xmlns:p14="http://schemas.microsoft.com/office/powerpoint/2010/main" val="681896303"/>
              </p:ext>
            </p:extLst>
          </p:nvPr>
        </p:nvGraphicFramePr>
        <p:xfrm>
          <a:off x="4575462" y="4884475"/>
          <a:ext cx="2796584" cy="739144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43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776"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Helvetica Neue"/>
                        </a:defRPr>
                      </a:pPr>
                      <a:endParaRPr sz="700" dirty="0"/>
                    </a:p>
                  </a:txBody>
                  <a:tcPr marL="42299" marR="42299" marT="42299" marB="42299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Helvetica Neue"/>
                        </a:defRPr>
                      </a:pPr>
                      <a:r>
                        <a:rPr sz="1000"/>
                        <a:t>= experiments </a:t>
                      </a:r>
                      <a:r>
                        <a:rPr sz="1000">
                          <a:solidFill>
                            <a:srgbClr val="8FB033"/>
                          </a:solidFill>
                        </a:rPr>
                        <a:t>agree</a:t>
                      </a:r>
                      <a:r>
                        <a:rPr sz="1000"/>
                        <a:t> with prediction</a:t>
                      </a:r>
                    </a:p>
                  </a:txBody>
                  <a:tcPr marL="42299" marR="42299" marT="42299" marB="42299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268"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Helvetica Neue"/>
                        </a:defRPr>
                      </a:pPr>
                      <a:endParaRPr sz="700"/>
                    </a:p>
                  </a:txBody>
                  <a:tcPr marL="42299" marR="42299" marT="42299" marB="42299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Helvetica Neue"/>
                        </a:defRPr>
                      </a:pPr>
                      <a:endParaRPr sz="700" dirty="0"/>
                    </a:p>
                  </a:txBody>
                  <a:tcPr marL="42299" marR="42299" marT="42299" marB="42299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0"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endParaRPr sz="1100" dirty="0"/>
                    </a:p>
                  </a:txBody>
                  <a:tcPr marL="50759" marR="50759" marT="50759" marB="50759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Helvetica Neue"/>
                        </a:defRPr>
                      </a:pPr>
                      <a:r>
                        <a:rPr sz="1000" dirty="0"/>
                        <a:t>= experiments </a:t>
                      </a:r>
                      <a:r>
                        <a:rPr sz="1000" dirty="0">
                          <a:solidFill>
                            <a:srgbClr val="CA1D1F">
                              <a:alpha val="50000"/>
                            </a:srgbClr>
                          </a:solidFill>
                        </a:rPr>
                        <a:t>disagree</a:t>
                      </a:r>
                      <a:r>
                        <a:rPr sz="1000" dirty="0">
                          <a:solidFill>
                            <a:srgbClr val="FBC9C6"/>
                          </a:solidFill>
                        </a:rPr>
                        <a:t> </a:t>
                      </a:r>
                      <a:r>
                        <a:rPr sz="1000" dirty="0"/>
                        <a:t>with prediction</a:t>
                      </a:r>
                    </a:p>
                  </a:txBody>
                  <a:tcPr marL="42299" marR="42299" marT="42299" marB="42299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138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Mari Kawakatsu</cp:lastModifiedBy>
  <cp:revision>6</cp:revision>
  <dcterms:modified xsi:type="dcterms:W3CDTF">2020-02-08T21:06:31Z</dcterms:modified>
</cp:coreProperties>
</file>