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07" r:id="rId3"/>
    <p:sldId id="282" r:id="rId4"/>
    <p:sldId id="283" r:id="rId5"/>
    <p:sldId id="284" r:id="rId6"/>
    <p:sldId id="288" r:id="rId7"/>
    <p:sldId id="290" r:id="rId8"/>
    <p:sldId id="323" r:id="rId9"/>
    <p:sldId id="311" r:id="rId10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6D8C"/>
    <a:srgbClr val="5B9BD5"/>
    <a:srgbClr val="01ACEF"/>
    <a:srgbClr val="262626"/>
    <a:srgbClr val="122C35"/>
    <a:srgbClr val="112C37"/>
    <a:srgbClr val="21383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90" d="100"/>
          <a:sy n="90" d="100"/>
        </p:scale>
        <p:origin x="-126" y="-39"/>
      </p:cViewPr>
      <p:guideLst>
        <p:guide orient="horz" pos="2185"/>
        <p:guide pos="38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076" name="幻灯片图像占位符 3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9" name="矩形 30"/>
          <p:cNvSpPr/>
          <p:nvPr/>
        </p:nvSpPr>
        <p:spPr>
          <a:xfrm>
            <a:off x="3475038" y="1304925"/>
            <a:ext cx="2163762" cy="2163763"/>
          </a:xfrm>
          <a:prstGeom prst="rect">
            <a:avLst/>
          </a:prstGeom>
          <a:solidFill>
            <a:srgbClr val="262626"/>
          </a:solidFill>
          <a:ln w="9525">
            <a:noFill/>
          </a:ln>
        </p:spPr>
        <p:txBody>
          <a:bodyPr anchor="ctr" anchorCtr="0"/>
          <a:p>
            <a:pPr algn="ctr" eaLnBrk="0" hangingPunct="0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3076" name="矩形 31"/>
          <p:cNvSpPr/>
          <p:nvPr/>
        </p:nvSpPr>
        <p:spPr>
          <a:xfrm>
            <a:off x="1295400" y="3578225"/>
            <a:ext cx="2163763" cy="216535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9525">
            <a:noFill/>
          </a:ln>
        </p:spPr>
        <p:txBody>
          <a:bodyPr anchor="ctr" anchorCtr="0"/>
          <a:p>
            <a:pPr algn="ctr" eaLnBrk="0" hangingPunct="0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3077" name="矩形 32"/>
          <p:cNvSpPr/>
          <p:nvPr/>
        </p:nvSpPr>
        <p:spPr>
          <a:xfrm>
            <a:off x="3597275" y="3578225"/>
            <a:ext cx="2165350" cy="216535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anchor="ctr" anchorCtr="0"/>
          <a:p>
            <a:pPr algn="ctr" eaLnBrk="0" hangingPunct="0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3078" name="文本框 8"/>
          <p:cNvSpPr txBox="1"/>
          <p:nvPr/>
        </p:nvSpPr>
        <p:spPr>
          <a:xfrm>
            <a:off x="3597275" y="1816735"/>
            <a:ext cx="8321675" cy="289179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r" eaLnBrk="0" hangingPunct="0"/>
            <a:r>
              <a:rPr lang="en-US" altLang="fr-FR" sz="5400" b="1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MAYI KONDJI</a:t>
            </a:r>
            <a:endParaRPr lang="en-US" altLang="fr-FR" sz="4800" b="1" dirty="0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algn="r" eaLnBrk="0" hangingPunct="0"/>
            <a:r>
              <a:rPr lang="fr-FR" sz="4800" b="1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fr-FR" sz="4000" b="1" dirty="0">
                <a:solidFill>
                  <a:srgbClr val="00B050"/>
                </a:solidFill>
                <a:sym typeface="+mn-ea"/>
              </a:rPr>
              <a:t>Gestion des consultations</a:t>
            </a:r>
            <a:endParaRPr lang="fr-FR" sz="8800" b="1" dirty="0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algn="ctr" eaLnBrk="0" hangingPunct="0"/>
            <a:r>
              <a:rPr lang="en-US" altLang="zh-CN" sz="8000" b="1" dirty="0">
                <a:solidFill>
                  <a:srgbClr val="01ACE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        </a:t>
            </a:r>
            <a:r>
              <a:rPr lang="fr-FR" altLang="en-US" sz="8000" b="1" dirty="0">
                <a:solidFill>
                  <a:srgbClr val="01ACE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	           </a:t>
            </a:r>
            <a:endParaRPr lang="fr-FR" altLang="en-US" sz="4800" b="1" dirty="0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72960" y="248920"/>
            <a:ext cx="2230120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1800" b="1">
                <a:solidFill>
                  <a:schemeClr val="bg1"/>
                </a:solidFill>
                <a:latin typeface="+mn-lt"/>
                <a:ea typeface="方正书宋简体" panose="03000509000000000000" pitchFamily="65" charset="-122"/>
                <a:cs typeface="+mn-lt"/>
                <a:sym typeface="+mn-lt"/>
              </a:rPr>
              <a:t>Christoli WONEGOU</a:t>
            </a:r>
            <a:endParaRPr lang="en-US" altLang="fr-FR" sz="1800" b="1">
              <a:solidFill>
                <a:schemeClr val="bg1"/>
              </a:solidFill>
              <a:latin typeface="+mn-lt"/>
              <a:ea typeface="方正书宋简体" panose="03000509000000000000" pitchFamily="65" charset="-122"/>
              <a:cs typeface="+mn-lt"/>
              <a:sym typeface="+mn-lt"/>
            </a:endParaRPr>
          </a:p>
        </p:txBody>
      </p:sp>
      <p:sp>
        <p:nvSpPr>
          <p:cNvPr id="17" name="矩形 11"/>
          <p:cNvSpPr/>
          <p:nvPr/>
        </p:nvSpPr>
        <p:spPr>
          <a:xfrm>
            <a:off x="9352280" y="249555"/>
            <a:ext cx="2565400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chemeClr val="bg1"/>
                </a:solidFill>
                <a:latin typeface="+mn-lt"/>
                <a:ea typeface="方正书宋简体" panose="03000509000000000000" pitchFamily="65" charset="-122"/>
                <a:cs typeface="+mn-lt"/>
                <a:sym typeface="+mn-lt"/>
              </a:rPr>
              <a:t>PROJET CHEF D’OEUVRE</a:t>
            </a:r>
            <a:endParaRPr lang="en-US" sz="1200" b="1">
              <a:solidFill>
                <a:schemeClr val="bg1"/>
              </a:solidFill>
              <a:latin typeface="+mj-lt"/>
              <a:ea typeface="方正书宋简体" panose="03000509000000000000" pitchFamily="65" charset="-122"/>
              <a:sym typeface="+mn-lt"/>
            </a:endParaRPr>
          </a:p>
        </p:txBody>
      </p:sp>
      <p:pic>
        <p:nvPicPr>
          <p:cNvPr id="100" name="Imag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1303655" y="245745"/>
            <a:ext cx="1213485" cy="4235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Image 100"/>
          <p:cNvPicPr/>
          <p:nvPr/>
        </p:nvPicPr>
        <p:blipFill>
          <a:blip r:embed="rId4"/>
          <a:stretch>
            <a:fillRect/>
          </a:stretch>
        </p:blipFill>
        <p:spPr>
          <a:xfrm>
            <a:off x="2933700" y="248920"/>
            <a:ext cx="1125855" cy="425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z="1600" strike="noStrike" noProof="1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z="1600" strike="noStrike" noProof="1" dirty="0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074" name="矩形 21"/>
          <p:cNvSpPr/>
          <p:nvPr/>
        </p:nvSpPr>
        <p:spPr>
          <a:xfrm>
            <a:off x="1295400" y="1155065"/>
            <a:ext cx="2960370" cy="2313940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 w="9525">
            <a:noFill/>
          </a:ln>
        </p:spPr>
        <p:txBody>
          <a:bodyPr anchor="ctr" anchorCtr="0"/>
          <a:p>
            <a:pPr algn="ctr" eaLnBrk="0" hangingPunct="0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 animBg="1"/>
      <p:bldP spid="3076" grpId="0" bldLvl="0" animBg="1"/>
      <p:bldP spid="3077" grpId="0" bldLvl="0" animBg="1"/>
      <p:bldP spid="307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262626"/>
            </a:gs>
            <a:gs pos="100000">
              <a:srgbClr val="26262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6146" name="矩形 3"/>
          <p:cNvSpPr/>
          <p:nvPr/>
        </p:nvSpPr>
        <p:spPr>
          <a:xfrm>
            <a:off x="0" y="369888"/>
            <a:ext cx="1087438" cy="730250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txBody>
          <a:bodyPr anchor="ctr" anchorCtr="0"/>
          <a:p>
            <a:pPr algn="ctr" eaLnBrk="0" hangingPunct="0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6147" name="文本框 4"/>
          <p:cNvSpPr txBox="1"/>
          <p:nvPr/>
        </p:nvSpPr>
        <p:spPr>
          <a:xfrm>
            <a:off x="1111250" y="330200"/>
            <a:ext cx="4237355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fr-FR" altLang="en-US" sz="5400" b="1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SOMMAIRE</a:t>
            </a:r>
            <a:endParaRPr lang="fr-FR" altLang="en-US" sz="5400" b="1" dirty="0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6148" name="矩形 5"/>
          <p:cNvSpPr/>
          <p:nvPr/>
        </p:nvSpPr>
        <p:spPr>
          <a:xfrm>
            <a:off x="4616450" y="369888"/>
            <a:ext cx="128588" cy="730250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txBody>
          <a:bodyPr anchor="ctr" anchorCtr="0"/>
          <a:p>
            <a:pPr algn="ctr" eaLnBrk="0" hangingPunct="0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6149" name="矩形 11">
            <a:hlinkClick r:id="rId1" action="ppaction://hlinksldjump"/>
          </p:cNvPr>
          <p:cNvSpPr/>
          <p:nvPr/>
        </p:nvSpPr>
        <p:spPr>
          <a:xfrm>
            <a:off x="6292850" y="1601788"/>
            <a:ext cx="5111750" cy="1339850"/>
          </a:xfrm>
          <a:prstGeom prst="rect">
            <a:avLst/>
          </a:prstGeom>
          <a:solidFill>
            <a:srgbClr val="0D0D0D"/>
          </a:solidFill>
          <a:ln w="9525">
            <a:noFill/>
          </a:ln>
        </p:spPr>
        <p:txBody>
          <a:bodyPr anchor="ctr" anchorCtr="0"/>
          <a:p>
            <a:pPr algn="ctr" eaLnBrk="0" hangingPunct="0"/>
            <a:r>
              <a:rPr lang="en-US" altLang="fr-FR" sz="4400" b="1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MODELE CONCEPTUEL</a:t>
            </a:r>
            <a:endParaRPr lang="en-US" altLang="fr-FR" sz="4400" b="1" dirty="0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grpSp>
        <p:nvGrpSpPr>
          <p:cNvPr id="7176" name="组合 2"/>
          <p:cNvGrpSpPr/>
          <p:nvPr/>
        </p:nvGrpSpPr>
        <p:grpSpPr>
          <a:xfrm rot="0">
            <a:off x="1129030" y="1603375"/>
            <a:ext cx="2490470" cy="2265680"/>
            <a:chOff x="0" y="0"/>
            <a:chExt cx="2490787" cy="2265363"/>
          </a:xfrm>
        </p:grpSpPr>
        <p:sp>
          <p:nvSpPr>
            <p:cNvPr id="7177" name="矩形 10">
              <a:hlinkClick r:id="rId1" action="ppaction://hlinksldjump"/>
            </p:cNvPr>
            <p:cNvSpPr/>
            <p:nvPr/>
          </p:nvSpPr>
          <p:spPr>
            <a:xfrm>
              <a:off x="0" y="0"/>
              <a:ext cx="2490787" cy="2265363"/>
            </a:xfrm>
            <a:prstGeom prst="rect">
              <a:avLst/>
            </a:prstGeom>
            <a:solidFill>
              <a:srgbClr val="404040"/>
            </a:solidFill>
            <a:ln w="9525">
              <a:noFill/>
            </a:ln>
          </p:spPr>
          <p:txBody>
            <a:bodyPr anchor="ctr" anchorCtr="0"/>
            <a:p>
              <a:pPr algn="ctr" eaLnBrk="0" hangingPunct="0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7178" name="文本框 7"/>
            <p:cNvSpPr txBox="1"/>
            <p:nvPr/>
          </p:nvSpPr>
          <p:spPr>
            <a:xfrm>
              <a:off x="137171" y="840708"/>
              <a:ext cx="2198370" cy="5834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eaLnBrk="0" hangingPunct="0"/>
              <a:r>
                <a:rPr lang="en-US" altLang="fr-FR" sz="3200" b="1" dirty="0">
                  <a:solidFill>
                    <a:schemeClr val="bg1"/>
                  </a:solidFill>
                  <a:latin typeface="Calibri" panose="020F0502020204030204" pitchFamily="34" charset="0"/>
                  <a:ea typeface="SimSun" panose="02010600030101010101" pitchFamily="2" charset="-122"/>
                </a:rPr>
                <a:t>CONTEXTE</a:t>
              </a:r>
              <a:endParaRPr lang="en-US" altLang="fr-FR" sz="3200" b="1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4" name="组合 4"/>
          <p:cNvGrpSpPr/>
          <p:nvPr/>
        </p:nvGrpSpPr>
        <p:grpSpPr>
          <a:xfrm>
            <a:off x="3694113" y="1603375"/>
            <a:ext cx="2490787" cy="2265363"/>
            <a:chOff x="0" y="0"/>
            <a:chExt cx="2490722" cy="2265363"/>
          </a:xfrm>
        </p:grpSpPr>
        <p:sp>
          <p:nvSpPr>
            <p:cNvPr id="7181" name="矩形 12">
              <a:hlinkClick r:id="rId1" action="ppaction://hlinksldjump"/>
            </p:cNvPr>
            <p:cNvSpPr/>
            <p:nvPr/>
          </p:nvSpPr>
          <p:spPr>
            <a:xfrm>
              <a:off x="0" y="0"/>
              <a:ext cx="2490722" cy="2265363"/>
            </a:xfrm>
            <a:prstGeom prst="rect">
              <a:avLst/>
            </a:prstGeom>
            <a:solidFill>
              <a:srgbClr val="00B050"/>
            </a:solidFill>
            <a:ln w="9525">
              <a:noFill/>
            </a:ln>
          </p:spPr>
          <p:txBody>
            <a:bodyPr anchor="ctr" anchorCtr="0"/>
            <a:p>
              <a:pPr algn="ctr" eaLnBrk="0" hangingPunct="0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7182" name="文本框 18"/>
            <p:cNvSpPr txBox="1"/>
            <p:nvPr/>
          </p:nvSpPr>
          <p:spPr>
            <a:xfrm>
              <a:off x="156841" y="964565"/>
              <a:ext cx="1964639" cy="5835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eaLnBrk="0" hangingPunct="0"/>
              <a:r>
                <a:rPr lang="en-US" altLang="fr-FR" sz="3200" b="1" dirty="0">
                  <a:solidFill>
                    <a:schemeClr val="bg1"/>
                  </a:solidFill>
                  <a:latin typeface="Calibri" panose="020F0502020204030204" pitchFamily="34" charset="0"/>
                  <a:ea typeface="SimSun" panose="02010600030101010101" pitchFamily="2" charset="-122"/>
                </a:rPr>
                <a:t>OBJECTIFS</a:t>
              </a:r>
              <a:endParaRPr lang="en-US" altLang="fr-FR" sz="3200" b="1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5" name="组合 7"/>
          <p:cNvGrpSpPr/>
          <p:nvPr/>
        </p:nvGrpSpPr>
        <p:grpSpPr>
          <a:xfrm>
            <a:off x="3694113" y="3983038"/>
            <a:ext cx="2490787" cy="2265362"/>
            <a:chOff x="0" y="-635"/>
            <a:chExt cx="2490719" cy="2265362"/>
          </a:xfrm>
        </p:grpSpPr>
        <p:sp>
          <p:nvSpPr>
            <p:cNvPr id="7184" name="矩形 16">
              <a:hlinkClick r:id="rId1" action="ppaction://hlinksldjump"/>
            </p:cNvPr>
            <p:cNvSpPr/>
            <p:nvPr/>
          </p:nvSpPr>
          <p:spPr>
            <a:xfrm>
              <a:off x="0" y="-635"/>
              <a:ext cx="2490719" cy="2265362"/>
            </a:xfrm>
            <a:prstGeom prst="rect">
              <a:avLst/>
            </a:prstGeom>
            <a:solidFill>
              <a:srgbClr val="181717"/>
            </a:solidFill>
            <a:ln w="9525">
              <a:noFill/>
            </a:ln>
          </p:spPr>
          <p:txBody>
            <a:bodyPr anchor="ctr" anchorCtr="0"/>
            <a:p>
              <a:pPr algn="ctr" eaLnBrk="0" hangingPunct="0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7185" name="文本框 20"/>
            <p:cNvSpPr txBox="1"/>
            <p:nvPr/>
          </p:nvSpPr>
          <p:spPr>
            <a:xfrm>
              <a:off x="97153" y="764540"/>
              <a:ext cx="2376105" cy="5835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ctr" eaLnBrk="0" hangingPunct="0"/>
              <a:r>
                <a:rPr lang="en-US" altLang="fr-FR" sz="3200" b="1" dirty="0">
                  <a:solidFill>
                    <a:schemeClr val="bg1"/>
                  </a:solidFill>
                  <a:latin typeface="Calibri" panose="020F0502020204030204" pitchFamily="34" charset="0"/>
                  <a:ea typeface="SimSun" panose="02010600030101010101" pitchFamily="2" charset="-122"/>
                </a:rPr>
                <a:t>DEMO</a:t>
              </a:r>
              <a:endParaRPr lang="en-US" altLang="fr-FR" sz="3200" b="1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</p:grpSp>
      <p:sp>
        <p:nvSpPr>
          <p:cNvPr id="3" name="矩形 12">
            <a:hlinkClick r:id="rId1" action="ppaction://hlinksldjump"/>
          </p:cNvPr>
          <p:cNvSpPr/>
          <p:nvPr/>
        </p:nvSpPr>
        <p:spPr>
          <a:xfrm>
            <a:off x="1128713" y="3942080"/>
            <a:ext cx="2490787" cy="2265363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txBody>
          <a:bodyPr anchor="ctr" anchorCtr="0"/>
          <a:p>
            <a:pPr algn="ctr" eaLnBrk="0" hangingPunct="0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文本框 7"/>
          <p:cNvSpPr txBox="1"/>
          <p:nvPr/>
        </p:nvSpPr>
        <p:spPr>
          <a:xfrm>
            <a:off x="1274763" y="4502150"/>
            <a:ext cx="219837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 eaLnBrk="0" hangingPunct="0"/>
            <a:r>
              <a:rPr lang="en-US" altLang="fr-FR" sz="3200" b="1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TECH UTILISEES</a:t>
            </a:r>
            <a:endParaRPr lang="en-US" altLang="fr-FR" sz="3200" b="1" dirty="0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矩形 10">
            <a:hlinkClick r:id="rId1" action="ppaction://hlinksldjump"/>
          </p:cNvPr>
          <p:cNvSpPr/>
          <p:nvPr/>
        </p:nvSpPr>
        <p:spPr>
          <a:xfrm>
            <a:off x="6339840" y="3070225"/>
            <a:ext cx="5087620" cy="3178175"/>
          </a:xfrm>
          <a:prstGeom prst="rect">
            <a:avLst/>
          </a:prstGeom>
          <a:solidFill>
            <a:srgbClr val="404040"/>
          </a:solidFill>
          <a:ln w="9525">
            <a:noFill/>
          </a:ln>
        </p:spPr>
        <p:txBody>
          <a:bodyPr anchor="ctr" anchorCtr="0"/>
          <a:p>
            <a:pPr algn="ctr" eaLnBrk="0" hangingPunct="0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13" name="文本框 20"/>
          <p:cNvSpPr txBox="1"/>
          <p:nvPr/>
        </p:nvSpPr>
        <p:spPr>
          <a:xfrm>
            <a:off x="7652385" y="4203700"/>
            <a:ext cx="239204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 eaLnBrk="0" hangingPunct="0"/>
            <a:r>
              <a:rPr lang="en-US" altLang="fr-FR" sz="4000" b="1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PLUS...</a:t>
            </a:r>
            <a:endParaRPr lang="en-US" altLang="fr-FR" sz="4000" b="1" dirty="0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z="1600" strike="noStrike" noProof="1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z="1600" strike="noStrike" noProof="1" dirty="0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4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ldLvl="0" animBg="1"/>
      <p:bldP spid="6147" grpId="0"/>
      <p:bldP spid="6148" grpId="0" bldLvl="0" animBg="1"/>
      <p:bldP spid="6149" grpId="0" animBg="1"/>
      <p:bldP spid="614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262626"/>
            </a:gs>
            <a:gs pos="100000">
              <a:srgbClr val="26262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8194" name="矩形 3"/>
          <p:cNvSpPr/>
          <p:nvPr/>
        </p:nvSpPr>
        <p:spPr>
          <a:xfrm>
            <a:off x="0" y="369888"/>
            <a:ext cx="1087438" cy="730250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txBody>
          <a:bodyPr anchor="ctr" anchorCtr="0"/>
          <a:p>
            <a:pPr algn="ctr" eaLnBrk="0" hangingPunct="0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cxnSp>
        <p:nvCxnSpPr>
          <p:cNvPr id="8199" name="直接连接符 8"/>
          <p:cNvCxnSpPr/>
          <p:nvPr/>
        </p:nvCxnSpPr>
        <p:spPr>
          <a:xfrm>
            <a:off x="1087438" y="2214880"/>
            <a:ext cx="4448175" cy="0"/>
          </a:xfrm>
          <a:prstGeom prst="line">
            <a:avLst/>
          </a:prstGeom>
          <a:solidFill>
            <a:srgbClr val="00B050"/>
          </a:solidFill>
          <a:ln w="571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0" name="Image 99" descr="C:\Users\Christoli\Downloads\images.pngimages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1154430" y="2741930"/>
            <a:ext cx="4445000" cy="27254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4"/>
          <p:cNvSpPr txBox="1"/>
          <p:nvPr/>
        </p:nvSpPr>
        <p:spPr>
          <a:xfrm>
            <a:off x="1134110" y="283845"/>
            <a:ext cx="4918710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fr-FR" sz="5400" b="1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CONTEXTE</a:t>
            </a:r>
            <a:endParaRPr lang="en-US" altLang="fr-FR" sz="5400" b="1" dirty="0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4" name="矩形 5"/>
          <p:cNvSpPr/>
          <p:nvPr/>
        </p:nvSpPr>
        <p:spPr>
          <a:xfrm>
            <a:off x="5752148" y="323533"/>
            <a:ext cx="127000" cy="730250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txBody>
          <a:bodyPr anchor="ctr" anchorCtr="0"/>
          <a:p>
            <a:pPr algn="ctr" eaLnBrk="0" hangingPunct="0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z="1600" strike="noStrike" noProof="1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z="1600" strike="noStrike" noProof="1" dirty="0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  <p:grpSp>
        <p:nvGrpSpPr>
          <p:cNvPr id="6" name="组合 59"/>
          <p:cNvGrpSpPr/>
          <p:nvPr/>
        </p:nvGrpSpPr>
        <p:grpSpPr>
          <a:xfrm>
            <a:off x="6929755" y="883285"/>
            <a:ext cx="4697413" cy="1280796"/>
            <a:chOff x="136518" y="-170773"/>
            <a:chExt cx="4697189" cy="1280482"/>
          </a:xfrm>
        </p:grpSpPr>
        <p:sp>
          <p:nvSpPr>
            <p:cNvPr id="13323" name="文本框 60"/>
            <p:cNvSpPr txBox="1"/>
            <p:nvPr/>
          </p:nvSpPr>
          <p:spPr>
            <a:xfrm>
              <a:off x="560043" y="-170773"/>
              <a:ext cx="3850457" cy="8297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eaLnBrk="0" hangingPunct="0"/>
              <a:r>
                <a:rPr lang="en-US" sz="4800" b="1" dirty="0">
                  <a:solidFill>
                    <a:srgbClr val="00B050"/>
                  </a:solidFill>
                  <a:latin typeface="Calibri" panose="020F0502020204030204" pitchFamily="34" charset="0"/>
                  <a:ea typeface="SimSun" panose="02010600030101010101" pitchFamily="2" charset="-122"/>
                </a:rPr>
                <a:t>LE PROJET</a:t>
              </a:r>
              <a:endParaRPr lang="en-US" sz="4800" b="1" dirty="0">
                <a:solidFill>
                  <a:srgbClr val="00B050"/>
                </a:solidFill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3324" name="文本框 14"/>
            <p:cNvSpPr txBox="1"/>
            <p:nvPr/>
          </p:nvSpPr>
          <p:spPr>
            <a:xfrm>
              <a:off x="136518" y="803079"/>
              <a:ext cx="4697189" cy="3066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/>
              <a:endParaRPr lang="en-US" altLang="zh-CN" sz="1400" dirty="0">
                <a:solidFill>
                  <a:srgbClr val="D9D9D9"/>
                </a:solidFill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</p:grpSp>
      <p:sp>
        <p:nvSpPr>
          <p:cNvPr id="26" name="文本框 14"/>
          <p:cNvSpPr txBox="1"/>
          <p:nvPr/>
        </p:nvSpPr>
        <p:spPr>
          <a:xfrm>
            <a:off x="6865620" y="2851150"/>
            <a:ext cx="4697730" cy="30670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endParaRPr lang="en-US" altLang="zh-CN" sz="1400" dirty="0">
              <a:solidFill>
                <a:srgbClr val="D9D9D9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Zone de texte 1"/>
          <p:cNvSpPr txBox="1"/>
          <p:nvPr/>
        </p:nvSpPr>
        <p:spPr>
          <a:xfrm>
            <a:off x="5967730" y="2025650"/>
            <a:ext cx="594106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olidFill>
                  <a:schemeClr val="bg1"/>
                </a:solidFill>
                <a:sym typeface="Century Gothic" panose="020B0502020202020204" pitchFamily="34" charset="0"/>
              </a:rPr>
              <a:t> </a:t>
            </a:r>
            <a:r>
              <a:rPr lang="fr-FR" altLang="en-US" sz="2800" dirty="0">
                <a:solidFill>
                  <a:schemeClr val="bg1"/>
                </a:solidFill>
                <a:sym typeface="Century Gothic" panose="020B0502020202020204" pitchFamily="34" charset="0"/>
              </a:rPr>
              <a:t>MAYI KONDJI est une application de gestion des activités au sein des centres de santé. Elle permettra une centralisation des données, une meilleure gestion</a:t>
            </a:r>
            <a:r>
              <a:rPr lang="fr-FR" altLang="zh-CN" sz="2800" dirty="0">
                <a:solidFill>
                  <a:schemeClr val="bg1"/>
                </a:solidFill>
                <a:sym typeface="Century Gothic" panose="020B0502020202020204" pitchFamily="34" charset="0"/>
              </a:rPr>
              <a:t> des patients et de leur suivi. Le but principal de MAYI KONDJI est de pouvoir créer un espace santé numérique aux patients et à la population. </a:t>
            </a:r>
            <a:endParaRPr lang="fr-FR" altLang="zh-CN" sz="2800" dirty="0">
              <a:solidFill>
                <a:schemeClr val="bg1"/>
              </a:solidFill>
              <a:sym typeface="Century Gothic" panose="020B0502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4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4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4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ldLvl="0" animBg="1"/>
      <p:bldP spid="3" grpId="0"/>
      <p:bldP spid="4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262626"/>
            </a:gs>
            <a:gs pos="100000">
              <a:srgbClr val="26262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9218" name="文本框 12"/>
          <p:cNvSpPr txBox="1"/>
          <p:nvPr/>
        </p:nvSpPr>
        <p:spPr>
          <a:xfrm>
            <a:off x="5752465" y="1005840"/>
            <a:ext cx="6060440" cy="52622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457200" indent="-457200" algn="l" eaLnBrk="0" hangingPunct="0">
              <a:buFont typeface="Wingdings" panose="05000000000000000000" charset="0"/>
              <a:buChar char="Ø"/>
            </a:pPr>
            <a:r>
              <a:rPr lang="fr-FR" altLang="en-US" sz="2800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sym typeface="Century Gothic" panose="020B0502020202020204" pitchFamily="34" charset="0"/>
              </a:rPr>
              <a:t>A cours terme, MAYI KONDJI doit mettre en place un système minimal de gestion des consultations</a:t>
            </a:r>
            <a:endParaRPr lang="fr-FR" altLang="en-US" sz="2800" dirty="0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  <a:sym typeface="Century Gothic" panose="020B0502020202020204" pitchFamily="34" charset="0"/>
            </a:endParaRPr>
          </a:p>
          <a:p>
            <a:pPr marL="457200" indent="-457200" algn="l" eaLnBrk="0" hangingPunct="0">
              <a:buFont typeface="Wingdings" panose="05000000000000000000" charset="0"/>
              <a:buChar char="Ø"/>
            </a:pPr>
            <a:r>
              <a:rPr lang="fr-FR" altLang="en-US" sz="2800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sym typeface="Century Gothic" panose="020B0502020202020204" pitchFamily="34" charset="0"/>
              </a:rPr>
              <a:t>A moyen terme,  la plateforme fournira un profil médical numérique pour chaque patient</a:t>
            </a:r>
            <a:endParaRPr lang="fr-FR" altLang="en-US" sz="2800" dirty="0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  <a:sym typeface="Century Gothic" panose="020B0502020202020204" pitchFamily="34" charset="0"/>
            </a:endParaRPr>
          </a:p>
          <a:p>
            <a:pPr marL="457200" indent="-457200" algn="l" eaLnBrk="0" hangingPunct="0">
              <a:buFont typeface="Wingdings" panose="05000000000000000000" charset="0"/>
              <a:buChar char="Ø"/>
            </a:pPr>
            <a:r>
              <a:rPr lang="fr-FR" altLang="en-US" sz="2800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sym typeface="Century Gothic" panose="020B0502020202020204" pitchFamily="34" charset="0"/>
              </a:rPr>
              <a:t>A long terme MAYI KONDJI se veut d’offrir des chiffres et statistiques aux responsables de la santé afin de mieux suivre la santé de la population et contribuer à son bien être.</a:t>
            </a:r>
            <a:endParaRPr lang="fr-FR" altLang="en-US" sz="2800" dirty="0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  <a:sym typeface="Century Gothic" panose="020B0502020202020204" pitchFamily="34" charset="0"/>
            </a:endParaRPr>
          </a:p>
        </p:txBody>
      </p:sp>
      <p:sp>
        <p:nvSpPr>
          <p:cNvPr id="10245" name="文本框 2"/>
          <p:cNvSpPr txBox="1"/>
          <p:nvPr/>
        </p:nvSpPr>
        <p:spPr>
          <a:xfrm>
            <a:off x="1708150" y="2905125"/>
            <a:ext cx="3643313" cy="698500"/>
          </a:xfrm>
          <a:prstGeom prst="rect">
            <a:avLst/>
          </a:prstGeom>
          <a:noFill/>
          <a:ln w="9525">
            <a:noFill/>
          </a:ln>
        </p:spPr>
        <p:txBody>
          <a:bodyPr vert="eaVert" anchor="t" anchorCtr="0">
            <a:spAutoFit/>
          </a:bodyPr>
          <a:p>
            <a:pPr eaLnBrk="0" hangingPunct="0"/>
            <a:endParaRPr lang="zh-CN" altLang="zh-CN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9226" name="矩形 12"/>
          <p:cNvSpPr/>
          <p:nvPr/>
        </p:nvSpPr>
        <p:spPr>
          <a:xfrm>
            <a:off x="0" y="369888"/>
            <a:ext cx="1087438" cy="730250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txBody>
          <a:bodyPr anchor="ctr" anchorCtr="0"/>
          <a:p>
            <a:pPr algn="ctr" eaLnBrk="0" hangingPunct="0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8195" name="文本框 4"/>
          <p:cNvSpPr txBox="1"/>
          <p:nvPr/>
        </p:nvSpPr>
        <p:spPr>
          <a:xfrm>
            <a:off x="1134110" y="283845"/>
            <a:ext cx="4918710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fr-FR" altLang="en-US" sz="5400" b="1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OBJECTIFS</a:t>
            </a:r>
            <a:endParaRPr lang="fr-FR" altLang="en-US" sz="5400" b="1" dirty="0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8196" name="矩形 5"/>
          <p:cNvSpPr/>
          <p:nvPr/>
        </p:nvSpPr>
        <p:spPr>
          <a:xfrm>
            <a:off x="5351463" y="369888"/>
            <a:ext cx="127000" cy="730250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txBody>
          <a:bodyPr anchor="ctr" anchorCtr="0"/>
          <a:p>
            <a:pPr algn="ctr" eaLnBrk="0" hangingPunct="0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pic>
        <p:nvPicPr>
          <p:cNvPr id="101" name="Image 100" descr="C:\Users\Christoli\Downloads\medicine.jpgmedicine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403860" y="1620520"/>
            <a:ext cx="4474845" cy="3502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z="1600" strike="noStrike" noProof="1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z="1600" strike="noStrike" noProof="1" dirty="0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4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4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4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26" grpId="0" bldLvl="0" animBg="1"/>
      <p:bldP spid="8195" grpId="0"/>
      <p:bldP spid="819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262626"/>
            </a:gs>
            <a:gs pos="100000">
              <a:srgbClr val="26262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6386" name="矩形 3"/>
          <p:cNvSpPr/>
          <p:nvPr/>
        </p:nvSpPr>
        <p:spPr>
          <a:xfrm>
            <a:off x="0" y="369888"/>
            <a:ext cx="1087438" cy="730250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txBody>
          <a:bodyPr anchor="ctr" anchorCtr="0"/>
          <a:p>
            <a:pPr algn="ctr" eaLnBrk="0" hangingPunct="0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15363" name="文本框 4"/>
          <p:cNvSpPr txBox="1"/>
          <p:nvPr/>
        </p:nvSpPr>
        <p:spPr>
          <a:xfrm>
            <a:off x="1087755" y="292735"/>
            <a:ext cx="1101852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fr-FR" altLang="en-US" sz="4800" b="1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MODELE CONCEPTUEL DES DONNEES</a:t>
            </a:r>
            <a:endParaRPr lang="fr-FR" altLang="en-US" sz="4800" b="1" dirty="0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15364" name="矩形 5"/>
          <p:cNvSpPr/>
          <p:nvPr/>
        </p:nvSpPr>
        <p:spPr>
          <a:xfrm>
            <a:off x="10788968" y="292418"/>
            <a:ext cx="127000" cy="730250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txBody>
          <a:bodyPr anchor="ctr" anchorCtr="0"/>
          <a:p>
            <a:pPr algn="ctr" eaLnBrk="0" hangingPunct="0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pic>
        <p:nvPicPr>
          <p:cNvPr id="5" name="Image 4" descr="C:\Users\Christoli\Downloads\kondji_model.pngkondji_model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316480" y="1254760"/>
            <a:ext cx="7559675" cy="5101590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z="1600" strike="noStrike" noProof="1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z="1600" strike="noStrike" noProof="1" dirty="0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4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ldLvl="0" animBg="1"/>
      <p:bldP spid="15363" grpId="0"/>
      <p:bldP spid="1536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262626"/>
            </a:gs>
            <a:gs pos="100000">
              <a:srgbClr val="26262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7421" name="矩形 30"/>
          <p:cNvSpPr/>
          <p:nvPr/>
        </p:nvSpPr>
        <p:spPr>
          <a:xfrm>
            <a:off x="0" y="369888"/>
            <a:ext cx="1087438" cy="730250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txBody>
          <a:bodyPr anchor="ctr" anchorCtr="0"/>
          <a:p>
            <a:pPr algn="ctr" eaLnBrk="0" hangingPunct="0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15363" name="文本框 4"/>
          <p:cNvSpPr txBox="1"/>
          <p:nvPr/>
        </p:nvSpPr>
        <p:spPr>
          <a:xfrm>
            <a:off x="1087755" y="274320"/>
            <a:ext cx="848296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fr-FR" sz="4800" b="1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TECHNOLOGIES UTILISEES</a:t>
            </a:r>
            <a:endParaRPr lang="en-US" altLang="fr-FR" sz="4800" b="1" dirty="0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15364" name="矩形 5"/>
          <p:cNvSpPr/>
          <p:nvPr/>
        </p:nvSpPr>
        <p:spPr>
          <a:xfrm>
            <a:off x="7971473" y="323533"/>
            <a:ext cx="127000" cy="730250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txBody>
          <a:bodyPr anchor="ctr" anchorCtr="0"/>
          <a:p>
            <a:pPr algn="ctr" eaLnBrk="0" hangingPunct="0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pic>
        <p:nvPicPr>
          <p:cNvPr id="5" name="Image 4" descr="C:\Users\Christoli\Downloads\23-237439_html-css-js-bootstrap-hd-png-download.png23-237439_html-css-js-bootstrap-hd-png-download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90245" y="2731770"/>
            <a:ext cx="3044190" cy="3409315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z="1600" strike="noStrike" noProof="1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z="1600" strike="noStrike" noProof="1" dirty="0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3" name="Image 4" descr="C:\Users\Christoli\Downloads\php-poo.pngphp-po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705850" y="2731770"/>
            <a:ext cx="2980690" cy="2982595"/>
          </a:xfrm>
          <a:prstGeom prst="rect">
            <a:avLst/>
          </a:prstGeom>
        </p:spPr>
      </p:pic>
      <p:sp>
        <p:nvSpPr>
          <p:cNvPr id="13323" name="文本框 60"/>
          <p:cNvSpPr txBox="1"/>
          <p:nvPr/>
        </p:nvSpPr>
        <p:spPr>
          <a:xfrm>
            <a:off x="768350" y="1501140"/>
            <a:ext cx="3850641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sz="4800" b="1" dirty="0">
                <a:solidFill>
                  <a:srgbClr val="00B05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FRONTEND</a:t>
            </a:r>
            <a:endParaRPr lang="en-US" sz="4800" b="1" dirty="0">
              <a:solidFill>
                <a:srgbClr val="00B050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4" name="文本框 60"/>
          <p:cNvSpPr txBox="1"/>
          <p:nvPr/>
        </p:nvSpPr>
        <p:spPr>
          <a:xfrm>
            <a:off x="8610600" y="1501140"/>
            <a:ext cx="299974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 eaLnBrk="0" hangingPunct="0"/>
            <a:r>
              <a:rPr lang="en-US" sz="4800" b="1" dirty="0">
                <a:solidFill>
                  <a:srgbClr val="00B05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BACKEND</a:t>
            </a:r>
            <a:endParaRPr lang="en-US" sz="4800" b="1" dirty="0">
              <a:solidFill>
                <a:srgbClr val="00B050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pic>
        <p:nvPicPr>
          <p:cNvPr id="100" name="Imag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4215131" y="2731770"/>
            <a:ext cx="4190999" cy="2381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4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1" grpId="0" bldLvl="0" animBg="1"/>
      <p:bldP spid="15363" grpId="0"/>
      <p:bldP spid="1536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262626"/>
            </a:gs>
            <a:gs pos="100000">
              <a:srgbClr val="26262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7170" name="图文框 2"/>
          <p:cNvSpPr/>
          <p:nvPr/>
        </p:nvSpPr>
        <p:spPr>
          <a:xfrm>
            <a:off x="3551238" y="1513523"/>
            <a:ext cx="1690687" cy="1017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90687" y="0"/>
              </a:cxn>
              <a:cxn ang="0">
                <a:pos x="1690687" y="1017587"/>
              </a:cxn>
              <a:cxn ang="0">
                <a:pos x="0" y="1017587"/>
              </a:cxn>
              <a:cxn ang="0">
                <a:pos x="0" y="0"/>
              </a:cxn>
              <a:cxn ang="0">
                <a:pos x="107549" y="107549"/>
              </a:cxn>
              <a:cxn ang="0">
                <a:pos x="107549" y="910038"/>
              </a:cxn>
              <a:cxn ang="0">
                <a:pos x="1583138" y="910038"/>
              </a:cxn>
              <a:cxn ang="0">
                <a:pos x="1583138" y="107549"/>
              </a:cxn>
              <a:cxn ang="0">
                <a:pos x="107549" y="107549"/>
              </a:cxn>
            </a:cxnLst>
            <a:pathLst>
              <a:path w="1690687" h="1017587">
                <a:moveTo>
                  <a:pt x="0" y="0"/>
                </a:moveTo>
                <a:lnTo>
                  <a:pt x="1690687" y="0"/>
                </a:lnTo>
                <a:lnTo>
                  <a:pt x="1690687" y="1017587"/>
                </a:lnTo>
                <a:lnTo>
                  <a:pt x="0" y="1017587"/>
                </a:lnTo>
                <a:lnTo>
                  <a:pt x="0" y="0"/>
                </a:lnTo>
                <a:close/>
                <a:moveTo>
                  <a:pt x="107549" y="107549"/>
                </a:moveTo>
                <a:lnTo>
                  <a:pt x="107549" y="910038"/>
                </a:lnTo>
                <a:lnTo>
                  <a:pt x="1583138" y="910038"/>
                </a:lnTo>
                <a:lnTo>
                  <a:pt x="1583138" y="107549"/>
                </a:lnTo>
                <a:lnTo>
                  <a:pt x="107549" y="107549"/>
                </a:lnTo>
                <a:close/>
              </a:path>
            </a:pathLst>
          </a:custGeom>
          <a:solidFill>
            <a:srgbClr val="00B050"/>
          </a:solidFill>
          <a:ln w="9525">
            <a:solidFill>
              <a:srgbClr val="00B050"/>
            </a:solidFill>
          </a:ln>
        </p:spPr>
        <p:txBody>
          <a:bodyPr/>
          <a:p>
            <a:endParaRPr lang="fr-FR" altLang="en-US"/>
          </a:p>
        </p:txBody>
      </p:sp>
      <p:sp>
        <p:nvSpPr>
          <p:cNvPr id="7171" name="图文框 15"/>
          <p:cNvSpPr/>
          <p:nvPr/>
        </p:nvSpPr>
        <p:spPr>
          <a:xfrm>
            <a:off x="3097213" y="1883410"/>
            <a:ext cx="1690687" cy="1017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90687" y="0"/>
              </a:cxn>
              <a:cxn ang="0">
                <a:pos x="1690687" y="1017588"/>
              </a:cxn>
              <a:cxn ang="0">
                <a:pos x="0" y="1017588"/>
              </a:cxn>
              <a:cxn ang="0">
                <a:pos x="0" y="0"/>
              </a:cxn>
              <a:cxn ang="0">
                <a:pos x="107549" y="107549"/>
              </a:cxn>
              <a:cxn ang="0">
                <a:pos x="107549" y="910039"/>
              </a:cxn>
              <a:cxn ang="0">
                <a:pos x="1583138" y="910039"/>
              </a:cxn>
              <a:cxn ang="0">
                <a:pos x="1583138" y="107549"/>
              </a:cxn>
              <a:cxn ang="0">
                <a:pos x="107549" y="107549"/>
              </a:cxn>
            </a:cxnLst>
            <a:pathLst>
              <a:path w="1690687" h="1017588">
                <a:moveTo>
                  <a:pt x="0" y="0"/>
                </a:moveTo>
                <a:lnTo>
                  <a:pt x="1690687" y="0"/>
                </a:lnTo>
                <a:lnTo>
                  <a:pt x="1690687" y="1017588"/>
                </a:lnTo>
                <a:lnTo>
                  <a:pt x="0" y="1017588"/>
                </a:lnTo>
                <a:lnTo>
                  <a:pt x="0" y="0"/>
                </a:lnTo>
                <a:close/>
                <a:moveTo>
                  <a:pt x="107549" y="107549"/>
                </a:moveTo>
                <a:lnTo>
                  <a:pt x="107549" y="910039"/>
                </a:lnTo>
                <a:lnTo>
                  <a:pt x="1583138" y="910039"/>
                </a:lnTo>
                <a:lnTo>
                  <a:pt x="1583138" y="107549"/>
                </a:lnTo>
                <a:lnTo>
                  <a:pt x="107549" y="107549"/>
                </a:lnTo>
                <a:close/>
              </a:path>
            </a:pathLst>
          </a:custGeom>
          <a:solidFill>
            <a:srgbClr val="00B050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sp>
        <p:nvSpPr>
          <p:cNvPr id="7172" name="文本框 4"/>
          <p:cNvSpPr txBox="1"/>
          <p:nvPr/>
        </p:nvSpPr>
        <p:spPr>
          <a:xfrm>
            <a:off x="3793490" y="2673350"/>
            <a:ext cx="5672455" cy="1861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fr-FR" sz="11500" b="1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DEMO</a:t>
            </a:r>
            <a:endParaRPr lang="en-US" altLang="fr-FR" sz="11500" b="1" dirty="0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z="1600" strike="noStrike" noProof="1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z="1600" strike="noStrike" noProof="1" dirty="0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262626"/>
            </a:gs>
            <a:gs pos="100000">
              <a:srgbClr val="26262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7650" name="文本框 4"/>
          <p:cNvSpPr txBox="1"/>
          <p:nvPr/>
        </p:nvSpPr>
        <p:spPr>
          <a:xfrm>
            <a:off x="2989580" y="2163445"/>
            <a:ext cx="6381750" cy="2214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 eaLnBrk="0" hangingPunct="0"/>
            <a:r>
              <a:rPr lang="fr-FR" altLang="en-US" sz="13800" b="1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MERCI</a:t>
            </a:r>
            <a:endParaRPr lang="fr-FR" altLang="en-US" sz="13800" b="1" dirty="0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27651" name="矩形 54"/>
          <p:cNvSpPr/>
          <p:nvPr/>
        </p:nvSpPr>
        <p:spPr>
          <a:xfrm>
            <a:off x="9371013" y="2609850"/>
            <a:ext cx="276225" cy="1322388"/>
          </a:xfrm>
          <a:prstGeom prst="rect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txBody>
          <a:bodyPr anchor="ctr" anchorCtr="0"/>
          <a:p>
            <a:pPr algn="ctr" eaLnBrk="0" hangingPunct="0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27652" name="矩形 39"/>
          <p:cNvSpPr/>
          <p:nvPr/>
        </p:nvSpPr>
        <p:spPr>
          <a:xfrm>
            <a:off x="2552700" y="2609850"/>
            <a:ext cx="276225" cy="1322388"/>
          </a:xfrm>
          <a:prstGeom prst="rect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txBody>
          <a:bodyPr anchor="ctr" anchorCtr="0"/>
          <a:p>
            <a:pPr algn="ctr" eaLnBrk="0" hangingPunct="0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z="1600" strike="noStrike" noProof="1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z="1600" strike="noStrike" noProof="1" dirty="0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4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7651" grpId="0" bldLvl="0" animBg="1"/>
      <p:bldP spid="27652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928</Words>
  <Application>WPS Presentation</Application>
  <PresentationFormat>自定义</PresentationFormat>
  <Paragraphs>62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Calibri</vt:lpstr>
      <vt:lpstr>Calibri Light</vt:lpstr>
      <vt:lpstr>方正书宋简体</vt:lpstr>
      <vt:lpstr>Century Gothic</vt:lpstr>
      <vt:lpstr>Wingdings</vt:lpstr>
      <vt:lpstr>Microsoft YaHei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Luckylcs</dc:creator>
  <cp:lastModifiedBy>Dieu-donné WONEGOU</cp:lastModifiedBy>
  <cp:revision>216</cp:revision>
  <dcterms:created xsi:type="dcterms:W3CDTF">2014-09-24T06:12:00Z</dcterms:created>
  <dcterms:modified xsi:type="dcterms:W3CDTF">2022-09-28T14:48:02Z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1033-11.2.0.11341</vt:lpwstr>
  </property>
  <property fmtid="{D5CDD505-2E9C-101B-9397-08002B2CF9AE}" pid="3" name="name">
    <vt:lpwstr>PLVi4xfE2E10672.ppt</vt:lpwstr>
  </property>
  <property fmtid="{D5CDD505-2E9C-101B-9397-08002B2CF9AE}" pid="4" name="fileid">
    <vt:lpwstr>514258</vt:lpwstr>
  </property>
  <property fmtid="{D5CDD505-2E9C-101B-9397-08002B2CF9AE}" pid="5" name="ICV">
    <vt:lpwstr>3BE572060E1147F3BD888136A023EF4D</vt:lpwstr>
  </property>
</Properties>
</file>