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9"/>
  </p:notesMasterIdLst>
  <p:sldIdLst>
    <p:sldId id="256" r:id="rId2"/>
    <p:sldId id="257" r:id="rId3"/>
    <p:sldId id="273" r:id="rId4"/>
    <p:sldId id="272" r:id="rId5"/>
    <p:sldId id="282" r:id="rId6"/>
    <p:sldId id="263" r:id="rId7"/>
    <p:sldId id="271" r:id="rId8"/>
    <p:sldId id="275" r:id="rId9"/>
    <p:sldId id="276" r:id="rId10"/>
    <p:sldId id="278" r:id="rId11"/>
    <p:sldId id="277" r:id="rId12"/>
    <p:sldId id="279" r:id="rId13"/>
    <p:sldId id="281" r:id="rId14"/>
    <p:sldId id="280" r:id="rId15"/>
    <p:sldId id="266" r:id="rId16"/>
    <p:sldId id="28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CD997-6FEA-4C23-964B-2CD2CCECFBEF}" v="40" dt="2024-04-30T01:18:37.749"/>
    <p1510:client id="{16359940-7756-45DA-ACD1-21E9B951B00B}" v="2" dt="2024-04-30T23:29:45.360"/>
    <p1510:client id="{5ED28A50-E0E7-DB20-7A4B-A8482A71D9E1}" v="1967" dt="2024-05-01T00:22:34.852"/>
    <p1510:client id="{6050F59E-0BC1-B920-937F-CE8B57DDD0D3}" v="124" dt="2024-04-30T23:38:39.451"/>
    <p1510:client id="{7C4D6191-62B7-4A1F-9C49-C6E1D373530F}" v="2115" dt="2024-04-30T03:27:58.076"/>
    <p1510:client id="{84EBD8C8-D080-4FA7-8F0E-F8D1F8F04659}" v="204" dt="2024-04-30T02:00:29.794"/>
    <p1510:client id="{A4C21AA8-2731-4DB1-AF40-B01B3B1511C9}" v="231" dt="2024-04-30T23:21:44.435"/>
    <p1510:client id="{AA148367-B66F-29F1-B68C-B2F69DCB1DB0}" v="366" dt="2024-04-30T02:57:09.307"/>
    <p1510:client id="{D31547F7-760D-49F0-B107-64F9FDBBFCB8}" v="36" dt="2024-04-30T23:24:12.811"/>
    <p1510:client id="{DCFDFD67-7850-4545-8BCD-8E9F0D640046}" v="1" dt="2024-05-01T02:11:45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120B0-901E-491D-9A40-4B62A91586D7}" type="datetimeFigureOut"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FCFB0-0AA8-4CF1-8B10-4190472D8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FCFB0-0AA8-4CF1-8B10-4190472D8D4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5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FCFB0-0AA8-4CF1-8B10-4190472D8D4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5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FCFB0-0AA8-4CF1-8B10-4190472D8D4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5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120000"/>
              </a:lnSpc>
              <a:spcBef>
                <a:spcPts val="500"/>
              </a:spcBef>
              <a:buFont typeface="Courier New,monospace"/>
              <a:buChar char="•"/>
            </a:pPr>
            <a:r>
              <a:rPr lang="en-US"/>
              <a:t>L1 norm of histogram errors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FCFB0-0AA8-4CF1-8B10-4190472D8D4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03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FCFB0-0AA8-4CF1-8B10-4190472D8D4D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FCFB0-0AA8-4CF1-8B10-4190472D8D4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34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FCFB0-0AA8-4CF1-8B10-4190472D8D4D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FCFB0-0AA8-4CF1-8B10-4190472D8D4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11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We are using 2014-2019 data for each stock within Dow Jones to project future forecasts on returns for the next 5 years</a:t>
            </a: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To gain a better on the underlying distribution of the data, we specifically looked at the histogram of the closing prices for each stock  </a:t>
            </a:r>
            <a:endParaRPr lang="en-US">
              <a:cs typeface="Calibri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For data preprocessing, we decided to normalize the data using the starting 2014 opening price and apply a log scale after normalizing the data</a:t>
            </a:r>
            <a:endParaRPr lang="en-US">
              <a:cs typeface="Calibri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Note that the stocks are the members of the Dow Jones Industrial Average as of 4/1/2024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FCFB0-0AA8-4CF1-8B10-4190472D8D4D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FCFB0-0AA8-4CF1-8B10-4190472D8D4D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>
              <a:cs typeface="Calibri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We first generate a candidate samples from the proposal distribution, we used the normal distribution as our proposal </a:t>
            </a:r>
            <a:endParaRPr lang="en-US">
              <a:cs typeface="Calibri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We either reject these samples or add them to a sequence of samples based on the MH Ratio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FCFB0-0AA8-4CF1-8B10-4190472D8D4D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7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Metropolis Hastings is an acceptance/rejection method in which a </a:t>
            </a:r>
            <a:r>
              <a:rPr lang="en-US" err="1">
                <a:cs typeface="Calibri"/>
              </a:rPr>
              <a:t>markov</a:t>
            </a:r>
            <a:r>
              <a:rPr lang="en-US">
                <a:cs typeface="Calibri"/>
              </a:rPr>
              <a:t> chain is generated with variates from target distribution f by creating variates from proposal distribution g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Our goal with metropolis hastings is to avoid large acceptances or rejections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In the next slide, we will discuss more about how we are using the proposal distribution for generating future stock prices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We find out that with our generated </a:t>
            </a:r>
            <a:r>
              <a:rPr lang="en-US" err="1">
                <a:cs typeface="Calibri"/>
              </a:rPr>
              <a:t>markov</a:t>
            </a:r>
            <a:r>
              <a:rPr lang="en-US">
                <a:cs typeface="Calibri"/>
              </a:rPr>
              <a:t> chain, that we have ergodic properties which means that our </a:t>
            </a:r>
            <a:r>
              <a:rPr lang="en-US" err="1">
                <a:cs typeface="Calibri"/>
              </a:rPr>
              <a:t>markov</a:t>
            </a:r>
            <a:r>
              <a:rPr lang="en-US">
                <a:cs typeface="Calibri"/>
              </a:rPr>
              <a:t> chain has a unique and limiting stationary distribution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FCFB0-0AA8-4CF1-8B10-4190472D8D4D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4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FCFB0-0AA8-4CF1-8B10-4190472D8D4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75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FCFB0-0AA8-4CF1-8B10-4190472D8D4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3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FCFB0-0AA8-4CF1-8B10-4190472D8D4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0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005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0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9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9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0D56-6091-4385-80F6-78ABE2A260A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E740-3887-432A-A914-4C6E385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02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7654/097236172206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F51A-08E1-DD66-4781-3FA459794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807286" cy="2324755"/>
          </a:xfrm>
        </p:spPr>
        <p:txBody>
          <a:bodyPr/>
          <a:lstStyle/>
          <a:p>
            <a:r>
              <a:rPr lang="en-US"/>
              <a:t>Final project:            Modeling stock Market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C57DE-4E3B-DFE6-D29E-EB2CED9D6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Anurag </a:t>
            </a:r>
            <a:r>
              <a:rPr lang="en-US" err="1"/>
              <a:t>Aiyer</a:t>
            </a:r>
            <a:r>
              <a:rPr lang="en-US"/>
              <a:t>, Christopher lee, Matthew Waring</a:t>
            </a:r>
          </a:p>
        </p:txBody>
      </p:sp>
    </p:spTree>
    <p:extLst>
      <p:ext uri="{BB962C8B-B14F-4D97-AF65-F5344CB8AC3E}">
        <p14:creationId xmlns:p14="http://schemas.microsoft.com/office/powerpoint/2010/main" val="357379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195F-3BF8-7005-6740-8CBAE111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Markov Chain</a:t>
            </a:r>
          </a:p>
        </p:txBody>
      </p:sp>
      <p:sp>
        <p:nvSpPr>
          <p:cNvPr id="21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6B50F2F-7BA9-60A7-3489-3380F1367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05" r="-10" b="8250"/>
          <a:stretch/>
        </p:blipFill>
        <p:spPr>
          <a:xfrm>
            <a:off x="2022245" y="1147146"/>
            <a:ext cx="2829069" cy="2201590"/>
          </a:xfrm>
          <a:prstGeom prst="rect">
            <a:avLst/>
          </a:prstGeom>
        </p:spPr>
      </p:pic>
      <p:pic>
        <p:nvPicPr>
          <p:cNvPr id="6" name="Content Placeholder 5" descr="A graph of a graph&#10;&#10;Description automatically generated">
            <a:extLst>
              <a:ext uri="{FF2B5EF4-FFF2-40B4-BE49-F238E27FC236}">
                <a16:creationId xmlns:a16="http://schemas.microsoft.com/office/drawing/2014/main" id="{09B9BE34-4491-324B-2AA5-DCF6F6E99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6261" r="-10" b="3947"/>
          <a:stretch/>
        </p:blipFill>
        <p:spPr>
          <a:xfrm>
            <a:off x="2030861" y="3513327"/>
            <a:ext cx="2811836" cy="2201591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CCE889C-367D-9FAB-87F9-53854012FC40}"/>
              </a:ext>
            </a:extLst>
          </p:cNvPr>
          <p:cNvSpPr txBox="1">
            <a:spLocks/>
          </p:cNvSpPr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First 10,000 samples removed</a:t>
            </a:r>
          </a:p>
          <a:p>
            <a:r>
              <a:rPr lang="en-US"/>
              <a:t>Markov chain histogram follows target distribution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7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195F-3BF8-7005-6740-8CBAE111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Mc mixing and convergence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CCE889C-367D-9FAB-87F9-53854012FC40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4685530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Strong effect of proposal distribution variance</a:t>
            </a:r>
          </a:p>
          <a:p>
            <a:pPr lvl="1"/>
            <a:r>
              <a:rPr lang="en-US" sz="1600">
                <a:latin typeface="TW Cen MT"/>
              </a:rPr>
              <a:t>Good mixing and convergence at variance = 0.25</a:t>
            </a:r>
          </a:p>
          <a:p>
            <a:pPr lvl="1"/>
            <a:r>
              <a:rPr lang="en-US" sz="1600">
                <a:latin typeface="TW Cen MT"/>
              </a:rPr>
              <a:t>Increasing variance:</a:t>
            </a:r>
            <a:endParaRPr lang="en-US" sz="1600">
              <a:latin typeface="Tw Cen MT" panose="020B0602020104020603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latin typeface="TW Cen MT"/>
              </a:rPr>
              <a:t>more flat segments in path</a:t>
            </a:r>
            <a:endParaRPr lang="en-US" sz="1600">
              <a:latin typeface="Tw Cen MT" panose="020B0602020104020603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latin typeface="TW Cen MT"/>
              </a:rPr>
              <a:t>increases autocorrelations</a:t>
            </a:r>
            <a:endParaRPr lang="en-US" sz="1600"/>
          </a:p>
          <a:p>
            <a:pPr lvl="1"/>
            <a:r>
              <a:rPr lang="en-US" sz="1600">
                <a:latin typeface="TW Cen MT"/>
              </a:rPr>
              <a:t>Decreasing variance: </a:t>
            </a:r>
            <a:endParaRPr lang="en-US" sz="1600">
              <a:latin typeface="Tw Cen MT" panose="020B0602020104020603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latin typeface="TW Cen MT"/>
              </a:rPr>
              <a:t>longer ‘burn-in’ period</a:t>
            </a:r>
            <a:endParaRPr lang="en-US" sz="1600">
              <a:latin typeface="Tw Cen MT" panose="020B0602020104020603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latin typeface="TW Cen MT"/>
              </a:rPr>
              <a:t>also increases autocorrelations</a:t>
            </a:r>
            <a:r>
              <a:rPr lang="en-US">
                <a:latin typeface="TW Cen MT"/>
              </a:rPr>
              <a:t> </a:t>
            </a:r>
            <a:endParaRPr lang="en-US"/>
          </a:p>
          <a:p>
            <a:endParaRPr lang="en-US" sz="2300"/>
          </a:p>
          <a:p>
            <a:endParaRPr lang="en-US" sz="2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42C426-FCE7-4673-BC1D-7E7D3A5F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line graph&#10;&#10;Description automatically generated">
            <a:extLst>
              <a:ext uri="{FF2B5EF4-FFF2-40B4-BE49-F238E27FC236}">
                <a16:creationId xmlns:a16="http://schemas.microsoft.com/office/drawing/2014/main" id="{C5E59524-A14A-9AAB-2893-248ECF7D8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08" y="660714"/>
            <a:ext cx="2364317" cy="2061854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C239E5-48CB-4DB3-A778-3A01C488E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0" y="0"/>
            <a:ext cx="91440" cy="3474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9ACC6A55-CF3B-2994-3997-B2081CBDD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2775" y="660714"/>
            <a:ext cx="2364317" cy="2061854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450192-3830-4F04-A1C0-F684D80A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533AF736-8DC2-FFF7-9140-E9AA1DAA41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644" y="3796452"/>
            <a:ext cx="3141729" cy="27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9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417A-6550-5C40-6F29-69A6D4A6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of new prices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5E6AC47-42EA-B0D4-9F3E-4A22D4C68406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5894388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Stock prices from 2023</a:t>
            </a:r>
          </a:p>
          <a:p>
            <a:r>
              <a:rPr lang="en-US" sz="2000">
                <a:latin typeface="Tw Cen MT"/>
              </a:rPr>
              <a:t>262 points </a:t>
            </a:r>
          </a:p>
          <a:p>
            <a:r>
              <a:rPr lang="en-US" sz="2000">
                <a:latin typeface="TW Cen MT"/>
              </a:rPr>
              <a:t>scaled to the starting price, and log-transformed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Comparison of 2023 data and Markov Chain Histograms</a:t>
            </a:r>
          </a:p>
          <a:p>
            <a:r>
              <a:rPr lang="en-US" sz="2000"/>
              <a:t>Δ=</a:t>
            </a:r>
            <a:r>
              <a:rPr lang="en-US" sz="2000" err="1"/>
              <a:t>Σ|bincount</a:t>
            </a:r>
            <a:r>
              <a:rPr lang="en-US" sz="2000"/>
              <a:t> observed – </a:t>
            </a:r>
            <a:r>
              <a:rPr lang="en-US" sz="2000" err="1"/>
              <a:t>bincount</a:t>
            </a:r>
            <a:r>
              <a:rPr lang="en-US" sz="2000"/>
              <a:t> Markov|</a:t>
            </a:r>
          </a:p>
          <a:p>
            <a:r>
              <a:rPr lang="en-US" sz="2000"/>
              <a:t>Lower </a:t>
            </a:r>
            <a:r>
              <a:rPr lang="en-US" sz="2000">
                <a:latin typeface="TW Cen MT"/>
              </a:rPr>
              <a:t>Δ -&gt; better performance (lower error)</a:t>
            </a:r>
            <a:endParaRPr lang="en-US" sz="2000"/>
          </a:p>
          <a:p>
            <a:endParaRPr lang="en-US" sz="2000"/>
          </a:p>
        </p:txBody>
      </p:sp>
      <p:pic>
        <p:nvPicPr>
          <p:cNvPr id="13" name="Content Placeholder 12" descr="A graph with numbers and a line graph&#10;&#10;Description automatically generated">
            <a:extLst>
              <a:ext uri="{FF2B5EF4-FFF2-40B4-BE49-F238E27FC236}">
                <a16:creationId xmlns:a16="http://schemas.microsoft.com/office/drawing/2014/main" id="{7EAA237B-D77F-E764-1E03-53F16431E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7363" y="1719104"/>
            <a:ext cx="4718417" cy="4114800"/>
          </a:xfrm>
        </p:spPr>
      </p:pic>
    </p:spTree>
    <p:extLst>
      <p:ext uri="{BB962C8B-B14F-4D97-AF65-F5344CB8AC3E}">
        <p14:creationId xmlns:p14="http://schemas.microsoft.com/office/powerpoint/2010/main" val="293017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195F-3BF8-7005-6740-8CBAE11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by stock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4AB4BD-6CF9-BF70-B3B5-91D0BBB68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43075" y="469424"/>
            <a:ext cx="5255873" cy="5913120"/>
          </a:xfr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DC1C1462-614D-4FD3-A055-7D6EE6C10BD8}"/>
              </a:ext>
            </a:extLst>
          </p:cNvPr>
          <p:cNvSpPr txBox="1">
            <a:spLocks/>
          </p:cNvSpPr>
          <p:nvPr/>
        </p:nvSpPr>
        <p:spPr>
          <a:xfrm>
            <a:off x="836612" y="2086927"/>
            <a:ext cx="5894388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Delta values varied considerably among stocks</a:t>
            </a:r>
            <a:endParaRPr lang="en-US"/>
          </a:p>
          <a:p>
            <a:pPr marL="0" indent="0">
              <a:buNone/>
            </a:pPr>
            <a:r>
              <a:rPr lang="en-US" sz="2000"/>
              <a:t>-&gt; Markov Chain models the distribution of prices better for some stocks than others</a:t>
            </a:r>
          </a:p>
        </p:txBody>
      </p:sp>
    </p:spTree>
    <p:extLst>
      <p:ext uri="{BB962C8B-B14F-4D97-AF65-F5344CB8AC3E}">
        <p14:creationId xmlns:p14="http://schemas.microsoft.com/office/powerpoint/2010/main" val="255140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3F65-A41A-7EAC-82B2-F5A370D3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kernel bandwidth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22742DD0-13C7-15FC-9AB8-52589A666B97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5467668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Tested Markov chains using kernel bandwidths of </a:t>
            </a:r>
            <a:r>
              <a:rPr lang="en-US" sz="2000">
                <a:ea typeface="+mn-lt"/>
                <a:cs typeface="+mn-lt"/>
              </a:rPr>
              <a:t>0.001, 0.002, 0.005, 0.01, .02, .05, 0.1, 0.2, 0.5, 1, 2</a:t>
            </a:r>
            <a:endParaRPr lang="en-US"/>
          </a:p>
          <a:p>
            <a:r>
              <a:rPr lang="en-US" sz="2000"/>
              <a:t>Deltas increased at bandwidths &gt; 0.2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36F51C-D5A6-69AB-D110-F8BEEFED7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2907" y="1851184"/>
            <a:ext cx="4765729" cy="4114800"/>
          </a:xfrm>
        </p:spPr>
      </p:pic>
    </p:spTree>
    <p:extLst>
      <p:ext uri="{BB962C8B-B14F-4D97-AF65-F5344CB8AC3E}">
        <p14:creationId xmlns:p14="http://schemas.microsoft.com/office/powerpoint/2010/main" val="417888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195F-3BF8-7005-6740-8CBAE11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proposal distribution variance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8B854DF8-8292-EBA8-3595-5408B7C8FA70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5894388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W Cen MT"/>
              </a:rPr>
              <a:t>Tested Markov chains using variances of 0.001, 0.002, 0.005, 0.01, .02, .05, 0.1, 0.2, 0.5, 1, 2 for proposal distribution</a:t>
            </a:r>
            <a:endParaRPr lang="en-US" sz="2000"/>
          </a:p>
          <a:p>
            <a:r>
              <a:rPr lang="en-US" sz="2000"/>
              <a:t>Delta was not sensitive to proposal distribution variance</a:t>
            </a:r>
            <a:endParaRPr lang="en-US"/>
          </a:p>
          <a:p>
            <a:endParaRPr lang="en-US" sz="2000"/>
          </a:p>
        </p:txBody>
      </p:sp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D3F12B6-B412-BDEF-C277-03A0A153F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4027" y="1871504"/>
            <a:ext cx="4765729" cy="4114800"/>
          </a:xfrm>
        </p:spPr>
      </p:pic>
    </p:spTree>
    <p:extLst>
      <p:ext uri="{BB962C8B-B14F-4D97-AF65-F5344CB8AC3E}">
        <p14:creationId xmlns:p14="http://schemas.microsoft.com/office/powerpoint/2010/main" val="1728316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195F-3BF8-7005-6740-8CBAE11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8B854DF8-8292-EBA8-3595-5408B7C8FA70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99028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>
                <a:latin typeface="TW Cen MT"/>
              </a:rPr>
              <a:t>A distribution of stock prices can be estimated from historical price observations, using a kernel estimator</a:t>
            </a:r>
            <a:endParaRPr lang="en-US"/>
          </a:p>
          <a:p>
            <a:pPr marL="342900" indent="-342900"/>
            <a:r>
              <a:rPr lang="en-US" sz="2000">
                <a:latin typeface="TW Cen MT"/>
              </a:rPr>
              <a:t>Metropolis-Hastings can generate a Markov Chain with a target stationary distribution</a:t>
            </a:r>
          </a:p>
          <a:p>
            <a:pPr marL="342900" indent="-342900"/>
            <a:r>
              <a:rPr lang="en-US" sz="2000">
                <a:latin typeface="TW Cen MT"/>
              </a:rPr>
              <a:t>Markov Chains predicted behavior of some Dow Jones stocks better than others</a:t>
            </a:r>
          </a:p>
          <a:p>
            <a:pPr marL="342900" indent="-342900"/>
            <a:r>
              <a:rPr lang="en-US" sz="2000">
                <a:latin typeface="TW Cen MT"/>
              </a:rPr>
              <a:t>Proposal distribution bandwidth strongly affects mixing and convergence of Markov Chains, but not prediction accuracy of stock prices</a:t>
            </a:r>
          </a:p>
          <a:p>
            <a:pPr marL="342900" indent="-342900"/>
            <a:endParaRPr lang="en-US" sz="200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23907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F540-4F7C-DEEC-80D7-AAB71D09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D12E-EA1C-216B-18E3-24255C4CE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err="1">
                <a:ea typeface="+mn-lt"/>
                <a:cs typeface="+mn-lt"/>
              </a:rPr>
              <a:t>Landauskas</a:t>
            </a:r>
            <a:r>
              <a:rPr lang="en-US">
                <a:ea typeface="+mn-lt"/>
                <a:cs typeface="+mn-lt"/>
              </a:rPr>
              <a:t> , M. (2011) ‘Modelling of Stock Prices by Markov Chain Monte Carlo Method’, Intellectual economics, 5(2).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Dar, G. F., Padi, T. R., &amp; Rekha, S. (2022). STOCK PRICE PREDICTION USING a MARKOV CHAIN MODEL: a STUDY FOR TCS SHARE VALUES. Advances and Applications in Statistics, 80, 83–101. </a:t>
            </a:r>
            <a:r>
              <a:rPr lang="en-US">
                <a:ea typeface="+mn-lt"/>
                <a:cs typeface="+mn-lt"/>
                <a:hlinkClick r:id="rId2"/>
              </a:rPr>
              <a:t>https://doi.org/10.17654/0972361722068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Darbinyan, Hayk. (2020). Forecasting of a market trend using the Markov Chain Model.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195F-3BF8-7005-6740-8CBAE11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E98F-52EB-6448-C54E-95AC9B501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3123"/>
            <a:ext cx="9905999" cy="407003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Goal</a:t>
            </a:r>
          </a:p>
          <a:p>
            <a:r>
              <a:rPr lang="en-US"/>
              <a:t>Build a model of how stock prices vary over a year, from a starting price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Project Design:</a:t>
            </a:r>
          </a:p>
          <a:p>
            <a:r>
              <a:rPr lang="en-US"/>
              <a:t>Build a Markov chain with stationary distribution based on historical data</a:t>
            </a:r>
          </a:p>
          <a:p>
            <a:r>
              <a:rPr lang="en-US">
                <a:latin typeface="TW Cen MT"/>
              </a:rPr>
              <a:t>Compare distribution of Markov chain with the distribution of a test set of stock prices</a:t>
            </a:r>
            <a:endParaRPr lang="en-US">
              <a:latin typeface="Tw Cen MT" panose="020B0602020104020603"/>
            </a:endParaRPr>
          </a:p>
          <a:p>
            <a:r>
              <a:rPr lang="en-US">
                <a:latin typeface="TW Cen MT"/>
              </a:rPr>
              <a:t>Methodology was developed by </a:t>
            </a:r>
            <a:r>
              <a:rPr lang="en-US" err="1">
                <a:latin typeface="TW Cen MT"/>
              </a:rPr>
              <a:t>Landauskas</a:t>
            </a:r>
            <a:r>
              <a:rPr lang="en-US">
                <a:latin typeface="TW Cen MT"/>
              </a:rPr>
              <a:t> and </a:t>
            </a:r>
            <a:r>
              <a:rPr lang="en-US" err="1">
                <a:latin typeface="TW Cen MT"/>
              </a:rPr>
              <a:t>Valakevicius</a:t>
            </a:r>
            <a:r>
              <a:rPr lang="en-US">
                <a:latin typeface="TW Cen MT"/>
              </a:rPr>
              <a:t> (2011)</a:t>
            </a:r>
          </a:p>
          <a:p>
            <a:pPr marL="0" indent="0">
              <a:buNone/>
            </a:pPr>
            <a:endParaRPr lang="en-US" sz="220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42909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195F-3BF8-7005-6740-8CBAE11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Background 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E98F-52EB-6448-C54E-95AC9B501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163552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latin typeface="TW Cen MT"/>
              </a:rPr>
              <a:t>Data </a:t>
            </a:r>
            <a:endParaRPr lang="en-US">
              <a:latin typeface="Tw Cen MT" panose="020B0602020104020603"/>
            </a:endParaRPr>
          </a:p>
          <a:p>
            <a:pPr>
              <a:buFont typeface="Arial"/>
              <a:buChar char="•"/>
            </a:pPr>
            <a:r>
              <a:rPr lang="en-US" sz="2200">
                <a:latin typeface="TW Cen MT"/>
              </a:rPr>
              <a:t>2014-2019 Dow Jones stock closing prices (1007 points per symbol)</a:t>
            </a:r>
          </a:p>
          <a:p>
            <a:pPr>
              <a:buFont typeface="Arial"/>
              <a:buChar char="•"/>
            </a:pPr>
            <a:r>
              <a:rPr lang="en-US" sz="2200">
                <a:latin typeface="TW Cen MT"/>
              </a:rPr>
              <a:t>30 symbols</a:t>
            </a:r>
          </a:p>
        </p:txBody>
      </p:sp>
      <p:pic>
        <p:nvPicPr>
          <p:cNvPr id="4" name="Picture 3" descr="16,800+ Stock Ticker Stock Photos, Pictures &amp; Royalty-Free Images - iStock  | Stock ticker board, Stock market, Stock market data">
            <a:extLst>
              <a:ext uri="{FF2B5EF4-FFF2-40B4-BE49-F238E27FC236}">
                <a16:creationId xmlns:a16="http://schemas.microsoft.com/office/drawing/2014/main" id="{EF84B52B-BA4A-EE04-E3F8-2FA48DF30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838" y="2099591"/>
            <a:ext cx="4662718" cy="26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195F-3BF8-7005-6740-8CBAE11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E98F-52EB-6448-C54E-95AC9B501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229" y="2089066"/>
            <a:ext cx="5534525" cy="41614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>
                <a:latin typeface="TW Cen MT"/>
              </a:rPr>
              <a:t>Building the Markov Chain</a:t>
            </a:r>
            <a:endParaRPr lang="en-US"/>
          </a:p>
          <a:p>
            <a:pPr marL="800100" lvl="1" indent="-342900"/>
            <a:r>
              <a:rPr lang="en-US" sz="2400">
                <a:latin typeface="TW Cen MT"/>
              </a:rPr>
              <a:t>Metropolis-Hastings</a:t>
            </a:r>
            <a:endParaRPr lang="en-US" sz="2400"/>
          </a:p>
          <a:p>
            <a:pPr marL="342900" indent="-342900">
              <a:buAutoNum type="arabicPeriod"/>
            </a:pPr>
            <a:r>
              <a:rPr lang="en-US">
                <a:latin typeface="TW Cen MT"/>
              </a:rPr>
              <a:t>Evaluating Markov Chain predictions: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TW Cen MT"/>
              </a:rPr>
              <a:t>Markov Chain stationary distribution </a:t>
            </a:r>
          </a:p>
          <a:p>
            <a:pPr marL="1428750" lvl="2">
              <a:buFont typeface="Wingdings"/>
              <a:buChar char="§"/>
            </a:pPr>
            <a:r>
              <a:rPr lang="en-US" sz="2400">
                <a:latin typeface="TW Cen MT"/>
              </a:rPr>
              <a:t>histogram method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TW Cen MT"/>
              </a:rPr>
              <a:t>Comparison with observed data:</a:t>
            </a:r>
          </a:p>
          <a:p>
            <a:pPr marL="1428750" lvl="2">
              <a:buFont typeface="Wingdings"/>
              <a:buChar char="§"/>
            </a:pPr>
            <a:r>
              <a:rPr lang="en-US" sz="2400">
                <a:latin typeface="TW Cen MT"/>
              </a:rPr>
              <a:t>daily closing prices from 2023-2024</a:t>
            </a:r>
            <a:endParaRPr lang="en-US" sz="2400"/>
          </a:p>
          <a:p>
            <a:pPr marL="342900" indent="-342900">
              <a:buAutoNum type="arabicPeriod"/>
            </a:pPr>
            <a:endParaRPr lang="en-US">
              <a:latin typeface="TW Cen MT"/>
            </a:endParaRPr>
          </a:p>
          <a:p>
            <a:pPr marL="342900" indent="-342900">
              <a:buAutoNum type="arabicPeriod"/>
            </a:pPr>
            <a:endParaRPr lang="en-US"/>
          </a:p>
        </p:txBody>
      </p:sp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A19A6A5-AEFC-D083-568B-364A256E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76" y="1915160"/>
            <a:ext cx="476572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195F-3BF8-7005-6740-8CBAE11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Metropolis </a:t>
            </a:r>
            <a:r>
              <a:rPr lang="en-US" err="1"/>
              <a:t>HasTings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E98F-52EB-6448-C54E-95AC9B501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/>
              <a:t>An MCMC method to obtain random sample variates from target distribution f</a:t>
            </a:r>
          </a:p>
          <a:p>
            <a:pPr marL="342900" indent="-342900"/>
            <a:endParaRPr lang="en-US"/>
          </a:p>
          <a:p>
            <a:pPr marL="342900" indent="-342900"/>
            <a:r>
              <a:rPr lang="en-US"/>
              <a:t>After accepting or rejecting samples, the resulting sequence is approximating the target distribution</a:t>
            </a:r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195F-3BF8-7005-6740-8CBAE11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KERNEL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E98F-52EB-6448-C54E-95AC9B501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200">
                <a:latin typeface="TW Cen MT"/>
                <a:cs typeface="Arial"/>
              </a:rPr>
              <a:t>Kernel estimation: nonparametric method of estimating the density of a random variable.</a:t>
            </a:r>
            <a:endParaRPr lang="en-US">
              <a:latin typeface="TW Cen MT"/>
            </a:endParaRPr>
          </a:p>
          <a:p>
            <a:pPr marL="342900" indent="-342900"/>
            <a:r>
              <a:rPr lang="en-US" sz="2200">
                <a:latin typeface="TW Cen MT"/>
                <a:cs typeface="Arial"/>
              </a:rPr>
              <a:t>We estimated the target distribution using daily closing prices and the normal distribution as the kernel.</a:t>
            </a:r>
          </a:p>
          <a:p>
            <a:pPr marL="342900" indent="-342900"/>
            <a:endParaRPr lang="en-US">
              <a:latin typeface="TW Cen MT"/>
            </a:endParaRPr>
          </a:p>
          <a:p>
            <a:pPr marL="342900" indent="-342900"/>
            <a:endParaRPr lang="en-US">
              <a:latin typeface="TW Cen MT"/>
            </a:endParaRPr>
          </a:p>
          <a:p>
            <a:pPr marL="0" indent="0">
              <a:buNone/>
            </a:pPr>
            <a:endParaRPr lang="en-US">
              <a:latin typeface="TW Cen MT"/>
            </a:endParaRPr>
          </a:p>
          <a:p>
            <a:pPr marL="0" indent="0">
              <a:buNone/>
            </a:pPr>
            <a:endParaRPr lang="en-US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7854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195F-3BF8-7005-6740-8CBAE111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904547" cy="675930"/>
          </a:xfrm>
        </p:spPr>
        <p:txBody>
          <a:bodyPr anchor="b">
            <a:normAutofit/>
          </a:bodyPr>
          <a:lstStyle/>
          <a:p>
            <a:r>
              <a:rPr lang="en-US"/>
              <a:t>Results: AAPL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210F3D-13B1-6176-AA88-606C0FC2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Prices vary $17-$44</a:t>
            </a:r>
          </a:p>
          <a:p>
            <a:r>
              <a:rPr lang="en-US"/>
              <a:t>Prices scaled to starting price and log-transformed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0 = starting price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1 = 2.78 * starting price</a:t>
            </a:r>
          </a:p>
        </p:txBody>
      </p:sp>
      <p:sp>
        <p:nvSpPr>
          <p:cNvPr id="14" name="Round Diagonal Corner Rectangle 8">
            <a:extLst>
              <a:ext uri="{FF2B5EF4-FFF2-40B4-BE49-F238E27FC236}">
                <a16:creationId xmlns:a16="http://schemas.microsoft.com/office/drawing/2014/main" id="{A0F3E2DF-E827-4D2A-A6D3-15B8451C8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7" y="618518"/>
            <a:ext cx="3425200" cy="5172683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46527E9-F423-5108-4E9A-FB7A56971A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55" r="-10" b="7500"/>
          <a:stretch/>
        </p:blipFill>
        <p:spPr>
          <a:xfrm>
            <a:off x="7940036" y="940250"/>
            <a:ext cx="2798580" cy="2177855"/>
          </a:xfrm>
          <a:prstGeom prst="rect">
            <a:avLst/>
          </a:prstGeom>
        </p:spPr>
      </p:pic>
      <p:pic>
        <p:nvPicPr>
          <p:cNvPr id="3" name="Picture 2" descr="A graph of a log-scale&#10;&#10;Description automatically generated">
            <a:extLst>
              <a:ext uri="{FF2B5EF4-FFF2-40B4-BE49-F238E27FC236}">
                <a16:creationId xmlns:a16="http://schemas.microsoft.com/office/drawing/2014/main" id="{CF3F4377-B427-9D22-97FB-22B4554FC6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217" r="-10" b="-10"/>
          <a:stretch/>
        </p:blipFill>
        <p:spPr>
          <a:xfrm>
            <a:off x="7940036" y="3278244"/>
            <a:ext cx="2798580" cy="21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8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195F-3BF8-7005-6740-8CBAE11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MCMC Target distribution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CCE889C-367D-9FAB-87F9-53854012FC40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5894388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Kernel density estimator with historic data</a:t>
            </a:r>
          </a:p>
          <a:p>
            <a:r>
              <a:rPr lang="en-US"/>
              <a:t>Gaussian kernel</a:t>
            </a:r>
          </a:p>
          <a:p>
            <a:r>
              <a:rPr lang="en-US"/>
              <a:t>Several bandwidths tested</a:t>
            </a:r>
          </a:p>
          <a:p>
            <a:endParaRPr lang="en-US"/>
          </a:p>
        </p:txBody>
      </p:sp>
      <p:pic>
        <p:nvPicPr>
          <p:cNvPr id="4" name="Picture 3" descr="A graph with a line graph and a blue line graph&#10;&#10;Description automatically generated">
            <a:extLst>
              <a:ext uri="{FF2B5EF4-FFF2-40B4-BE49-F238E27FC236}">
                <a16:creationId xmlns:a16="http://schemas.microsoft.com/office/drawing/2014/main" id="{A124E4DB-9E53-DAB4-1A65-BB82169FC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456" y="1701800"/>
            <a:ext cx="476572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9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195F-3BF8-7005-6740-8CBAE11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McMC</a:t>
            </a:r>
            <a:r>
              <a:rPr lang="en-US"/>
              <a:t> proposal distribution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CCE889C-367D-9FAB-87F9-53854012FC40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5894388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Normal distribution</a:t>
            </a:r>
          </a:p>
          <a:p>
            <a:r>
              <a:rPr lang="en-US"/>
              <a:t>Several variances tested</a:t>
            </a:r>
          </a:p>
          <a:p>
            <a:endParaRPr lang="en-US"/>
          </a:p>
        </p:txBody>
      </p:sp>
      <p:pic>
        <p:nvPicPr>
          <p:cNvPr id="6" name="Content Placeholder 5" descr="A graph with a red line and a black line&#10;&#10;Description automatically generated">
            <a:extLst>
              <a:ext uri="{FF2B5EF4-FFF2-40B4-BE49-F238E27FC236}">
                <a16:creationId xmlns:a16="http://schemas.microsoft.com/office/drawing/2014/main" id="{BBFFF41F-B790-B104-5AC3-81E6C2314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1763" y="1962944"/>
            <a:ext cx="4718417" cy="4114800"/>
          </a:xfrm>
        </p:spPr>
      </p:pic>
    </p:spTree>
    <p:extLst>
      <p:ext uri="{BB962C8B-B14F-4D97-AF65-F5344CB8AC3E}">
        <p14:creationId xmlns:p14="http://schemas.microsoft.com/office/powerpoint/2010/main" val="1619801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824</Words>
  <Application>Microsoft Office PowerPoint</Application>
  <PresentationFormat>Widescreen</PresentationFormat>
  <Paragraphs>109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Arial,Sans-Serif</vt:lpstr>
      <vt:lpstr>Calibri</vt:lpstr>
      <vt:lpstr>Courier New</vt:lpstr>
      <vt:lpstr>Courier New,monospace</vt:lpstr>
      <vt:lpstr>TW Cen MT</vt:lpstr>
      <vt:lpstr>TW Cen MT</vt:lpstr>
      <vt:lpstr>Wingdings</vt:lpstr>
      <vt:lpstr>Circuit</vt:lpstr>
      <vt:lpstr>Final project:            Modeling stock Market Behavior</vt:lpstr>
      <vt:lpstr>Data Background</vt:lpstr>
      <vt:lpstr>Data Background CONT'D</vt:lpstr>
      <vt:lpstr>Computational design</vt:lpstr>
      <vt:lpstr>Metropolis HasTings</vt:lpstr>
      <vt:lpstr>NORMAL KERNEL ESTIMATION</vt:lpstr>
      <vt:lpstr>Results: AAPL</vt:lpstr>
      <vt:lpstr>MCMC Target distribution</vt:lpstr>
      <vt:lpstr>McMC proposal distribution</vt:lpstr>
      <vt:lpstr>Markov Chain</vt:lpstr>
      <vt:lpstr>Mc mixing and convergence</vt:lpstr>
      <vt:lpstr>Prediction of new prices</vt:lpstr>
      <vt:lpstr>Performance by stock</vt:lpstr>
      <vt:lpstr>Effect of kernel bandwidth</vt:lpstr>
      <vt:lpstr>Effect Of proposal distribution variance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</dc:title>
  <dc:creator>Matt W</dc:creator>
  <cp:lastModifiedBy>Matthew Waring</cp:lastModifiedBy>
  <cp:revision>2</cp:revision>
  <dcterms:created xsi:type="dcterms:W3CDTF">2024-04-30T00:09:12Z</dcterms:created>
  <dcterms:modified xsi:type="dcterms:W3CDTF">2024-05-01T02:11:45Z</dcterms:modified>
</cp:coreProperties>
</file>