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722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86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576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3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882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387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248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79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748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1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914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0C205-250B-4568-84D0-38BFB37F438F}" type="datetimeFigureOut">
              <a:rPr lang="de-AT" smtClean="0"/>
              <a:t>15.03.2019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ECEA-8B5E-4FF9-8644-850C97F18C4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837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easharpa.files.wordpress.com/2018/04/smuos_03_sema_2018_04_2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b3d.org/x3d/content/examples/Basic/Networking/NetworkSensorConnectionNodes.html" TargetMode="External"/><Relationship Id="rId2" Type="http://schemas.openxmlformats.org/officeDocument/2006/relationships/hyperlink" Target="http://www.web3d.org/x3d/content/examples/Basic/Networking/NetworkSensorConnectionPrototypes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eb3d.org/x3d/content/examples/Basic/Network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Simple </a:t>
            </a:r>
            <a:r>
              <a:rPr lang="de-AT" dirty="0"/>
              <a:t>Multiuser Scenes</a:t>
            </a:r>
            <a:br>
              <a:rPr lang="de-AT" dirty="0"/>
            </a:b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3D Web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Experiences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 / </a:t>
            </a:r>
            <a:r>
              <a:rPr lang="de-AT" dirty="0" err="1" smtClean="0"/>
              <a:t>EventStreamSensor</a:t>
            </a:r>
            <a:endParaRPr lang="de-AT" dirty="0" smtClean="0"/>
          </a:p>
          <a:p>
            <a:r>
              <a:rPr lang="de-AT" dirty="0" err="1" smtClean="0"/>
              <a:t>By</a:t>
            </a:r>
            <a:r>
              <a:rPr lang="de-AT" dirty="0" smtClean="0"/>
              <a:t> an </a:t>
            </a:r>
            <a:r>
              <a:rPr lang="de-AT" dirty="0" err="1" smtClean="0"/>
              <a:t>anonymous</a:t>
            </a:r>
            <a:r>
              <a:rPr lang="de-AT" dirty="0" smtClean="0"/>
              <a:t> </a:t>
            </a:r>
            <a:r>
              <a:rPr lang="de-AT" dirty="0" err="1" smtClean="0"/>
              <a:t>member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X3D Community</a:t>
            </a:r>
          </a:p>
          <a:p>
            <a:r>
              <a:rPr lang="de-AT" dirty="0" smtClean="0"/>
              <a:t>x3d-public@web3d.org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53791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(4) – </a:t>
            </a:r>
            <a:r>
              <a:rPr lang="de-AT" sz="4000" dirty="0"/>
              <a:t>Client Side </a:t>
            </a:r>
            <a:r>
              <a:rPr lang="de-AT" sz="4000" dirty="0" err="1"/>
              <a:t>Calculations</a:t>
            </a: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2347545" y="2479431"/>
            <a:ext cx="1" cy="394994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 flipH="1">
            <a:off x="9500819" y="2479431"/>
            <a:ext cx="2" cy="40451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858249" y="1956211"/>
            <a:ext cx="290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PSI 2 (</a:t>
            </a:r>
            <a:r>
              <a:rPr lang="de-AT" sz="2800" dirty="0" err="1"/>
              <a:t>controller</a:t>
            </a:r>
            <a:r>
              <a:rPr lang="de-AT" sz="2800" dirty="0"/>
              <a:t>)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17584" cy="394994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ff_changeRequest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247060" y="3753752"/>
            <a:ext cx="187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changeRequest_ff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5915389" y="4749705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7142928" y="462238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set_state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10074238" y="2838899"/>
            <a:ext cx="1364339" cy="1237856"/>
          </a:xfrm>
          <a:prstGeom prst="borderCallout2">
            <a:avLst>
              <a:gd name="adj1" fmla="val 23367"/>
              <a:gd name="adj2" fmla="val 1440"/>
              <a:gd name="adj3" fmla="val 31831"/>
              <a:gd name="adj4" fmla="val -25045"/>
              <a:gd name="adj5" fmla="val 154821"/>
              <a:gd name="adj6" fmla="val -40383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Client Side </a:t>
            </a:r>
            <a:r>
              <a:rPr lang="de-AT" dirty="0" err="1">
                <a:solidFill>
                  <a:schemeClr val="tx1"/>
                </a:solidFill>
              </a:rPr>
              <a:t>Calculation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>
            <a:off x="5964564" y="5572857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7504878" y="5486345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state_changed</a:t>
            </a:r>
            <a:endParaRPr lang="de-AT" dirty="0"/>
          </a:p>
        </p:txBody>
      </p:sp>
      <p:cxnSp>
        <p:nvCxnSpPr>
          <p:cNvPr id="21" name="Gerade Verbindung mit Pfeil 20"/>
          <p:cNvCxnSpPr/>
          <p:nvPr/>
        </p:nvCxnSpPr>
        <p:spPr>
          <a:xfrm flipH="1">
            <a:off x="2343149" y="558954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298370" y="5412846"/>
            <a:ext cx="155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state_changed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63394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(4) – Assessment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Client Side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 „on top“ </a:t>
            </a:r>
            <a:r>
              <a:rPr lang="de-AT" dirty="0" err="1"/>
              <a:t>of</a:t>
            </a:r>
            <a:r>
              <a:rPr lang="de-AT" dirty="0"/>
              <a:t> X3D</a:t>
            </a:r>
          </a:p>
          <a:p>
            <a:r>
              <a:rPr lang="de-AT" dirty="0" err="1"/>
              <a:t>Very</a:t>
            </a:r>
            <a:r>
              <a:rPr lang="de-AT" dirty="0"/>
              <a:t> flexible </a:t>
            </a:r>
            <a:r>
              <a:rPr lang="de-AT" dirty="0" err="1"/>
              <a:t>and</a:t>
            </a:r>
            <a:r>
              <a:rPr lang="de-AT" dirty="0"/>
              <a:t> extensible</a:t>
            </a:r>
          </a:p>
          <a:p>
            <a:r>
              <a:rPr lang="de-AT" dirty="0" err="1"/>
              <a:t>It‘s</a:t>
            </a:r>
            <a:r>
              <a:rPr lang="de-AT" dirty="0"/>
              <a:t> </a:t>
            </a:r>
            <a:r>
              <a:rPr lang="de-AT" dirty="0" err="1"/>
              <a:t>rather</a:t>
            </a:r>
            <a:r>
              <a:rPr lang="de-AT" dirty="0"/>
              <a:t> </a:t>
            </a:r>
            <a:r>
              <a:rPr lang="de-AT" dirty="0" err="1"/>
              <a:t>complex</a:t>
            </a:r>
            <a:r>
              <a:rPr lang="de-AT" dirty="0"/>
              <a:t> – a </a:t>
            </a:r>
            <a:r>
              <a:rPr lang="de-AT" dirty="0" err="1"/>
              <a:t>controller</a:t>
            </a:r>
            <a:r>
              <a:rPr lang="de-AT" dirty="0"/>
              <a:t> </a:t>
            </a:r>
            <a:r>
              <a:rPr lang="de-AT" dirty="0" err="1"/>
              <a:t>role</a:t>
            </a:r>
            <a:r>
              <a:rPr lang="de-AT" dirty="0"/>
              <a:t> must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defined</a:t>
            </a:r>
            <a:r>
              <a:rPr lang="de-AT" dirty="0"/>
              <a:t>/</a:t>
            </a:r>
            <a:r>
              <a:rPr lang="de-AT" dirty="0" err="1"/>
              <a:t>maintained</a:t>
            </a:r>
            <a:endParaRPr lang="de-AT" dirty="0"/>
          </a:p>
          <a:p>
            <a:r>
              <a:rPr lang="de-AT" dirty="0"/>
              <a:t>More </a:t>
            </a:r>
            <a:r>
              <a:rPr lang="de-AT" dirty="0" err="1"/>
              <a:t>network</a:t>
            </a:r>
            <a:r>
              <a:rPr lang="de-AT" dirty="0"/>
              <a:t> </a:t>
            </a:r>
            <a:r>
              <a:rPr lang="de-AT" dirty="0" err="1"/>
              <a:t>traffic</a:t>
            </a:r>
            <a:endParaRPr lang="de-AT" dirty="0"/>
          </a:p>
          <a:p>
            <a:r>
              <a:rPr lang="de-AT" dirty="0"/>
              <a:t>Response </a:t>
            </a:r>
            <a:r>
              <a:rPr lang="de-AT" dirty="0" err="1"/>
              <a:t>times</a:t>
            </a:r>
            <a:r>
              <a:rPr lang="de-AT" dirty="0"/>
              <a:t> (</a:t>
            </a:r>
            <a:r>
              <a:rPr lang="de-AT" dirty="0" err="1"/>
              <a:t>approx</a:t>
            </a:r>
            <a:r>
              <a:rPr lang="de-AT" dirty="0"/>
              <a:t>. double time </a:t>
            </a:r>
            <a:r>
              <a:rPr lang="de-AT" dirty="0" err="1"/>
              <a:t>of</a:t>
            </a:r>
            <a:r>
              <a:rPr lang="de-AT" dirty="0"/>
              <a:t> Server </a:t>
            </a:r>
            <a:r>
              <a:rPr lang="de-AT" dirty="0" err="1"/>
              <a:t>Based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)</a:t>
            </a:r>
          </a:p>
          <a:p>
            <a:r>
              <a:rPr lang="de-AT" dirty="0"/>
              <a:t>Paper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Required</a:t>
            </a:r>
            <a:r>
              <a:rPr lang="de-AT" dirty="0"/>
              <a:t> </a:t>
            </a:r>
            <a:r>
              <a:rPr lang="de-AT" dirty="0" err="1"/>
              <a:t>Extensions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 </a:t>
            </a:r>
            <a:r>
              <a:rPr lang="de-AT" dirty="0" err="1"/>
              <a:t>Node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/>
            </a:r>
            <a:br>
              <a:rPr lang="de-AT" dirty="0"/>
            </a:br>
            <a:r>
              <a:rPr lang="de-AT" sz="2000" dirty="0"/>
              <a:t>This </a:t>
            </a:r>
            <a:r>
              <a:rPr lang="de-AT" sz="2000" dirty="0" err="1"/>
              <a:t>paper</a:t>
            </a:r>
            <a:r>
              <a:rPr lang="de-AT" sz="2000" dirty="0"/>
              <a:t> </a:t>
            </a:r>
            <a:r>
              <a:rPr lang="de-AT" sz="2000" dirty="0" err="1"/>
              <a:t>is</a:t>
            </a:r>
            <a:r>
              <a:rPr lang="de-AT" sz="2000" dirty="0"/>
              <a:t> </a:t>
            </a:r>
            <a:r>
              <a:rPr lang="de-AT" sz="2000" dirty="0" err="1"/>
              <a:t>from</a:t>
            </a:r>
            <a:r>
              <a:rPr lang="de-AT" sz="2000" dirty="0"/>
              <a:t> </a:t>
            </a:r>
            <a:r>
              <a:rPr lang="de-AT" sz="2000" dirty="0" err="1"/>
              <a:t>January</a:t>
            </a:r>
            <a:r>
              <a:rPr lang="de-AT" sz="2000" dirty="0"/>
              <a:t> 2014, </a:t>
            </a:r>
            <a:r>
              <a:rPr lang="de-AT" sz="2000" dirty="0" err="1"/>
              <a:t>it</a:t>
            </a:r>
            <a:r>
              <a:rPr lang="de-AT" sz="2000" dirty="0"/>
              <a:t> </a:t>
            </a:r>
            <a:r>
              <a:rPr lang="de-AT" sz="2000" dirty="0" err="1"/>
              <a:t>contains</a:t>
            </a:r>
            <a:r>
              <a:rPr lang="de-AT" sz="2000" dirty="0"/>
              <a:t> </a:t>
            </a:r>
            <a:r>
              <a:rPr lang="de-AT" sz="2000" dirty="0" err="1"/>
              <a:t>broken</a:t>
            </a:r>
            <a:r>
              <a:rPr lang="de-AT" sz="2000" dirty="0"/>
              <a:t> links!!!</a:t>
            </a:r>
            <a:br>
              <a:rPr lang="de-AT" sz="2000" dirty="0"/>
            </a:br>
            <a:r>
              <a:rPr lang="de-AT" sz="2000" smtClean="0">
                <a:hlinkClick r:id="rId2"/>
              </a:rPr>
              <a:t>https://areasharpa.files.wordpress.com/2018/04/smuos_03_sema_2018_04_27.pdf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8796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 –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Stream </a:t>
            </a:r>
            <a:r>
              <a:rPr lang="de-AT" dirty="0" err="1"/>
              <a:t>Names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Assuming</a:t>
            </a:r>
            <a:r>
              <a:rPr lang="de-AT" dirty="0"/>
              <a:t>: A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two</a:t>
            </a:r>
            <a:r>
              <a:rPr lang="de-AT" dirty="0"/>
              <a:t> </a:t>
            </a:r>
            <a:r>
              <a:rPr lang="de-AT" dirty="0" err="1"/>
              <a:t>models</a:t>
            </a:r>
            <a:endParaRPr lang="de-AT" dirty="0"/>
          </a:p>
          <a:p>
            <a:r>
              <a:rPr lang="de-AT" dirty="0"/>
              <a:t>Model A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A</a:t>
            </a:r>
          </a:p>
          <a:p>
            <a:r>
              <a:rPr lang="de-AT" dirty="0"/>
              <a:t>Model B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B</a:t>
            </a:r>
          </a:p>
          <a:p>
            <a:r>
              <a:rPr lang="de-AT" dirty="0"/>
              <a:t>Model A </a:t>
            </a:r>
            <a:r>
              <a:rPr lang="de-AT" dirty="0" err="1"/>
              <a:t>contains</a:t>
            </a:r>
            <a:r>
              <a:rPr lang="de-AT" dirty="0"/>
              <a:t> a Network Sensor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streamName</a:t>
            </a:r>
            <a:r>
              <a:rPr lang="de-AT" dirty="0"/>
              <a:t> = „123“</a:t>
            </a:r>
          </a:p>
          <a:p>
            <a:r>
              <a:rPr lang="de-AT" dirty="0"/>
              <a:t>Model B </a:t>
            </a:r>
            <a:r>
              <a:rPr lang="de-AT" dirty="0" err="1"/>
              <a:t>contains</a:t>
            </a:r>
            <a:r>
              <a:rPr lang="de-AT" dirty="0"/>
              <a:t> a Network Sensor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uses</a:t>
            </a:r>
            <a:r>
              <a:rPr lang="de-AT" dirty="0"/>
              <a:t> </a:t>
            </a:r>
            <a:r>
              <a:rPr lang="de-AT" dirty="0" err="1"/>
              <a:t>streamName</a:t>
            </a:r>
            <a:r>
              <a:rPr lang="de-AT" dirty="0"/>
              <a:t> = „123“</a:t>
            </a:r>
          </a:p>
          <a:p>
            <a:endParaRPr lang="de-AT" dirty="0"/>
          </a:p>
          <a:p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 The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network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traffic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of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both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models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cannot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separated</a:t>
            </a:r>
            <a:r>
              <a:rPr lang="de-AT" u="sng" dirty="0">
                <a:solidFill>
                  <a:srgbClr val="FF0000"/>
                </a:solidFill>
                <a:sym typeface="Wingdings" panose="05000000000000000000" pitchFamily="2" charset="2"/>
              </a:rPr>
              <a:t> at </a:t>
            </a:r>
            <a:r>
              <a:rPr lang="de-AT" u="sng" dirty="0" err="1">
                <a:solidFill>
                  <a:srgbClr val="FF0000"/>
                </a:solidFill>
                <a:sym typeface="Wingdings" panose="05000000000000000000" pitchFamily="2" charset="2"/>
              </a:rPr>
              <a:t>receive</a:t>
            </a:r>
            <a:endParaRPr lang="de-AT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Solution – </a:t>
            </a:r>
            <a:r>
              <a:rPr lang="de-AT" dirty="0" err="1"/>
              <a:t>Meta</a:t>
            </a:r>
            <a:r>
              <a:rPr lang="de-AT" dirty="0"/>
              <a:t> </a:t>
            </a:r>
            <a:r>
              <a:rPr lang="de-AT" dirty="0" err="1"/>
              <a:t>Structure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Scene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/>
              <a:t>Our</a:t>
            </a:r>
            <a:r>
              <a:rPr lang="de-AT" dirty="0"/>
              <a:t> Solution in Detail</a:t>
            </a:r>
          </a:p>
          <a:p>
            <a:pPr lvl="1"/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consists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only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„</a:t>
            </a:r>
            <a:r>
              <a:rPr lang="de-AT" dirty="0" err="1"/>
              <a:t>frame</a:t>
            </a:r>
            <a:r>
              <a:rPr lang="de-AT" dirty="0"/>
              <a:t>“,</a:t>
            </a:r>
          </a:p>
          <a:p>
            <a:pPr lvl="1"/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more</a:t>
            </a:r>
            <a:r>
              <a:rPr lang="de-AT" dirty="0"/>
              <a:t> </a:t>
            </a:r>
            <a:r>
              <a:rPr lang="de-AT" dirty="0" err="1"/>
              <a:t>modules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models</a:t>
            </a:r>
            <a:r>
              <a:rPr lang="de-AT" dirty="0"/>
              <a:t> </a:t>
            </a:r>
            <a:r>
              <a:rPr lang="de-AT" dirty="0" err="1"/>
              <a:t>within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module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streamName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network</a:t>
            </a:r>
            <a:r>
              <a:rPr lang="de-AT" dirty="0"/>
              <a:t> </a:t>
            </a:r>
            <a:r>
              <a:rPr lang="de-AT" dirty="0" err="1"/>
              <a:t>sensor</a:t>
            </a:r>
            <a:r>
              <a:rPr lang="de-AT" dirty="0"/>
              <a:t> must </a:t>
            </a:r>
            <a:r>
              <a:rPr lang="de-AT" dirty="0" err="1"/>
              <a:t>contain</a:t>
            </a:r>
            <a:r>
              <a:rPr lang="de-AT" dirty="0"/>
              <a:t/>
            </a:r>
            <a:br>
              <a:rPr lang="de-AT" dirty="0"/>
            </a:br>
            <a:r>
              <a:rPr lang="de-AT" dirty="0"/>
              <a:t> &lt;</a:t>
            </a:r>
            <a:r>
              <a:rPr lang="de-AT" dirty="0" err="1"/>
              <a:t>moduleName</a:t>
            </a:r>
            <a:r>
              <a:rPr lang="de-AT" dirty="0"/>
              <a:t>&gt; + &lt;</a:t>
            </a:r>
            <a:r>
              <a:rPr lang="de-AT" dirty="0" err="1"/>
              <a:t>objId</a:t>
            </a:r>
            <a:r>
              <a:rPr lang="de-AT" dirty="0"/>
              <a:t>&gt;</a:t>
            </a:r>
          </a:p>
          <a:p>
            <a:pPr lvl="1"/>
            <a:r>
              <a:rPr lang="de-AT" dirty="0"/>
              <a:t>The </a:t>
            </a:r>
            <a:r>
              <a:rPr lang="de-AT" dirty="0" err="1"/>
              <a:t>frame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&lt;</a:t>
            </a:r>
            <a:r>
              <a:rPr lang="de-AT" dirty="0" err="1"/>
              <a:t>moduleName</a:t>
            </a:r>
            <a:r>
              <a:rPr lang="de-AT" dirty="0"/>
              <a:t>&gt;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module</a:t>
            </a:r>
            <a:endParaRPr lang="de-AT" dirty="0"/>
          </a:p>
          <a:p>
            <a:pPr lvl="1"/>
            <a:r>
              <a:rPr lang="de-AT" dirty="0"/>
              <a:t>The </a:t>
            </a:r>
            <a:r>
              <a:rPr lang="de-AT" dirty="0" err="1"/>
              <a:t>module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&lt;</a:t>
            </a:r>
            <a:r>
              <a:rPr lang="de-AT" dirty="0" err="1"/>
              <a:t>objId</a:t>
            </a:r>
            <a:r>
              <a:rPr lang="de-AT" dirty="0"/>
              <a:t>&gt;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96957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Additional Information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AT" sz="3400" dirty="0" err="1"/>
              <a:t>Of</a:t>
            </a:r>
            <a:r>
              <a:rPr lang="de-AT" sz="3400" dirty="0"/>
              <a:t> </a:t>
            </a:r>
            <a:r>
              <a:rPr lang="de-AT" sz="3400" dirty="0" err="1"/>
              <a:t>related</a:t>
            </a:r>
            <a:r>
              <a:rPr lang="de-AT" sz="3400" dirty="0"/>
              <a:t> </a:t>
            </a:r>
            <a:r>
              <a:rPr lang="de-AT" sz="3400" dirty="0" err="1"/>
              <a:t>interest</a:t>
            </a:r>
            <a:r>
              <a:rPr lang="de-AT" sz="3400" dirty="0"/>
              <a:t> </a:t>
            </a:r>
            <a:r>
              <a:rPr lang="de-AT" sz="3400" dirty="0" err="1"/>
              <a:t>is</a:t>
            </a:r>
            <a:r>
              <a:rPr lang="de-AT" sz="3400" dirty="0"/>
              <a:t> a partial </a:t>
            </a:r>
            <a:r>
              <a:rPr lang="de-AT" sz="3400" dirty="0" err="1"/>
              <a:t>implementation</a:t>
            </a:r>
            <a:r>
              <a:rPr lang="de-AT" sz="3400" dirty="0"/>
              <a:t> at</a:t>
            </a:r>
          </a:p>
          <a:p>
            <a:r>
              <a:rPr lang="de-AT" sz="3400" dirty="0"/>
              <a:t> </a:t>
            </a:r>
          </a:p>
          <a:p>
            <a:r>
              <a:rPr lang="de-AT" sz="3400" dirty="0"/>
              <a:t>	X3D </a:t>
            </a:r>
            <a:r>
              <a:rPr lang="de-AT" sz="3400" dirty="0" err="1"/>
              <a:t>Example</a:t>
            </a:r>
            <a:r>
              <a:rPr lang="de-AT" sz="3400" dirty="0"/>
              <a:t> Archives: Basic, Networking, Network Sensor Connection </a:t>
            </a:r>
            <a:r>
              <a:rPr lang="de-AT" sz="3400" dirty="0" err="1"/>
              <a:t>Prototypes</a:t>
            </a:r>
            <a:endParaRPr lang="de-AT" sz="3400" dirty="0"/>
          </a:p>
          <a:p>
            <a:r>
              <a:rPr lang="de-AT" sz="3400" dirty="0"/>
              <a:t>	</a:t>
            </a:r>
            <a:r>
              <a:rPr lang="de-AT" sz="3400" dirty="0">
                <a:hlinkClick r:id="rId2"/>
              </a:rPr>
              <a:t>http://www.web3d.org/x3d/content/examples/Basic/Networking/NetworkSensorConnectionPrototypesIndex.html</a:t>
            </a:r>
            <a:endParaRPr lang="de-AT" sz="3400" dirty="0"/>
          </a:p>
          <a:p>
            <a:r>
              <a:rPr lang="de-AT" dirty="0"/>
              <a:t> </a:t>
            </a:r>
          </a:p>
          <a:p>
            <a:r>
              <a:rPr lang="de-AT" sz="3500" dirty="0" err="1"/>
              <a:t>which</a:t>
            </a:r>
            <a:r>
              <a:rPr lang="de-AT" sz="3500" dirty="0"/>
              <a:t> </a:t>
            </a:r>
            <a:r>
              <a:rPr lang="de-AT" sz="3500" dirty="0" err="1"/>
              <a:t>includes</a:t>
            </a:r>
            <a:r>
              <a:rPr lang="de-AT" sz="3500" dirty="0"/>
              <a:t> a </a:t>
            </a:r>
            <a:r>
              <a:rPr lang="de-AT" sz="3500" dirty="0" err="1"/>
              <a:t>draft</a:t>
            </a:r>
            <a:r>
              <a:rPr lang="de-AT" sz="3500" dirty="0"/>
              <a:t> X3D </a:t>
            </a:r>
            <a:r>
              <a:rPr lang="de-AT" sz="3500" dirty="0" err="1"/>
              <a:t>Specification</a:t>
            </a:r>
            <a:r>
              <a:rPr lang="de-AT" sz="3500" dirty="0"/>
              <a:t> </a:t>
            </a:r>
            <a:r>
              <a:rPr lang="de-AT" sz="3500" dirty="0" err="1"/>
              <a:t>addition</a:t>
            </a:r>
            <a:endParaRPr lang="de-AT" sz="3500" dirty="0"/>
          </a:p>
          <a:p>
            <a:r>
              <a:rPr lang="de-AT" sz="3500" dirty="0"/>
              <a:t> </a:t>
            </a:r>
          </a:p>
          <a:p>
            <a:r>
              <a:rPr lang="de-AT" sz="3500" dirty="0"/>
              <a:t>	</a:t>
            </a:r>
            <a:r>
              <a:rPr lang="de-AT" sz="3500" dirty="0">
                <a:hlinkClick r:id="rId3"/>
              </a:rPr>
              <a:t>http://www.web3d.org/x3d/content/examples/Basic/Networking/NetworkSensorConnectionNodes.html</a:t>
            </a:r>
            <a:endParaRPr lang="de-AT" sz="3500" dirty="0"/>
          </a:p>
          <a:p>
            <a:r>
              <a:rPr lang="de-AT" dirty="0"/>
              <a:t> </a:t>
            </a:r>
          </a:p>
          <a:p>
            <a:r>
              <a:rPr lang="de-AT" sz="3500" dirty="0"/>
              <a:t>Also </a:t>
            </a:r>
            <a:r>
              <a:rPr lang="de-AT" sz="3500" dirty="0" err="1"/>
              <a:t>please</a:t>
            </a:r>
            <a:r>
              <a:rPr lang="de-AT" sz="3500" dirty="0"/>
              <a:t> </a:t>
            </a:r>
            <a:r>
              <a:rPr lang="de-AT" sz="3500" dirty="0" err="1"/>
              <a:t>note</a:t>
            </a:r>
            <a:r>
              <a:rPr lang="de-AT" sz="3500" dirty="0"/>
              <a:t> </a:t>
            </a:r>
            <a:r>
              <a:rPr lang="de-AT" sz="3500" dirty="0" err="1"/>
              <a:t>summary</a:t>
            </a:r>
            <a:r>
              <a:rPr lang="de-AT" sz="3500" dirty="0"/>
              <a:t> </a:t>
            </a:r>
            <a:r>
              <a:rPr lang="de-AT" sz="3500" dirty="0" err="1"/>
              <a:t>of</a:t>
            </a:r>
            <a:r>
              <a:rPr lang="de-AT" sz="3500" dirty="0"/>
              <a:t> </a:t>
            </a:r>
            <a:r>
              <a:rPr lang="de-AT" sz="3500" dirty="0" err="1"/>
              <a:t>status</a:t>
            </a:r>
            <a:r>
              <a:rPr lang="de-AT" sz="3500" dirty="0"/>
              <a:t> on </a:t>
            </a:r>
            <a:r>
              <a:rPr lang="de-AT" sz="3500" dirty="0" err="1"/>
              <a:t>that</a:t>
            </a:r>
            <a:r>
              <a:rPr lang="de-AT" sz="3500" dirty="0"/>
              <a:t> </a:t>
            </a:r>
            <a:r>
              <a:rPr lang="de-AT" sz="3500" dirty="0" err="1"/>
              <a:t>directory</a:t>
            </a:r>
            <a:r>
              <a:rPr lang="de-AT" sz="3500" dirty="0"/>
              <a:t> </a:t>
            </a:r>
            <a:r>
              <a:rPr lang="de-AT" sz="3500" dirty="0" err="1"/>
              <a:t>page</a:t>
            </a:r>
            <a:r>
              <a:rPr lang="de-AT" sz="3500" dirty="0"/>
              <a:t>:</a:t>
            </a:r>
          </a:p>
          <a:p>
            <a:r>
              <a:rPr lang="de-AT" sz="3500" dirty="0"/>
              <a:t> </a:t>
            </a:r>
          </a:p>
          <a:p>
            <a:r>
              <a:rPr lang="de-AT" sz="3500" dirty="0"/>
              <a:t>	</a:t>
            </a:r>
            <a:r>
              <a:rPr lang="de-AT" sz="3500" dirty="0">
                <a:hlinkClick r:id="rId4"/>
              </a:rPr>
              <a:t>http://www.web3d.org/x3d/content/examples/Basic/Networking/</a:t>
            </a:r>
            <a:endParaRPr lang="de-AT" dirty="0"/>
          </a:p>
          <a:p>
            <a:r>
              <a:rPr lang="de-AT" dirty="0"/>
              <a:t> </a:t>
            </a:r>
          </a:p>
          <a:p>
            <a:r>
              <a:rPr lang="de-AT" dirty="0"/>
              <a:t>"</a:t>
            </a:r>
            <a:r>
              <a:rPr lang="de-AT" sz="3700" dirty="0"/>
              <a:t>Long-</a:t>
            </a:r>
            <a:r>
              <a:rPr lang="de-AT" sz="3700" dirty="0" err="1"/>
              <a:t>running</a:t>
            </a:r>
            <a:r>
              <a:rPr lang="de-AT" sz="3700" dirty="0"/>
              <a:t> </a:t>
            </a:r>
            <a:r>
              <a:rPr lang="de-AT" sz="3700" dirty="0" err="1"/>
              <a:t>efforts</a:t>
            </a:r>
            <a:r>
              <a:rPr lang="de-AT" sz="3700" dirty="0"/>
              <a:t> </a:t>
            </a:r>
            <a:r>
              <a:rPr lang="de-AT" sz="3700" dirty="0" err="1"/>
              <a:t>have</a:t>
            </a:r>
            <a:r>
              <a:rPr lang="de-AT" sz="3700" dirty="0"/>
              <a:t> </a:t>
            </a:r>
            <a:r>
              <a:rPr lang="de-AT" sz="3700" dirty="0" err="1"/>
              <a:t>attempted</a:t>
            </a:r>
            <a:r>
              <a:rPr lang="de-AT" sz="3700" dirty="0"/>
              <a:t> </a:t>
            </a:r>
            <a:r>
              <a:rPr lang="de-AT" sz="3700" dirty="0" err="1"/>
              <a:t>to</a:t>
            </a:r>
            <a:r>
              <a:rPr lang="de-AT" sz="3700" dirty="0"/>
              <a:t> </a:t>
            </a:r>
            <a:r>
              <a:rPr lang="de-AT" sz="3700" dirty="0" err="1"/>
              <a:t>define</a:t>
            </a:r>
            <a:r>
              <a:rPr lang="de-AT" sz="3700" dirty="0"/>
              <a:t> </a:t>
            </a:r>
            <a:r>
              <a:rPr lang="de-AT" sz="3700" dirty="0" err="1"/>
              <a:t>and</a:t>
            </a:r>
            <a:r>
              <a:rPr lang="de-AT" sz="3700" dirty="0"/>
              <a:t> </a:t>
            </a:r>
            <a:r>
              <a:rPr lang="de-AT" sz="3700" dirty="0" err="1"/>
              <a:t>build</a:t>
            </a:r>
            <a:r>
              <a:rPr lang="de-AT" sz="3700" dirty="0"/>
              <a:t> a </a:t>
            </a:r>
            <a:r>
              <a:rPr lang="de-AT" sz="3700" dirty="0" err="1"/>
              <a:t>new</a:t>
            </a:r>
            <a:r>
              <a:rPr lang="de-AT" sz="3700" dirty="0"/>
              <a:t> </a:t>
            </a:r>
            <a:r>
              <a:rPr lang="de-AT" sz="3700" dirty="0" err="1"/>
              <a:t>NetworkSensor</a:t>
            </a:r>
            <a:r>
              <a:rPr lang="de-AT" sz="3700" dirty="0"/>
              <a:t> </a:t>
            </a:r>
            <a:r>
              <a:rPr lang="de-AT" sz="3700" dirty="0" err="1"/>
              <a:t>node</a:t>
            </a:r>
            <a:r>
              <a:rPr lang="de-AT" sz="3700" dirty="0"/>
              <a:t> </a:t>
            </a:r>
            <a:r>
              <a:rPr lang="de-AT" sz="3700" dirty="0" err="1"/>
              <a:t>for</a:t>
            </a:r>
            <a:r>
              <a:rPr lang="de-AT" sz="3700" dirty="0"/>
              <a:t> X3D. </a:t>
            </a:r>
            <a:r>
              <a:rPr lang="de-AT" sz="3700" dirty="0" err="1"/>
              <a:t>Although</a:t>
            </a:r>
            <a:r>
              <a:rPr lang="de-AT" sz="3700" dirty="0"/>
              <a:t> </a:t>
            </a:r>
            <a:r>
              <a:rPr lang="de-AT" sz="3700" dirty="0" err="1"/>
              <a:t>useful</a:t>
            </a:r>
            <a:r>
              <a:rPr lang="de-AT" sz="3700" dirty="0"/>
              <a:t> design </a:t>
            </a:r>
            <a:r>
              <a:rPr lang="de-AT" sz="3700" dirty="0" err="1"/>
              <a:t>progress</a:t>
            </a:r>
            <a:r>
              <a:rPr lang="de-AT" sz="3700" dirty="0"/>
              <a:t> was </a:t>
            </a:r>
            <a:r>
              <a:rPr lang="de-AT" sz="3700" dirty="0" err="1"/>
              <a:t>made</a:t>
            </a:r>
            <a:r>
              <a:rPr lang="de-AT" sz="3700" dirty="0"/>
              <a:t> </a:t>
            </a:r>
            <a:r>
              <a:rPr lang="de-AT" sz="3700" dirty="0" err="1"/>
              <a:t>by</a:t>
            </a:r>
            <a:r>
              <a:rPr lang="de-AT" sz="3700" dirty="0"/>
              <a:t> </a:t>
            </a:r>
            <a:r>
              <a:rPr lang="de-AT" sz="3700" dirty="0" err="1"/>
              <a:t>the</a:t>
            </a:r>
            <a:r>
              <a:rPr lang="de-AT" sz="3700" dirty="0"/>
              <a:t> X3D </a:t>
            </a:r>
            <a:r>
              <a:rPr lang="de-AT" sz="3700" dirty="0" err="1"/>
              <a:t>working</a:t>
            </a:r>
            <a:r>
              <a:rPr lang="de-AT" sz="3700" dirty="0"/>
              <a:t> </a:t>
            </a:r>
            <a:r>
              <a:rPr lang="de-AT" sz="3700" dirty="0" err="1"/>
              <a:t>group</a:t>
            </a:r>
            <a:r>
              <a:rPr lang="de-AT" sz="3700" dirty="0"/>
              <a:t>, </a:t>
            </a:r>
            <a:r>
              <a:rPr lang="de-AT" sz="3700" dirty="0" err="1"/>
              <a:t>this</a:t>
            </a:r>
            <a:r>
              <a:rPr lang="de-AT" sz="3700" dirty="0"/>
              <a:t> </a:t>
            </a:r>
            <a:r>
              <a:rPr lang="de-AT" sz="3700" dirty="0" err="1"/>
              <a:t>work</a:t>
            </a:r>
            <a:r>
              <a:rPr lang="de-AT" sz="3700" dirty="0"/>
              <a:t> </a:t>
            </a:r>
            <a:r>
              <a:rPr lang="de-AT" sz="3700" dirty="0" err="1"/>
              <a:t>did</a:t>
            </a:r>
            <a:r>
              <a:rPr lang="de-AT" sz="3700" dirty="0"/>
              <a:t> not </a:t>
            </a:r>
            <a:r>
              <a:rPr lang="de-AT" sz="3700" dirty="0" err="1"/>
              <a:t>reach</a:t>
            </a:r>
            <a:r>
              <a:rPr lang="de-AT" sz="3700" dirty="0"/>
              <a:t> </a:t>
            </a:r>
            <a:r>
              <a:rPr lang="de-AT" sz="3700" dirty="0" err="1"/>
              <a:t>closure</a:t>
            </a:r>
            <a:r>
              <a:rPr lang="de-AT" sz="3700" dirty="0"/>
              <a:t> </a:t>
            </a:r>
            <a:r>
              <a:rPr lang="de-AT" sz="3700" dirty="0" err="1"/>
              <a:t>because</a:t>
            </a:r>
            <a:r>
              <a:rPr lang="de-AT" sz="3700" dirty="0"/>
              <a:t> </a:t>
            </a:r>
            <a:r>
              <a:rPr lang="de-AT" sz="3700" dirty="0" err="1"/>
              <a:t>author-written</a:t>
            </a:r>
            <a:r>
              <a:rPr lang="de-AT" sz="3700" dirty="0"/>
              <a:t> </a:t>
            </a:r>
            <a:r>
              <a:rPr lang="de-AT" sz="3700" dirty="0" err="1"/>
              <a:t>implementations</a:t>
            </a:r>
            <a:r>
              <a:rPr lang="de-AT" sz="3700" dirty="0"/>
              <a:t> </a:t>
            </a:r>
            <a:r>
              <a:rPr lang="de-AT" sz="3700" dirty="0" err="1"/>
              <a:t>did</a:t>
            </a:r>
            <a:r>
              <a:rPr lang="de-AT" sz="3700" dirty="0"/>
              <a:t> not </a:t>
            </a:r>
            <a:r>
              <a:rPr lang="de-AT" sz="3700" dirty="0" err="1"/>
              <a:t>appear</a:t>
            </a:r>
            <a:r>
              <a:rPr lang="de-AT" sz="3700" dirty="0"/>
              <a:t> </a:t>
            </a:r>
            <a:r>
              <a:rPr lang="de-AT" sz="3700" dirty="0" err="1"/>
              <a:t>to</a:t>
            </a:r>
            <a:r>
              <a:rPr lang="de-AT" sz="3700" dirty="0"/>
              <a:t> </a:t>
            </a:r>
            <a:r>
              <a:rPr lang="de-AT" sz="3700" dirty="0" err="1"/>
              <a:t>be</a:t>
            </a:r>
            <a:r>
              <a:rPr lang="de-AT" sz="3700" dirty="0"/>
              <a:t> </a:t>
            </a:r>
            <a:r>
              <a:rPr lang="de-AT" sz="3700" dirty="0" err="1"/>
              <a:t>possible</a:t>
            </a:r>
            <a:r>
              <a:rPr lang="de-AT" sz="3700" dirty="0"/>
              <a:t> </a:t>
            </a:r>
            <a:r>
              <a:rPr lang="de-AT" sz="3700" dirty="0" err="1"/>
              <a:t>using</a:t>
            </a:r>
            <a:r>
              <a:rPr lang="de-AT" sz="3700" dirty="0"/>
              <a:t> X3D </a:t>
            </a:r>
            <a:r>
              <a:rPr lang="de-AT" sz="3700" dirty="0" err="1"/>
              <a:t>prototypes</a:t>
            </a:r>
            <a:r>
              <a:rPr lang="de-AT" sz="3700" dirty="0"/>
              <a:t> </a:t>
            </a:r>
            <a:r>
              <a:rPr lang="de-AT" sz="3700" dirty="0" err="1"/>
              <a:t>encapsulating</a:t>
            </a:r>
            <a:r>
              <a:rPr lang="de-AT" sz="3700" dirty="0"/>
              <a:t> sandbox-</a:t>
            </a:r>
            <a:r>
              <a:rPr lang="de-AT" sz="3700" dirty="0" err="1"/>
              <a:t>restricted</a:t>
            </a:r>
            <a:r>
              <a:rPr lang="de-AT" sz="3700" dirty="0"/>
              <a:t> JavaScript </a:t>
            </a:r>
            <a:r>
              <a:rPr lang="de-AT" sz="3700" dirty="0" err="1"/>
              <a:t>network</a:t>
            </a:r>
            <a:r>
              <a:rPr lang="de-AT" sz="3700" dirty="0"/>
              <a:t> </a:t>
            </a:r>
            <a:r>
              <a:rPr lang="de-AT" sz="3700" dirty="0" err="1"/>
              <a:t>access</a:t>
            </a:r>
            <a:r>
              <a:rPr lang="de-AT" sz="3700" dirty="0"/>
              <a:t> </a:t>
            </a:r>
            <a:r>
              <a:rPr lang="de-AT" sz="3700" dirty="0" err="1"/>
              <a:t>from</a:t>
            </a:r>
            <a:r>
              <a:rPr lang="de-AT" sz="3700" dirty="0"/>
              <a:t> </a:t>
            </a:r>
            <a:r>
              <a:rPr lang="de-AT" sz="3700" dirty="0" err="1"/>
              <a:t>within</a:t>
            </a:r>
            <a:r>
              <a:rPr lang="de-AT" sz="3700" dirty="0"/>
              <a:t> an HTML </a:t>
            </a:r>
            <a:r>
              <a:rPr lang="de-AT" sz="3700" dirty="0" err="1"/>
              <a:t>browser</a:t>
            </a:r>
            <a:r>
              <a:rPr lang="de-AT" sz="3700" dirty="0"/>
              <a:t>. Further </a:t>
            </a:r>
            <a:r>
              <a:rPr lang="de-AT" sz="3700" dirty="0" err="1"/>
              <a:t>implementation</a:t>
            </a:r>
            <a:r>
              <a:rPr lang="de-AT" sz="3700" dirty="0"/>
              <a:t> </a:t>
            </a:r>
            <a:r>
              <a:rPr lang="de-AT" sz="3700" dirty="0" err="1"/>
              <a:t>and</a:t>
            </a:r>
            <a:r>
              <a:rPr lang="de-AT" sz="3700" dirty="0"/>
              <a:t> </a:t>
            </a:r>
            <a:r>
              <a:rPr lang="de-AT" sz="3700" dirty="0" err="1"/>
              <a:t>evaluation</a:t>
            </a:r>
            <a:r>
              <a:rPr lang="de-AT" sz="3700" dirty="0"/>
              <a:t> </a:t>
            </a:r>
            <a:r>
              <a:rPr lang="de-AT" sz="3700" dirty="0" err="1"/>
              <a:t>work</a:t>
            </a:r>
            <a:r>
              <a:rPr lang="de-AT" sz="3700" dirty="0"/>
              <a:t> </a:t>
            </a:r>
            <a:r>
              <a:rPr lang="de-AT" sz="3700" dirty="0" err="1"/>
              <a:t>might</a:t>
            </a:r>
            <a:r>
              <a:rPr lang="de-AT" sz="3700" dirty="0"/>
              <a:t> </a:t>
            </a:r>
            <a:r>
              <a:rPr lang="de-AT" sz="3700" dirty="0" err="1"/>
              <a:t>someday</a:t>
            </a:r>
            <a:r>
              <a:rPr lang="de-AT" sz="3700" dirty="0"/>
              <a:t> </a:t>
            </a:r>
            <a:r>
              <a:rPr lang="de-AT" sz="3700" dirty="0" err="1"/>
              <a:t>be</a:t>
            </a:r>
            <a:r>
              <a:rPr lang="de-AT" sz="3700" dirty="0"/>
              <a:t> </a:t>
            </a:r>
            <a:r>
              <a:rPr lang="de-AT" sz="3700" dirty="0" err="1"/>
              <a:t>pursued</a:t>
            </a:r>
            <a:r>
              <a:rPr lang="de-AT" sz="3700" dirty="0"/>
              <a:t> </a:t>
            </a:r>
            <a:r>
              <a:rPr lang="de-AT" sz="3700" dirty="0" err="1"/>
              <a:t>using</a:t>
            </a:r>
            <a:r>
              <a:rPr lang="de-AT" sz="3700" dirty="0"/>
              <a:t> an X3D </a:t>
            </a:r>
            <a:r>
              <a:rPr lang="de-AT" sz="3700" dirty="0" err="1"/>
              <a:t>browser</a:t>
            </a:r>
            <a:r>
              <a:rPr lang="de-AT" sz="3700" dirty="0"/>
              <a:t> </a:t>
            </a:r>
            <a:r>
              <a:rPr lang="de-AT" sz="3700" dirty="0" err="1"/>
              <a:t>implementation</a:t>
            </a:r>
            <a:r>
              <a:rPr lang="de-AT" sz="3700" dirty="0"/>
              <a:t>."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49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Management 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de-AT" dirty="0"/>
              <a:t>This Slide Set</a:t>
            </a:r>
          </a:p>
          <a:p>
            <a:pPr lvl="1"/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based</a:t>
            </a:r>
            <a:r>
              <a:rPr lang="de-AT" dirty="0"/>
              <a:t> on </a:t>
            </a:r>
            <a:r>
              <a:rPr lang="de-AT" dirty="0" err="1"/>
              <a:t>experience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X3D v3.3, </a:t>
            </a:r>
            <a:r>
              <a:rPr lang="de-AT" dirty="0" err="1"/>
              <a:t>based</a:t>
            </a:r>
            <a:r>
              <a:rPr lang="de-AT" dirty="0"/>
              <a:t> on BS </a:t>
            </a:r>
            <a:r>
              <a:rPr lang="de-AT" dirty="0" err="1"/>
              <a:t>Contact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BS </a:t>
            </a:r>
            <a:r>
              <a:rPr lang="de-AT" dirty="0" err="1"/>
              <a:t>Collaborate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Bitmanagement </a:t>
            </a:r>
            <a:r>
              <a:rPr lang="de-AT" dirty="0" err="1"/>
              <a:t>Ges.m.b.H</a:t>
            </a:r>
            <a:r>
              <a:rPr lang="de-AT" dirty="0"/>
              <a:t>. in a </a:t>
            </a:r>
            <a:r>
              <a:rPr lang="de-AT" dirty="0" err="1"/>
              <a:t>testing</a:t>
            </a:r>
            <a:r>
              <a:rPr lang="de-AT" dirty="0"/>
              <a:t> </a:t>
            </a:r>
            <a:r>
              <a:rPr lang="de-AT" dirty="0" err="1"/>
              <a:t>environment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an experimental </a:t>
            </a:r>
            <a:r>
              <a:rPr lang="de-AT" dirty="0" err="1"/>
              <a:t>application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X3D (</a:t>
            </a:r>
            <a:r>
              <a:rPr lang="de-AT" dirty="0" err="1"/>
              <a:t>SrrTrains</a:t>
            </a:r>
            <a:r>
              <a:rPr lang="de-AT" dirty="0"/>
              <a:t> v0.01)</a:t>
            </a:r>
          </a:p>
          <a:p>
            <a:pPr lvl="1"/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explain</a:t>
            </a:r>
            <a:r>
              <a:rPr lang="de-AT" dirty="0"/>
              <a:t> X3D v3.3 NOR </a:t>
            </a:r>
            <a:r>
              <a:rPr lang="de-AT" dirty="0" err="1"/>
              <a:t>does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explain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</a:t>
            </a:r>
          </a:p>
          <a:p>
            <a:pPr lvl="1"/>
            <a:r>
              <a:rPr lang="de-AT" dirty="0">
                <a:solidFill>
                  <a:srgbClr val="00B050"/>
                </a:solidFill>
              </a:rPr>
              <a:t>Lists </a:t>
            </a:r>
            <a:r>
              <a:rPr lang="de-AT" dirty="0" err="1">
                <a:solidFill>
                  <a:srgbClr val="00B050"/>
                </a:solidFill>
              </a:rPr>
              <a:t>three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known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use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cases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of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Network Sensor </a:t>
            </a:r>
            <a:r>
              <a:rPr lang="de-AT" dirty="0" err="1">
                <a:solidFill>
                  <a:srgbClr val="00B050"/>
                </a:solidFill>
              </a:rPr>
              <a:t>Node</a:t>
            </a:r>
            <a:endParaRPr lang="de-AT" dirty="0">
              <a:solidFill>
                <a:srgbClr val="00B050"/>
              </a:solidFill>
            </a:endParaRPr>
          </a:p>
          <a:p>
            <a:pPr lvl="1"/>
            <a:r>
              <a:rPr lang="de-AT" dirty="0" err="1">
                <a:solidFill>
                  <a:srgbClr val="00B050"/>
                </a:solidFill>
              </a:rPr>
              <a:t>Suggests</a:t>
            </a:r>
            <a:r>
              <a:rPr lang="de-AT" dirty="0">
                <a:solidFill>
                  <a:srgbClr val="00B050"/>
                </a:solidFill>
              </a:rPr>
              <a:t> a </a:t>
            </a:r>
            <a:r>
              <a:rPr lang="de-AT" dirty="0" err="1">
                <a:solidFill>
                  <a:srgbClr val="00B050"/>
                </a:solidFill>
              </a:rPr>
              <a:t>fourth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use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case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of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Network Sensor </a:t>
            </a:r>
            <a:r>
              <a:rPr lang="de-AT" dirty="0" err="1">
                <a:solidFill>
                  <a:srgbClr val="00B050"/>
                </a:solidFill>
              </a:rPr>
              <a:t>Node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and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explains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the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required</a:t>
            </a:r>
            <a:r>
              <a:rPr lang="de-AT" dirty="0">
                <a:solidFill>
                  <a:srgbClr val="00B050"/>
                </a:solidFill>
              </a:rPr>
              <a:t> </a:t>
            </a:r>
            <a:r>
              <a:rPr lang="de-AT" dirty="0" err="1">
                <a:solidFill>
                  <a:srgbClr val="00B050"/>
                </a:solidFill>
              </a:rPr>
              <a:t>extensions</a:t>
            </a:r>
            <a:endParaRPr lang="de-AT" dirty="0">
              <a:solidFill>
                <a:srgbClr val="00B050"/>
              </a:solidFill>
            </a:endParaRPr>
          </a:p>
          <a:p>
            <a:pPr lvl="1"/>
            <a:r>
              <a:rPr lang="de-AT" dirty="0" err="1">
                <a:solidFill>
                  <a:srgbClr val="0070C0"/>
                </a:solidFill>
              </a:rPr>
              <a:t>Explains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the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problem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of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collision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of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stream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names</a:t>
            </a:r>
            <a:r>
              <a:rPr lang="de-AT" dirty="0">
                <a:solidFill>
                  <a:srgbClr val="0070C0"/>
                </a:solidFill>
              </a:rPr>
              <a:t> in a </a:t>
            </a:r>
            <a:r>
              <a:rPr lang="de-AT" dirty="0" err="1">
                <a:solidFill>
                  <a:srgbClr val="0070C0"/>
                </a:solidFill>
              </a:rPr>
              <a:t>scene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that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is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authored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by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several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or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many</a:t>
            </a:r>
            <a:r>
              <a:rPr lang="de-AT" dirty="0">
                <a:solidFill>
                  <a:srgbClr val="0070C0"/>
                </a:solidFill>
              </a:rPr>
              <a:t> </a:t>
            </a:r>
            <a:r>
              <a:rPr lang="de-AT" dirty="0" err="1">
                <a:solidFill>
                  <a:srgbClr val="0070C0"/>
                </a:solidFill>
              </a:rPr>
              <a:t>authors</a:t>
            </a:r>
            <a:endParaRPr lang="de-AT" dirty="0">
              <a:solidFill>
                <a:srgbClr val="0070C0"/>
              </a:solidFill>
            </a:endParaRP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908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Used</a:t>
            </a:r>
            <a:r>
              <a:rPr lang="de-AT" dirty="0"/>
              <a:t> Terms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Web3D Browser – BS </a:t>
            </a:r>
            <a:r>
              <a:rPr lang="de-AT" dirty="0" err="1"/>
              <a:t>Contact</a:t>
            </a:r>
            <a:r>
              <a:rPr lang="de-AT" dirty="0"/>
              <a:t> (registered </a:t>
            </a:r>
            <a:r>
              <a:rPr lang="de-AT" dirty="0" err="1"/>
              <a:t>trade</a:t>
            </a:r>
            <a:r>
              <a:rPr lang="de-AT" dirty="0"/>
              <a:t> </a:t>
            </a:r>
            <a:r>
              <a:rPr lang="de-AT" dirty="0" err="1"/>
              <a:t>mark</a:t>
            </a:r>
            <a:r>
              <a:rPr lang="de-AT" dirty="0"/>
              <a:t>)</a:t>
            </a:r>
          </a:p>
          <a:p>
            <a:r>
              <a:rPr lang="de-AT" dirty="0" err="1"/>
              <a:t>Collaboration</a:t>
            </a:r>
            <a:r>
              <a:rPr lang="de-AT" dirty="0"/>
              <a:t> Server (CS) – BS </a:t>
            </a:r>
            <a:r>
              <a:rPr lang="de-AT" dirty="0" err="1"/>
              <a:t>Collaborate</a:t>
            </a:r>
            <a:r>
              <a:rPr lang="de-AT" dirty="0"/>
              <a:t> (registered </a:t>
            </a:r>
            <a:r>
              <a:rPr lang="de-AT" dirty="0" err="1"/>
              <a:t>trade</a:t>
            </a:r>
            <a:r>
              <a:rPr lang="de-AT" dirty="0"/>
              <a:t> </a:t>
            </a:r>
            <a:r>
              <a:rPr lang="de-AT" dirty="0" err="1"/>
              <a:t>mark</a:t>
            </a:r>
            <a:r>
              <a:rPr lang="de-AT" dirty="0"/>
              <a:t>)</a:t>
            </a:r>
          </a:p>
          <a:p>
            <a:r>
              <a:rPr lang="de-AT" dirty="0"/>
              <a:t>Personal Scene Instance (PSI) – </a:t>
            </a:r>
            <a:r>
              <a:rPr lang="de-AT" dirty="0" err="1"/>
              <a:t>one</a:t>
            </a:r>
            <a:r>
              <a:rPr lang="de-AT" dirty="0"/>
              <a:t> </a:t>
            </a:r>
            <a:r>
              <a:rPr lang="de-AT" dirty="0" err="1"/>
              <a:t>instance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multiuser</a:t>
            </a:r>
            <a:r>
              <a:rPr lang="de-AT" dirty="0"/>
              <a:t> </a:t>
            </a:r>
            <a:r>
              <a:rPr lang="de-AT" dirty="0" err="1"/>
              <a:t>scene</a:t>
            </a:r>
            <a:endParaRPr lang="de-AT" dirty="0"/>
          </a:p>
          <a:p>
            <a:r>
              <a:rPr lang="de-AT" dirty="0"/>
              <a:t>Simple Multiuser Scene (SMS) – a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resources</a:t>
            </a:r>
            <a:r>
              <a:rPr lang="de-AT" dirty="0"/>
              <a:t> in </a:t>
            </a:r>
            <a:r>
              <a:rPr lang="de-AT" dirty="0" err="1"/>
              <a:t>the</a:t>
            </a:r>
            <a:r>
              <a:rPr lang="de-AT" dirty="0"/>
              <a:t> 3D Web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instantiated</a:t>
            </a:r>
            <a:r>
              <a:rPr lang="de-AT" dirty="0"/>
              <a:t> in a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PSIs (</a:t>
            </a:r>
            <a:r>
              <a:rPr lang="de-AT" dirty="0" err="1"/>
              <a:t>multiuser</a:t>
            </a:r>
            <a:r>
              <a:rPr lang="de-AT" dirty="0"/>
              <a:t> </a:t>
            </a:r>
            <a:r>
              <a:rPr lang="de-AT" dirty="0" err="1"/>
              <a:t>session</a:t>
            </a:r>
            <a:r>
              <a:rPr lang="de-A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39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Cases (1) – (4)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Network Sensor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(1) Event Distribution</a:t>
            </a:r>
          </a:p>
          <a:p>
            <a:r>
              <a:rPr lang="de-AT" dirty="0"/>
              <a:t>(2) (Re-)Setting States</a:t>
            </a:r>
          </a:p>
          <a:p>
            <a:r>
              <a:rPr lang="de-AT" dirty="0"/>
              <a:t>(3) </a:t>
            </a:r>
            <a:r>
              <a:rPr lang="de-AT" dirty="0" err="1"/>
              <a:t>Changing</a:t>
            </a:r>
            <a:r>
              <a:rPr lang="de-AT" dirty="0"/>
              <a:t> States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Predefined</a:t>
            </a:r>
            <a:r>
              <a:rPr lang="de-AT" dirty="0"/>
              <a:t> Server Side </a:t>
            </a:r>
            <a:r>
              <a:rPr lang="de-AT" dirty="0" err="1"/>
              <a:t>Calculations</a:t>
            </a:r>
            <a:endParaRPr lang="de-AT" dirty="0"/>
          </a:p>
          <a:p>
            <a:r>
              <a:rPr lang="de-AT" dirty="0"/>
              <a:t>(4) (New) </a:t>
            </a:r>
            <a:r>
              <a:rPr lang="de-AT" dirty="0" err="1"/>
              <a:t>Changing</a:t>
            </a:r>
            <a:r>
              <a:rPr lang="de-AT" dirty="0"/>
              <a:t> States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Selfwritten</a:t>
            </a:r>
            <a:r>
              <a:rPr lang="de-AT" dirty="0"/>
              <a:t> Client Side </a:t>
            </a:r>
            <a:r>
              <a:rPr lang="de-AT" dirty="0" err="1"/>
              <a:t>Calculations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3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(1) – Event Distribution (e.g. </a:t>
            </a:r>
            <a:r>
              <a:rPr lang="de-AT" dirty="0" err="1"/>
              <a:t>touch</a:t>
            </a:r>
            <a:r>
              <a:rPr lang="de-AT" dirty="0"/>
              <a:t>)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evt_touch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touch_evt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214962" y="3839335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touch_evt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512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(2) – Setting a State (e.g. </a:t>
            </a:r>
            <a:r>
              <a:rPr lang="de-AT" dirty="0" err="1"/>
              <a:t>position</a:t>
            </a:r>
            <a:r>
              <a:rPr lang="de-AT" dirty="0"/>
              <a:t>)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34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set_position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072592" y="3707423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83"/>
              <a:gd name="adj6" fmla="val -69705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Position </a:t>
            </a:r>
            <a:r>
              <a:rPr lang="de-AT" dirty="0" err="1">
                <a:solidFill>
                  <a:schemeClr val="tx1"/>
                </a:solidFill>
              </a:rPr>
              <a:t>is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stored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persistently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(2) – </a:t>
            </a:r>
            <a:r>
              <a:rPr lang="de-AT" dirty="0" err="1"/>
              <a:t>Initializing</a:t>
            </a:r>
            <a:r>
              <a:rPr lang="de-AT" dirty="0"/>
              <a:t> a State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0" y="3371850"/>
            <a:ext cx="8793" cy="24838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8795375" y="2841549"/>
            <a:ext cx="2237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 (</a:t>
            </a:r>
            <a:r>
              <a:rPr lang="de-AT" sz="2800" dirty="0" err="1"/>
              <a:t>startup</a:t>
            </a:r>
            <a:r>
              <a:rPr lang="de-AT" sz="2800" dirty="0"/>
              <a:t>)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384092" y="4458011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32976" y="4503493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169"/>
              <a:gd name="adj6" fmla="val -68309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Position </a:t>
            </a:r>
            <a:r>
              <a:rPr lang="de-AT" dirty="0" err="1">
                <a:solidFill>
                  <a:schemeClr val="tx1"/>
                </a:solidFill>
              </a:rPr>
              <a:t>has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been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stored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dirty="0" err="1">
                <a:solidFill>
                  <a:schemeClr val="tx1"/>
                </a:solidFill>
              </a:rPr>
              <a:t>persistently</a:t>
            </a:r>
            <a:endParaRPr lang="de-AT" dirty="0">
              <a:solidFill>
                <a:schemeClr val="tx1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5915390" y="3677623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6144744" y="367424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init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7706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(3) – </a:t>
            </a:r>
            <a:r>
              <a:rPr lang="de-AT" sz="4000" dirty="0"/>
              <a:t>Server Side </a:t>
            </a:r>
            <a:r>
              <a:rPr lang="de-AT" sz="4000" dirty="0" err="1"/>
              <a:t>Calculations</a:t>
            </a:r>
            <a:r>
              <a:rPr lang="de-AT" sz="4000" dirty="0"/>
              <a:t> (e.g. </a:t>
            </a:r>
            <a:r>
              <a:rPr lang="de-AT" sz="4000" dirty="0" err="1"/>
              <a:t>add</a:t>
            </a:r>
            <a:r>
              <a:rPr lang="de-AT" sz="4000" dirty="0"/>
              <a:t>)</a:t>
            </a:r>
            <a:endParaRPr lang="de-AT" dirty="0"/>
          </a:p>
        </p:txBody>
      </p:sp>
      <p:cxnSp>
        <p:nvCxnSpPr>
          <p:cNvPr id="5" name="Gerader Verbinder 4"/>
          <p:cNvCxnSpPr/>
          <p:nvPr/>
        </p:nvCxnSpPr>
        <p:spPr>
          <a:xfrm>
            <a:off x="2347546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902552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1</a:t>
            </a:r>
          </a:p>
        </p:txBody>
      </p:sp>
      <p:cxnSp>
        <p:nvCxnSpPr>
          <p:cNvPr id="7" name="Gerader Verbinder 6"/>
          <p:cNvCxnSpPr/>
          <p:nvPr/>
        </p:nvCxnSpPr>
        <p:spPr>
          <a:xfrm>
            <a:off x="9500821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9055827" y="1956211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PSI 2</a:t>
            </a:r>
          </a:p>
        </p:txBody>
      </p:sp>
      <p:cxnSp>
        <p:nvCxnSpPr>
          <p:cNvPr id="9" name="Gerader Verbinder 8"/>
          <p:cNvCxnSpPr/>
          <p:nvPr/>
        </p:nvCxnSpPr>
        <p:spPr>
          <a:xfrm>
            <a:off x="5924183" y="2479431"/>
            <a:ext cx="8792" cy="337624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645124" y="1956211"/>
            <a:ext cx="540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/>
              <a:t>CS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356338" y="3009900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231193" y="2825234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add_position</a:t>
            </a:r>
            <a:endParaRPr lang="de-AT" dirty="0"/>
          </a:p>
        </p:txBody>
      </p:sp>
      <p:sp>
        <p:nvSpPr>
          <p:cNvPr id="14" name="Textfeld 13"/>
          <p:cNvSpPr txBox="1"/>
          <p:nvPr/>
        </p:nvSpPr>
        <p:spPr>
          <a:xfrm>
            <a:off x="7384093" y="3714750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5915390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2329959" y="3864219"/>
            <a:ext cx="3576637" cy="6477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072592" y="3707423"/>
            <a:ext cx="18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position_changed</a:t>
            </a:r>
            <a:endParaRPr lang="de-AT" dirty="0"/>
          </a:p>
        </p:txBody>
      </p:sp>
      <p:sp>
        <p:nvSpPr>
          <p:cNvPr id="3" name="Legende: mit gebogener Linie 2"/>
          <p:cNvSpPr/>
          <p:nvPr/>
        </p:nvSpPr>
        <p:spPr>
          <a:xfrm>
            <a:off x="6947892" y="2307079"/>
            <a:ext cx="1364339" cy="12378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883"/>
              <a:gd name="adj6" fmla="val -69705"/>
            </a:avLst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>
                <a:solidFill>
                  <a:schemeClr val="tx1"/>
                </a:solidFill>
              </a:rPr>
              <a:t>Server Side </a:t>
            </a:r>
            <a:r>
              <a:rPr lang="de-AT" dirty="0" err="1">
                <a:solidFill>
                  <a:schemeClr val="tx1"/>
                </a:solidFill>
              </a:rPr>
              <a:t>Calculation</a:t>
            </a:r>
            <a:endParaRPr lang="de-A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83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Use</a:t>
            </a:r>
            <a:r>
              <a:rPr lang="de-AT" dirty="0"/>
              <a:t> Case (1) – (3) – Assessment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Event Distribution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very</a:t>
            </a:r>
            <a:r>
              <a:rPr lang="de-AT" dirty="0"/>
              <a:t> simple</a:t>
            </a:r>
          </a:p>
          <a:p>
            <a:r>
              <a:rPr lang="de-AT" dirty="0"/>
              <a:t>Event Distribution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used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start</a:t>
            </a:r>
            <a:r>
              <a:rPr lang="de-AT" dirty="0"/>
              <a:t> </a:t>
            </a:r>
            <a:r>
              <a:rPr lang="de-AT" dirty="0" err="1"/>
              <a:t>pre-defined</a:t>
            </a:r>
            <a:r>
              <a:rPr lang="de-AT" dirty="0"/>
              <a:t> </a:t>
            </a:r>
            <a:r>
              <a:rPr lang="de-AT" dirty="0" err="1"/>
              <a:t>animations</a:t>
            </a:r>
            <a:endParaRPr lang="de-AT" dirty="0"/>
          </a:p>
          <a:p>
            <a:r>
              <a:rPr lang="de-AT" dirty="0"/>
              <a:t>Setting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„</a:t>
            </a:r>
            <a:r>
              <a:rPr lang="de-AT" dirty="0" err="1"/>
              <a:t>set</a:t>
            </a:r>
            <a:r>
              <a:rPr lang="de-AT" dirty="0"/>
              <a:t>_“ </a:t>
            </a:r>
            <a:r>
              <a:rPr lang="de-AT" dirty="0" err="1"/>
              <a:t>implies</a:t>
            </a:r>
            <a:r>
              <a:rPr lang="de-AT" dirty="0"/>
              <a:t> a „</a:t>
            </a:r>
            <a:r>
              <a:rPr lang="de-AT" dirty="0" err="1"/>
              <a:t>REset</a:t>
            </a:r>
            <a:r>
              <a:rPr lang="de-AT" dirty="0"/>
              <a:t>“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does</a:t>
            </a:r>
            <a:r>
              <a:rPr lang="de-AT" dirty="0"/>
              <a:t> not </a:t>
            </a:r>
            <a:r>
              <a:rPr lang="de-AT" dirty="0" err="1"/>
              <a:t>take</a:t>
            </a:r>
            <a:r>
              <a:rPr lang="de-AT" dirty="0"/>
              <a:t> care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dirty="0" err="1"/>
              <a:t>Changing</a:t>
            </a:r>
            <a:r>
              <a:rPr lang="de-AT" dirty="0"/>
              <a:t> a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predefined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, </a:t>
            </a:r>
            <a:r>
              <a:rPr lang="de-AT" dirty="0" err="1"/>
              <a:t>because</a:t>
            </a:r>
            <a:r>
              <a:rPr lang="de-AT" dirty="0"/>
              <a:t>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cares</a:t>
            </a:r>
            <a:r>
              <a:rPr lang="de-AT" dirty="0"/>
              <a:t> </a:t>
            </a:r>
            <a:r>
              <a:rPr lang="de-AT" dirty="0" err="1"/>
              <a:t>about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current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b="1" u="sng" dirty="0" err="1">
                <a:solidFill>
                  <a:srgbClr val="FF0000"/>
                </a:solidFill>
              </a:rPr>
              <a:t>Con</a:t>
            </a:r>
            <a:r>
              <a:rPr lang="de-AT" dirty="0"/>
              <a:t>: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side</a:t>
            </a:r>
            <a:r>
              <a:rPr lang="de-AT" dirty="0"/>
              <a:t> </a:t>
            </a:r>
            <a:r>
              <a:rPr lang="de-AT" dirty="0" err="1"/>
              <a:t>calculations</a:t>
            </a:r>
            <a:r>
              <a:rPr lang="de-AT" dirty="0"/>
              <a:t> </a:t>
            </a:r>
            <a:r>
              <a:rPr lang="de-AT" dirty="0" err="1"/>
              <a:t>cannot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implemented</a:t>
            </a:r>
            <a:r>
              <a:rPr lang="de-AT" dirty="0"/>
              <a:t>/</a:t>
            </a:r>
            <a:r>
              <a:rPr lang="de-AT" dirty="0" err="1"/>
              <a:t>enhanced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scene</a:t>
            </a:r>
            <a:r>
              <a:rPr lang="de-AT" dirty="0"/>
              <a:t> </a:t>
            </a:r>
            <a:r>
              <a:rPr lang="de-AT" dirty="0" err="1"/>
              <a:t>author</a:t>
            </a:r>
            <a:r>
              <a:rPr lang="de-AT" dirty="0"/>
              <a:t> </a:t>
            </a:r>
            <a:r>
              <a:rPr lang="de-AT" dirty="0" err="1"/>
              <a:t>unless</a:t>
            </a:r>
            <a:r>
              <a:rPr lang="de-AT" dirty="0"/>
              <a:t> he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server</a:t>
            </a:r>
            <a:r>
              <a:rPr lang="de-AT" dirty="0"/>
              <a:t> </a:t>
            </a:r>
            <a:r>
              <a:rPr lang="de-AT" dirty="0" err="1"/>
              <a:t>operator</a:t>
            </a:r>
            <a:endParaRPr lang="de-AT" dirty="0"/>
          </a:p>
          <a:p>
            <a:r>
              <a:rPr lang="de-AT" b="1" u="sng" dirty="0">
                <a:solidFill>
                  <a:srgbClr val="FF0000"/>
                </a:solidFill>
              </a:rPr>
              <a:t>Solution </a:t>
            </a:r>
            <a:r>
              <a:rPr lang="de-AT" b="1" u="sng" dirty="0" err="1">
                <a:solidFill>
                  <a:srgbClr val="FF0000"/>
                </a:solidFill>
              </a:rPr>
              <a:t>of</a:t>
            </a:r>
            <a:r>
              <a:rPr lang="de-AT" b="1" u="sng" dirty="0">
                <a:solidFill>
                  <a:srgbClr val="FF0000"/>
                </a:solidFill>
              </a:rPr>
              <a:t> </a:t>
            </a:r>
            <a:r>
              <a:rPr lang="de-AT" b="1" u="sng" dirty="0" err="1">
                <a:solidFill>
                  <a:srgbClr val="FF0000"/>
                </a:solidFill>
              </a:rPr>
              <a:t>the</a:t>
            </a:r>
            <a:r>
              <a:rPr lang="de-AT" b="1" u="sng" dirty="0">
                <a:solidFill>
                  <a:srgbClr val="FF0000"/>
                </a:solidFill>
              </a:rPr>
              <a:t> </a:t>
            </a:r>
            <a:r>
              <a:rPr lang="de-AT" b="1" u="sng" dirty="0" err="1">
                <a:solidFill>
                  <a:srgbClr val="FF0000"/>
                </a:solidFill>
              </a:rPr>
              <a:t>Con</a:t>
            </a:r>
            <a:r>
              <a:rPr lang="de-AT" dirty="0"/>
              <a:t>: </a:t>
            </a:r>
            <a:r>
              <a:rPr lang="de-AT" dirty="0" err="1"/>
              <a:t>Use</a:t>
            </a:r>
            <a:r>
              <a:rPr lang="de-AT" dirty="0"/>
              <a:t> Case (4)</a:t>
            </a:r>
          </a:p>
        </p:txBody>
      </p:sp>
    </p:spTree>
    <p:extLst>
      <p:ext uri="{BB962C8B-B14F-4D97-AF65-F5344CB8AC3E}">
        <p14:creationId xmlns:p14="http://schemas.microsoft.com/office/powerpoint/2010/main" val="84720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Benutzerdefiniert</PresentationFormat>
  <Paragraphs>105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</vt:lpstr>
      <vt:lpstr>Simple Multiuser Scenes for the 3D Web</vt:lpstr>
      <vt:lpstr>Management Summary</vt:lpstr>
      <vt:lpstr>Used Terms</vt:lpstr>
      <vt:lpstr>Use Cases (1) – (4) of the Network Sensor</vt:lpstr>
      <vt:lpstr>Use Case (1) – Event Distribution (e.g. touch)</vt:lpstr>
      <vt:lpstr>Use Case (2) – Setting a State (e.g. position)</vt:lpstr>
      <vt:lpstr>Use Case (2) – Initializing a State</vt:lpstr>
      <vt:lpstr>Use Case (3) – Server Side Calculations (e.g. add)</vt:lpstr>
      <vt:lpstr>Use Case (1) – (3) – Assessment</vt:lpstr>
      <vt:lpstr>Use Case (4) – Client Side Calculations</vt:lpstr>
      <vt:lpstr>Use Case (4) – Assessment</vt:lpstr>
      <vt:lpstr>Problem – Collision of Stream Names</vt:lpstr>
      <vt:lpstr>Solution – Meta Structure of the Scene</vt:lpstr>
      <vt:lpstr>Additional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Valentin Christoph</dc:creator>
  <cp:lastModifiedBy>x</cp:lastModifiedBy>
  <cp:revision>32</cp:revision>
  <dcterms:created xsi:type="dcterms:W3CDTF">2017-10-26T18:29:22Z</dcterms:created>
  <dcterms:modified xsi:type="dcterms:W3CDTF">2019-03-15T21:26:04Z</dcterms:modified>
</cp:coreProperties>
</file>