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3" r:id="rId4"/>
    <p:sldId id="258" r:id="rId5"/>
    <p:sldId id="262" r:id="rId6"/>
    <p:sldId id="265" r:id="rId7"/>
    <p:sldId id="266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28678-1D03-43EC-8EB7-060DB1B42855}" v="2" dt="2020-12-10T12:48:56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0211" autoAdjust="0"/>
  </p:normalViewPr>
  <p:slideViewPr>
    <p:cSldViewPr snapToGrid="0">
      <p:cViewPr varScale="1">
        <p:scale>
          <a:sx n="45" d="100"/>
          <a:sy n="45" d="100"/>
        </p:scale>
        <p:origin x="1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6A9BC-F058-41C5-B09B-612867F7A137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F5A87-3640-4250-99BF-EB29ABBC9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57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5A87-3640-4250-99BF-EB29ABBC9BE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An AKI alert could be used to notify clinicians of at-risk patients via an EPR system or direct messaging.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At a population level, patient records flagged with the alert could be analysed in terms of alert accuracy, outcomes, additional predictors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5A87-3640-4250-99BF-EB29ABBC9BE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36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200" b="1" dirty="0"/>
              <a:t>The narrative NICE guidelines are open to interpretation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Age threshold not defined (adult versus children/young people)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Measurement window not clearly defined (e.g. “</a:t>
            </a:r>
            <a:r>
              <a:rPr lang="en-GB" i="0" dirty="0"/>
              <a:t>within 48 hours</a:t>
            </a:r>
            <a:r>
              <a:rPr lang="en-GB" dirty="0"/>
              <a:t>” does not provide a start/end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Serum creatinine monitoring frequency </a:t>
            </a:r>
            <a:r>
              <a:rPr lang="en-GB" i="1" dirty="0"/>
              <a:t>“</a:t>
            </a:r>
            <a:r>
              <a:rPr lang="en-GB" dirty="0"/>
              <a:t>should vary according to clinical need”.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Some SNOMED-CT codes are open to interpretation</a:t>
            </a:r>
            <a:endParaRPr lang="en-GB" sz="1200" dirty="0"/>
          </a:p>
          <a:p>
            <a:r>
              <a:rPr lang="en-GB" dirty="0"/>
              <a:t>SNOMED-CT has codes for risk of AKI, and warning of AKI, but these are not tied to a specific risk criteria/interpretation.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At risk of acute kidney injury (finding) SCTID: 938911000000100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Acute kidney injury warning stage (observable entity) SCTID: 1007921000000107</a:t>
            </a:r>
          </a:p>
          <a:p>
            <a:endParaRPr lang="en-GB" dirty="0"/>
          </a:p>
          <a:p>
            <a:r>
              <a:rPr lang="en-GB" dirty="0"/>
              <a:t>Estimated Glomerular Filtration Rate (eGFR) can be estimated in various different ways. Do the NICE guidelines support these being used interchangeably?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SNOMED-CT has codes for multiple different estimations.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dirty="0"/>
              <a:t>1107411000000104 | Estimated glomerular filtration rate by laboratory calculation (observable entity)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dirty="0"/>
              <a:t>857971000000104 | Estimated glomerular filtration rate using Chronic Kidney Disease Epidemiology Collaboration formula (observable entity)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dirty="0"/>
              <a:t>963601000000106 | Estimated glomerular filtration rate using cystatin C Chronic Kidney Disease Epidemiology Collaboration equation (observable entity)</a:t>
            </a:r>
          </a:p>
          <a:p>
            <a:endParaRPr lang="en-GB" dirty="0"/>
          </a:p>
          <a:p>
            <a:r>
              <a:rPr lang="en-GB" b="1" dirty="0"/>
              <a:t>Generalizability:</a:t>
            </a:r>
          </a:p>
          <a:p>
            <a:r>
              <a:rPr lang="en-GB" dirty="0"/>
              <a:t>If assumptions regarding source data, thresholds, specific estimates used etc. are not defined in the NICE guidelines then the CQL expression cannot be assumed to work with different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5A87-3640-4250-99BF-EB29ABBC9BE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4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In order to generate a working CQL expression, the following assumptions were made: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dataset will be clean and 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dataset will include one creatinine reading per patient per calendar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threshold between adult/child will be 18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eGFR values will be estimated by laboratory calculation (SCTID: 1107411000000104).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5A87-3640-4250-99BF-EB29ABBC9B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2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dataset will include one creatinine reading per patient per day.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threshold between adult/child will be 18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dataset will be clean and 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eGFR values will be estimated by laboratory calculation (SCTID: 1107411000000104)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5A87-3640-4250-99BF-EB29ABBC9BE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900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Real world clinical data can be messy and incomplete in ways that are not easy to fix computationally. Addressing such problems at the data collection stage is challenging.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5A87-3640-4250-99BF-EB29ABBC9BE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99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5A87-3640-4250-99BF-EB29ABBC9BE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40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17F8-7DBE-4B09-A800-E3EF142EB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2DE71-BC69-43E0-9D35-6AE6D0A5B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D3E0D-3BF6-4C96-B6E1-877E7B3A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E966-1A2B-4DEC-94B3-FB70E2A7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D647F-B70B-4B6F-812E-6CE519EB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74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ED48-EDD2-4C8E-9239-7B6B5360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6A15A-B90D-4330-A9AF-26F61438B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33A95-12B8-4CFF-824F-ACE0400E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FE361-D173-457C-A21A-C0681D4C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01DA6-4B87-43EC-B0EC-FE0E5754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27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AF77E-CD32-49D7-B7CB-7172746F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805BC-4445-445B-A2EE-000499DC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E2C7-F123-4910-8DD4-452BD32C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6D442-BEEF-43CF-B861-21027614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6488-3856-43A7-B0A4-6B436A84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5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F4D3-C8DF-4B7C-A28A-4CD49753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934B-E847-48B4-8072-5AAE2FF2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1E10-9C26-47F6-9013-A45AED98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C7284-3893-4A60-8A2A-6AC591B6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CA27B-1B8C-4F92-9F24-5C40B2C4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99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FE2A-9B2F-437E-8E44-E320D553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E041-DEBE-45A8-AEDB-2F5B7567E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09F9-D2CC-4E10-B993-A88776F9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20FA-1FDC-476F-BCE1-3B8BDB7B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A612-9CC0-4946-B701-F2BEBA47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0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4FD5-3562-4442-8881-1EED1C3B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3B1B-E1B2-4B32-966A-48B0817D1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6CB82-F365-4F64-80A1-F58F906FE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D296C-55CB-48C3-89F6-538CEF73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1AF8D-A457-4ECC-8B5F-FE4BEBB9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47152-8830-43E6-89A7-B3C3C8A1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6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7D16-22D0-423D-BB8D-1B7D4A44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85786-BE3F-425C-B1FD-427352C4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488DB-F487-42E7-A1AD-55F43CB07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B0BB5-B595-42F6-903D-F1AB775F2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BA695-F651-4B05-8A63-8376B3A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F2868-86B4-45CA-8AA8-AE04F2A2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DC80E-8829-4922-AC51-20EE8A8D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DB1EB-707A-4112-A8B9-E095677C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5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16E8-2C8F-4D4A-B68D-97720845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EC8B0-A018-418C-8A26-94E793B9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9E5D9-2EA3-4941-854F-B18982F2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04A03-8D41-4B01-B2B9-7D319D1D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21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2E7B9-B220-4F72-835D-57E6E7E1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BD916-3439-46EA-B4FF-A725C382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A4710-FCAF-4640-9967-E031615A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1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6546-5AAB-4108-843E-B9F8C5AF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4FE2-A7E9-4A8D-B4B4-A58AABCAB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2804E-6DB3-48AA-A7B2-FABFDA6B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04496-4D9B-4DDE-B7E0-0615B2A8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27265-AAED-4EBF-AF00-196722CB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25DDB-0DB8-4075-9FF1-91EC39DC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08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335C-47CA-4B8C-B185-5840E477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A7846-C3A2-46A8-B9C8-BE263C471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78A87-CBC6-40AD-9589-188547F9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37F68-8F99-4D9A-9C37-52F0B3F7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65297-D587-404D-AB1B-C3DF5036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70FB3-C98C-4690-8197-E41B33B7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12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02C0A-5894-4801-AD71-58333FA3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1B18F-3EDF-4054-AF51-641E53BD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12560-0BDF-475A-A896-0AEA4C5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BEC87-43D1-4F27-A631-7EED8F87A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78CB-0A31-46CA-9CFA-C25D2B2E9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1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t.nhs.uk/sites/default/files/Paediatric%20reference%20ranges%20-%20Biochemistry.pdf" TargetMode="External"/><Relationship Id="rId2" Type="http://schemas.openxmlformats.org/officeDocument/2006/relationships/hyperlink" Target="https://www.kidney.org/atoz/content/gf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641B-7BEE-4152-8EB8-8F63C850D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1F2D29"/>
                </a:solidFill>
              </a:rPr>
              <a:t>HDR UK</a:t>
            </a:r>
            <a:br>
              <a:rPr lang="en-GB" sz="4000" b="1" dirty="0">
                <a:solidFill>
                  <a:srgbClr val="1F2D29"/>
                </a:solidFill>
              </a:rPr>
            </a:br>
            <a:r>
              <a:rPr lang="en-GB" sz="4000" b="1" dirty="0">
                <a:solidFill>
                  <a:srgbClr val="1F2D29"/>
                </a:solidFill>
              </a:rPr>
              <a:t>Computable Knowledge </a:t>
            </a:r>
            <a:r>
              <a:rPr lang="en-GB" sz="4000" b="1" dirty="0" err="1">
                <a:solidFill>
                  <a:srgbClr val="1F2D29"/>
                </a:solidFill>
              </a:rPr>
              <a:t>Collaborathon</a:t>
            </a:r>
            <a:r>
              <a:rPr lang="en-GB" sz="4000" b="1" dirty="0">
                <a:solidFill>
                  <a:srgbClr val="1F2D29"/>
                </a:solidFill>
              </a:rPr>
              <a:t> </a:t>
            </a:r>
            <a:br>
              <a:rPr lang="en-GB" sz="6000" dirty="0">
                <a:solidFill>
                  <a:srgbClr val="1F2D29"/>
                </a:solidFill>
              </a:rPr>
            </a:br>
            <a:r>
              <a:rPr lang="en-GB" sz="2000" dirty="0">
                <a:solidFill>
                  <a:srgbClr val="1F2D29"/>
                </a:solidFill>
              </a:rPr>
              <a:t>10</a:t>
            </a:r>
            <a:r>
              <a:rPr lang="en-GB" sz="2000" baseline="30000" dirty="0">
                <a:solidFill>
                  <a:srgbClr val="1F2D29"/>
                </a:solidFill>
              </a:rPr>
              <a:t>th</a:t>
            </a:r>
            <a:r>
              <a:rPr lang="en-GB" sz="2000" dirty="0">
                <a:solidFill>
                  <a:srgbClr val="1F2D29"/>
                </a:solidFill>
              </a:rPr>
              <a:t> December 2020</a:t>
            </a:r>
            <a:br>
              <a:rPr lang="en-GB" sz="6000" dirty="0">
                <a:solidFill>
                  <a:srgbClr val="1F2D29"/>
                </a:solidFill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64477-78A1-405A-9279-4E3B6DD50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2178"/>
            <a:ext cx="9144000" cy="1456660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Team 2: CQL expression of NICE Recommendations for detecting acute kidney injury (AKI)</a:t>
            </a:r>
          </a:p>
          <a:p>
            <a:r>
              <a:rPr lang="en-GB" dirty="0"/>
              <a:t>Christophe Stevens | Imperial College</a:t>
            </a:r>
          </a:p>
          <a:p>
            <a:r>
              <a:rPr lang="en-GB" dirty="0"/>
              <a:t>Liz Elliott | NHS Lothian</a:t>
            </a:r>
          </a:p>
          <a:p>
            <a:r>
              <a:rPr lang="en-GB" dirty="0"/>
              <a:t>Facilitator: Charlie </a:t>
            </a:r>
            <a:r>
              <a:rPr lang="en-GB" dirty="0" err="1"/>
              <a:t>McCay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75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99F039-9A9B-4C46-91C4-5F24DB6ABFCE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D0B3F-B8AF-4BC5-ADAD-DC46CF9CD810}"/>
              </a:ext>
            </a:extLst>
          </p:cNvPr>
          <p:cNvSpPr txBox="1"/>
          <p:nvPr/>
        </p:nvSpPr>
        <p:spPr>
          <a:xfrm>
            <a:off x="1066798" y="1780293"/>
            <a:ext cx="10058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Acute kidney injury (AKI)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Common in critically ill patients; high mortality 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Can develop during ECMO; used to treat severely ill patients with COVID-19</a:t>
            </a:r>
          </a:p>
          <a:p>
            <a:endParaRPr lang="en-GB" sz="3200" dirty="0"/>
          </a:p>
          <a:p>
            <a:r>
              <a:rPr lang="en-GB" sz="3200" b="1" dirty="0"/>
              <a:t>Uses of CQL expression output</a:t>
            </a:r>
            <a:r>
              <a:rPr lang="en-GB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Clinical: Flag at-risk patients for immediate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Research: Investigate outcomes in patients identified as being at risk.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2953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99F039-9A9B-4C46-91C4-5F24DB6ABFCE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and Generalizability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D0B3F-B8AF-4BC5-ADAD-DC46CF9CD810}"/>
              </a:ext>
            </a:extLst>
          </p:cNvPr>
          <p:cNvSpPr txBox="1"/>
          <p:nvPr/>
        </p:nvSpPr>
        <p:spPr>
          <a:xfrm>
            <a:off x="1066798" y="1780293"/>
            <a:ext cx="1005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narrative NICE guidelines are open to interpretation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They do not define assumptions regarding source data, thresholds, specific estimates used etc.</a:t>
            </a:r>
          </a:p>
          <a:p>
            <a:r>
              <a:rPr lang="en-GB" sz="3200" b="1" dirty="0"/>
              <a:t>Some SNOMED-CT codes are open to interpretation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e.g. Codes for AKI risk and warning are not tied to a specific risk criteria.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7214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5BDBA5-B888-4FFF-BC67-C89AB9DB313A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Our Assumptions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FDE29-02C6-46BD-B018-7A1DF26D7E5D}"/>
              </a:ext>
            </a:extLst>
          </p:cNvPr>
          <p:cNvSpPr txBox="1"/>
          <p:nvPr/>
        </p:nvSpPr>
        <p:spPr>
          <a:xfrm>
            <a:off x="1018903" y="1762005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The dataset will be clean and complete (!)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The dataset will include one creatinine reading per patient per calendar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The threshold between adult/child will be 18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The eGFR values will be estimated by laboratory calculation (SCTID: 1107411000000104).</a:t>
            </a:r>
          </a:p>
        </p:txBody>
      </p:sp>
    </p:spTree>
    <p:extLst>
      <p:ext uri="{BB962C8B-B14F-4D97-AF65-F5344CB8AC3E}">
        <p14:creationId xmlns:p14="http://schemas.microsoft.com/office/powerpoint/2010/main" val="341218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5BDBA5-B888-4FFF-BC67-C89AB9DB313A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CQL Challenges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FDE29-02C6-46BD-B018-7A1DF26D7E5D}"/>
              </a:ext>
            </a:extLst>
          </p:cNvPr>
          <p:cNvSpPr txBox="1"/>
          <p:nvPr/>
        </p:nvSpPr>
        <p:spPr>
          <a:xfrm>
            <a:off x="1018903" y="1762005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Comparing values across time intervals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2022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99F039-9A9B-4C46-91C4-5F24DB6ABFCE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D0B3F-B8AF-4BC5-ADAD-DC46CF9CD810}"/>
              </a:ext>
            </a:extLst>
          </p:cNvPr>
          <p:cNvSpPr txBox="1"/>
          <p:nvPr/>
        </p:nvSpPr>
        <p:spPr>
          <a:xfrm>
            <a:off x="1066798" y="1780293"/>
            <a:ext cx="10058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Real world patient data can be messy and incomplete…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Lab results (e.g. creatinine) are not always accurately timestamped.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Creatinine assays may vary between labs.</a:t>
            </a:r>
          </a:p>
        </p:txBody>
      </p:sp>
    </p:spTree>
    <p:extLst>
      <p:ext uri="{BB962C8B-B14F-4D97-AF65-F5344CB8AC3E}">
        <p14:creationId xmlns:p14="http://schemas.microsoft.com/office/powerpoint/2010/main" val="130864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99F039-9A9B-4C46-91C4-5F24DB6ABFCE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Summary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D0B3F-B8AF-4BC5-ADAD-DC46CF9CD810}"/>
              </a:ext>
            </a:extLst>
          </p:cNvPr>
          <p:cNvSpPr txBox="1"/>
          <p:nvPr/>
        </p:nvSpPr>
        <p:spPr>
          <a:xfrm>
            <a:off x="1066798" y="1780293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CQL expressions have the potential to improve patient care when integrated into patient management systems.</a:t>
            </a:r>
          </a:p>
          <a:p>
            <a:endParaRPr lang="en-GB" sz="3200" b="1" dirty="0"/>
          </a:p>
          <a:p>
            <a:r>
              <a:rPr lang="en-GB" sz="3200" b="1" dirty="0"/>
              <a:t>Many of the barriers to this are not technical: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Clinicians and support staff need to adopt working practices that result in robust datasets.</a:t>
            </a:r>
          </a:p>
        </p:txBody>
      </p:sp>
    </p:spTree>
    <p:extLst>
      <p:ext uri="{BB962C8B-B14F-4D97-AF65-F5344CB8AC3E}">
        <p14:creationId xmlns:p14="http://schemas.microsoft.com/office/powerpoint/2010/main" val="19775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A98BF0-9CCC-4CC0-8AEE-39A87904607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C8685E-EDB7-4FCA-85ED-519B66E1E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90947"/>
              </p:ext>
            </p:extLst>
          </p:nvPr>
        </p:nvGraphicFramePr>
        <p:xfrm>
          <a:off x="838200" y="2191237"/>
          <a:ext cx="10515600" cy="3785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884">
                  <a:extLst>
                    <a:ext uri="{9D8B030D-6E8A-4147-A177-3AD203B41FA5}">
                      <a16:colId xmlns:a16="http://schemas.microsoft.com/office/drawing/2014/main" val="3298916085"/>
                    </a:ext>
                  </a:extLst>
                </a:gridCol>
                <a:gridCol w="8049716">
                  <a:extLst>
                    <a:ext uri="{9D8B030D-6E8A-4147-A177-3AD203B41FA5}">
                      <a16:colId xmlns:a16="http://schemas.microsoft.com/office/drawing/2014/main" val="176570364"/>
                    </a:ext>
                  </a:extLst>
                </a:gridCol>
              </a:tblGrid>
              <a:tr h="460064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133567" marR="133567" marT="66783" marB="66783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133567" marR="133567" marT="66783" marB="66783"/>
                </a:tc>
                <a:extLst>
                  <a:ext uri="{0D108BD9-81ED-4DB2-BD59-A6C34878D82A}">
                    <a16:rowId xmlns:a16="http://schemas.microsoft.com/office/drawing/2014/main" val="748727046"/>
                  </a:ext>
                </a:extLst>
              </a:tr>
              <a:tr h="676739">
                <a:tc>
                  <a:txBody>
                    <a:bodyPr/>
                    <a:lstStyle/>
                    <a:p>
                      <a:r>
                        <a:rPr lang="en-GB" sz="1600"/>
                        <a:t>NICE recommendations</a:t>
                      </a:r>
                    </a:p>
                  </a:txBody>
                  <a:tcPr marL="133567" marR="133567" marT="66783" marB="66783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https://www.nice.org.uk/guidance/ng148/chapter/Recommendations#detecting-acute-kidney-injury</a:t>
                      </a:r>
                    </a:p>
                  </a:txBody>
                  <a:tcPr marL="133567" marR="133567" marT="66783" marB="66783"/>
                </a:tc>
                <a:extLst>
                  <a:ext uri="{0D108BD9-81ED-4DB2-BD59-A6C34878D82A}">
                    <a16:rowId xmlns:a16="http://schemas.microsoft.com/office/drawing/2014/main" val="2039653520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r>
                        <a:rPr lang="en-GB" sz="1600"/>
                        <a:t>Normative eGFR values</a:t>
                      </a:r>
                    </a:p>
                  </a:txBody>
                  <a:tcPr marL="133567" marR="133567" marT="66783" marB="66783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hlinkClick r:id="rId2"/>
                        </a:rPr>
                        <a:t>https://www.kidney.org/atoz/content/gfr</a:t>
                      </a:r>
                      <a:endParaRPr lang="en-GB" sz="1600"/>
                    </a:p>
                  </a:txBody>
                  <a:tcPr marL="133567" marR="133567" marT="66783" marB="66783"/>
                </a:tc>
                <a:extLst>
                  <a:ext uri="{0D108BD9-81ED-4DB2-BD59-A6C34878D82A}">
                    <a16:rowId xmlns:a16="http://schemas.microsoft.com/office/drawing/2014/main" val="4277011380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r>
                        <a:rPr lang="en-GB" sz="1600"/>
                        <a:t>eGFR values (paeds)</a:t>
                      </a:r>
                    </a:p>
                  </a:txBody>
                  <a:tcPr marL="133567" marR="133567" marT="66783" marB="66783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https://cjasn.asnjournals.org/content/6/8/1810</a:t>
                      </a:r>
                    </a:p>
                  </a:txBody>
                  <a:tcPr marL="133567" marR="133567" marT="66783" marB="66783"/>
                </a:tc>
                <a:extLst>
                  <a:ext uri="{0D108BD9-81ED-4DB2-BD59-A6C34878D82A}">
                    <a16:rowId xmlns:a16="http://schemas.microsoft.com/office/drawing/2014/main" val="2248640144"/>
                  </a:ext>
                </a:extLst>
              </a:tr>
              <a:tr h="676739">
                <a:tc>
                  <a:txBody>
                    <a:bodyPr/>
                    <a:lstStyle/>
                    <a:p>
                      <a:r>
                        <a:rPr lang="en-GB" sz="1600"/>
                        <a:t>Normative creatinine values (adult)</a:t>
                      </a:r>
                    </a:p>
                  </a:txBody>
                  <a:tcPr marL="133567" marR="133567" marT="66783" marB="66783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https://www.nbt.nhs.uk/severn-pathology/requesting/test-information/creatinine</a:t>
                      </a:r>
                    </a:p>
                  </a:txBody>
                  <a:tcPr marL="133567" marR="133567" marT="66783" marB="66783"/>
                </a:tc>
                <a:extLst>
                  <a:ext uri="{0D108BD9-81ED-4DB2-BD59-A6C34878D82A}">
                    <a16:rowId xmlns:a16="http://schemas.microsoft.com/office/drawing/2014/main" val="267914500"/>
                  </a:ext>
                </a:extLst>
              </a:tr>
              <a:tr h="676739">
                <a:tc>
                  <a:txBody>
                    <a:bodyPr/>
                    <a:lstStyle/>
                    <a:p>
                      <a:r>
                        <a:rPr lang="en-GB" sz="1600"/>
                        <a:t>Normative creatinine values (paed)</a:t>
                      </a:r>
                    </a:p>
                  </a:txBody>
                  <a:tcPr marL="133567" marR="133567" marT="66783" marB="66783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hlinkClick r:id="rId3"/>
                        </a:rPr>
                        <a:t>https://www.nbt.nhs.uk/sites/default/files/Paediatric%20reference%20ranges%20-%20Biochemistry.pdf</a:t>
                      </a:r>
                      <a:endParaRPr lang="en-GB" sz="1600"/>
                    </a:p>
                  </a:txBody>
                  <a:tcPr marL="133567" marR="133567" marT="66783" marB="66783"/>
                </a:tc>
                <a:extLst>
                  <a:ext uri="{0D108BD9-81ED-4DB2-BD59-A6C34878D82A}">
                    <a16:rowId xmlns:a16="http://schemas.microsoft.com/office/drawing/2014/main" val="2382305104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r>
                        <a:rPr lang="en-GB" sz="1600"/>
                        <a:t>SNOMED-CT Browser</a:t>
                      </a:r>
                    </a:p>
                  </a:txBody>
                  <a:tcPr marL="133567" marR="133567" marT="66783" marB="66783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https://termbrowser.nhs.uk</a:t>
                      </a:r>
                    </a:p>
                  </a:txBody>
                  <a:tcPr marL="133567" marR="133567" marT="66783" marB="66783"/>
                </a:tc>
                <a:extLst>
                  <a:ext uri="{0D108BD9-81ED-4DB2-BD59-A6C34878D82A}">
                    <a16:rowId xmlns:a16="http://schemas.microsoft.com/office/drawing/2014/main" val="254237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13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819</Words>
  <Application>Microsoft Office PowerPoint</Application>
  <PresentationFormat>Widescreen</PresentationFormat>
  <Paragraphs>85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HDR UK Computable Knowledge Collaborathon  10th December 2020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HDR UK Computable Knowledge Collaborathon  10th December 2020</dc:title>
  <dc:creator>Liz Elliott</dc:creator>
  <cp:lastModifiedBy>Liz Elliott</cp:lastModifiedBy>
  <cp:revision>4</cp:revision>
  <dcterms:created xsi:type="dcterms:W3CDTF">2020-12-10T10:50:48Z</dcterms:created>
  <dcterms:modified xsi:type="dcterms:W3CDTF">2020-12-10T14:44:17Z</dcterms:modified>
</cp:coreProperties>
</file>