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Roboto"/>
      <p:regular r:id="rId10"/>
      <p:bold r:id="rId11"/>
      <p:italic r:id="rId12"/>
      <p:boldItalic r:id="rId13"/>
    </p:embeddedFont>
    <p:embeddedFont>
      <p:font typeface="Montserrat"/>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font" Target="fonts/Roboto-bold.fntdata"/><Relationship Id="rId10" Type="http://schemas.openxmlformats.org/officeDocument/2006/relationships/font" Target="fonts/Roboto-regular.fntdata"/><Relationship Id="rId21" Type="http://schemas.openxmlformats.org/officeDocument/2006/relationships/font" Target="fonts/Merriweather-boldItalic.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19" Type="http://schemas.openxmlformats.org/officeDocument/2006/relationships/font" Target="fonts/Merriweather-bold.fntdata"/><Relationship Id="rId6" Type="http://schemas.openxmlformats.org/officeDocument/2006/relationships/slide" Target="slides/slide2.xml"/><Relationship Id="rId18" Type="http://schemas.openxmlformats.org/officeDocument/2006/relationships/font" Target="fonts/Merriweather-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649dede36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649dede36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649dede36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649dede36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be78c34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be78c34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ac61cd4a4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ac61cd4a4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Projet 1 </a:t>
            </a:r>
            <a:r>
              <a:rPr lang="fr"/>
              <a:t>Webagency</a:t>
            </a:r>
            <a:endParaRPr/>
          </a:p>
        </p:txBody>
      </p:sp>
      <p:sp>
        <p:nvSpPr>
          <p:cNvPr id="65" name="Google Shape;65;p13"/>
          <p:cNvSpPr txBox="1"/>
          <p:nvPr>
            <p:ph idx="1" type="subTitle"/>
          </p:nvPr>
        </p:nvSpPr>
        <p:spPr>
          <a:xfrm>
            <a:off x="275725"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                           Soutenance P1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a:t>
            </a:r>
            <a:r>
              <a:rPr lang="fr"/>
              <a:t>rôle d’un intégrateur web </a:t>
            </a:r>
            <a:r>
              <a:rPr lang="fr"/>
              <a:t> </a:t>
            </a:r>
            <a:endParaRPr/>
          </a:p>
        </p:txBody>
      </p:sp>
      <p:sp>
        <p:nvSpPr>
          <p:cNvPr id="71" name="Google Shape;71;p14"/>
          <p:cNvSpPr txBox="1"/>
          <p:nvPr>
            <p:ph idx="1" type="body"/>
          </p:nvPr>
        </p:nvSpPr>
        <p:spPr>
          <a:xfrm>
            <a:off x="4657525" y="220725"/>
            <a:ext cx="4166400" cy="40986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t/>
            </a:r>
            <a:endParaRPr sz="1400">
              <a:solidFill>
                <a:srgbClr val="444444"/>
              </a:solidFill>
              <a:latin typeface="Arial"/>
              <a:ea typeface="Arial"/>
              <a:cs typeface="Arial"/>
              <a:sym typeface="Arial"/>
            </a:endParaRPr>
          </a:p>
          <a:p>
            <a:pPr indent="0" lvl="0" marL="0" rtl="0" algn="just">
              <a:spcBef>
                <a:spcPts val="1000"/>
              </a:spcBef>
              <a:spcAft>
                <a:spcPts val="0"/>
              </a:spcAft>
              <a:buClr>
                <a:srgbClr val="000000"/>
              </a:buClr>
              <a:buSzPts val="1100"/>
              <a:buFont typeface="Arial"/>
              <a:buNone/>
            </a:pPr>
            <a:r>
              <a:rPr lang="fr" sz="1400">
                <a:solidFill>
                  <a:srgbClr val="444444"/>
                </a:solidFill>
                <a:latin typeface="Arial"/>
                <a:ea typeface="Arial"/>
                <a:cs typeface="Arial"/>
                <a:sym typeface="Arial"/>
              </a:rPr>
              <a:t>Un intégrateur web (également appelé </a:t>
            </a:r>
            <a:r>
              <a:rPr b="1" lang="fr" sz="1400">
                <a:solidFill>
                  <a:srgbClr val="444444"/>
                </a:solidFill>
                <a:latin typeface="Montserrat"/>
                <a:ea typeface="Montserrat"/>
                <a:cs typeface="Montserrat"/>
                <a:sym typeface="Montserrat"/>
              </a:rPr>
              <a:t>développeur front</a:t>
            </a:r>
            <a:r>
              <a:rPr lang="fr" sz="1400">
                <a:solidFill>
                  <a:srgbClr val="444444"/>
                </a:solidFill>
                <a:latin typeface="Arial"/>
                <a:ea typeface="Arial"/>
                <a:cs typeface="Arial"/>
                <a:sym typeface="Arial"/>
              </a:rPr>
              <a:t> ou </a:t>
            </a:r>
            <a:r>
              <a:rPr b="1" lang="fr" sz="1400">
                <a:solidFill>
                  <a:srgbClr val="444444"/>
                </a:solidFill>
                <a:latin typeface="Montserrat"/>
                <a:ea typeface="Montserrat"/>
                <a:cs typeface="Montserrat"/>
                <a:sym typeface="Montserrat"/>
              </a:rPr>
              <a:t>intégrateur HTML</a:t>
            </a:r>
            <a:r>
              <a:rPr lang="fr" sz="1400">
                <a:solidFill>
                  <a:srgbClr val="444444"/>
                </a:solidFill>
                <a:latin typeface="Arial"/>
                <a:ea typeface="Arial"/>
                <a:cs typeface="Arial"/>
                <a:sym typeface="Arial"/>
              </a:rPr>
              <a:t>) intègre les pages d’un site Internet en « traduisant » les </a:t>
            </a:r>
            <a:r>
              <a:rPr b="1" lang="fr" sz="1400">
                <a:solidFill>
                  <a:srgbClr val="444444"/>
                </a:solidFill>
                <a:latin typeface="Montserrat"/>
                <a:ea typeface="Montserrat"/>
                <a:cs typeface="Montserrat"/>
                <a:sym typeface="Montserrat"/>
              </a:rPr>
              <a:t>projets de l’équipe graphique en langage informatique</a:t>
            </a:r>
            <a:r>
              <a:rPr lang="fr" sz="1400">
                <a:solidFill>
                  <a:srgbClr val="444444"/>
                </a:solidFill>
                <a:latin typeface="Arial"/>
                <a:ea typeface="Arial"/>
                <a:cs typeface="Arial"/>
                <a:sym typeface="Arial"/>
              </a:rPr>
              <a:t> (le HTML ou XHTML) dans le respect des </a:t>
            </a:r>
            <a:r>
              <a:rPr b="1" lang="fr" sz="1400">
                <a:solidFill>
                  <a:srgbClr val="444444"/>
                </a:solidFill>
                <a:latin typeface="Montserrat"/>
                <a:ea typeface="Montserrat"/>
                <a:cs typeface="Montserrat"/>
                <a:sym typeface="Montserrat"/>
              </a:rPr>
              <a:t>normes</a:t>
            </a:r>
            <a:r>
              <a:rPr lang="fr" sz="1400">
                <a:solidFill>
                  <a:srgbClr val="444444"/>
                </a:solidFill>
                <a:latin typeface="Arial"/>
                <a:ea typeface="Arial"/>
                <a:cs typeface="Arial"/>
                <a:sym typeface="Arial"/>
              </a:rPr>
              <a:t> et </a:t>
            </a:r>
            <a:r>
              <a:rPr b="1" lang="fr" sz="1400">
                <a:solidFill>
                  <a:srgbClr val="444444"/>
                </a:solidFill>
                <a:latin typeface="Montserrat"/>
                <a:ea typeface="Montserrat"/>
                <a:cs typeface="Montserrat"/>
                <a:sym typeface="Montserrat"/>
              </a:rPr>
              <a:t>standards</a:t>
            </a:r>
            <a:r>
              <a:rPr lang="fr" sz="1400">
                <a:solidFill>
                  <a:srgbClr val="444444"/>
                </a:solidFill>
                <a:latin typeface="Arial"/>
                <a:ea typeface="Arial"/>
                <a:cs typeface="Arial"/>
                <a:sym typeface="Arial"/>
              </a:rPr>
              <a:t> en vigueur (W3C notamment).</a:t>
            </a:r>
            <a:endParaRPr sz="1400">
              <a:solidFill>
                <a:srgbClr val="444444"/>
              </a:solidFill>
              <a:latin typeface="Arial"/>
              <a:ea typeface="Arial"/>
              <a:cs typeface="Arial"/>
              <a:sym typeface="Arial"/>
            </a:endParaRPr>
          </a:p>
          <a:p>
            <a:pPr indent="0" lvl="0" marL="0" rtl="0" algn="l">
              <a:spcBef>
                <a:spcPts val="10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grandes missions de l'intégrateur web</a:t>
            </a:r>
            <a:endParaRPr/>
          </a:p>
        </p:txBody>
      </p:sp>
      <p:sp>
        <p:nvSpPr>
          <p:cNvPr id="77" name="Google Shape;77;p15"/>
          <p:cNvSpPr txBox="1"/>
          <p:nvPr>
            <p:ph idx="1" type="body"/>
          </p:nvPr>
        </p:nvSpPr>
        <p:spPr>
          <a:xfrm>
            <a:off x="4644675" y="21777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b="1" i="1" lang="fr" u="sng">
                <a:solidFill>
                  <a:srgbClr val="000000"/>
                </a:solidFill>
              </a:rPr>
              <a:t>1 Produire un code organisé et réutilisable</a:t>
            </a:r>
            <a:endParaRPr b="1" i="1" u="sng">
              <a:solidFill>
                <a:srgbClr val="000000"/>
              </a:solidFill>
            </a:endParaRPr>
          </a:p>
          <a:p>
            <a:pPr indent="-311150" lvl="0" marL="457200" rtl="0" algn="l">
              <a:spcBef>
                <a:spcPts val="1600"/>
              </a:spcBef>
              <a:spcAft>
                <a:spcPts val="0"/>
              </a:spcAft>
              <a:buClr>
                <a:srgbClr val="000000"/>
              </a:buClr>
              <a:buSzPts val="1300"/>
              <a:buChar char="●"/>
            </a:pPr>
            <a:r>
              <a:rPr b="1" i="1" lang="fr" u="sng">
                <a:solidFill>
                  <a:srgbClr val="000000"/>
                </a:solidFill>
              </a:rPr>
              <a:t>2 Penser multi-navigateur</a:t>
            </a:r>
            <a:endParaRPr b="1" i="1" u="sng">
              <a:solidFill>
                <a:srgbClr val="000000"/>
              </a:solidFill>
            </a:endParaRPr>
          </a:p>
          <a:p>
            <a:pPr indent="-311150" lvl="0" marL="457200" rtl="0" algn="l">
              <a:spcBef>
                <a:spcPts val="1600"/>
              </a:spcBef>
              <a:spcAft>
                <a:spcPts val="0"/>
              </a:spcAft>
              <a:buClr>
                <a:srgbClr val="000000"/>
              </a:buClr>
              <a:buSzPts val="1300"/>
              <a:buChar char="●"/>
            </a:pPr>
            <a:r>
              <a:rPr b="1" i="1" lang="fr" u="sng">
                <a:solidFill>
                  <a:srgbClr val="000000"/>
                </a:solidFill>
              </a:rPr>
              <a:t>3 Penser multi-plateforme</a:t>
            </a:r>
            <a:endParaRPr b="1" i="1" u="sng">
              <a:solidFill>
                <a:srgbClr val="000000"/>
              </a:solidFill>
            </a:endParaRPr>
          </a:p>
          <a:p>
            <a:pPr indent="-311150" lvl="0" marL="457200" rtl="0" algn="l">
              <a:spcBef>
                <a:spcPts val="1600"/>
              </a:spcBef>
              <a:spcAft>
                <a:spcPts val="0"/>
              </a:spcAft>
              <a:buClr>
                <a:srgbClr val="000000"/>
              </a:buClr>
              <a:buSzPts val="1300"/>
              <a:buChar char="●"/>
            </a:pPr>
            <a:r>
              <a:rPr b="1" i="1" lang="fr" u="sng">
                <a:solidFill>
                  <a:srgbClr val="000000"/>
                </a:solidFill>
              </a:rPr>
              <a:t>4 Penser au référencement </a:t>
            </a:r>
            <a:endParaRPr b="1" i="1" u="sng">
              <a:solidFill>
                <a:srgbClr val="000000"/>
              </a:solidFill>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Problèmes rencontrées</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Le problème que j'ai rencontré et qui reviens assez souvent  et celui de l'agencement de certains éléments, lorsque par exemple on ajoute certains élements dans une page comme  une image,  un logo ou icones on a quelques fois des surprises mais il faut juste prendre son temps et chercher l'erreur. Quelques fois ils faut juste assigner de nouvelle consigne comme la position (absolue ou relative) ou bien utiliser flexbox.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améliorations  </a:t>
            </a:r>
            <a:endParaRPr/>
          </a:p>
        </p:txBody>
      </p:sp>
      <p:sp>
        <p:nvSpPr>
          <p:cNvPr id="89" name="Google Shape;89;p17"/>
          <p:cNvSpPr txBox="1"/>
          <p:nvPr>
            <p:ph idx="1" type="body"/>
          </p:nvPr>
        </p:nvSpPr>
        <p:spPr>
          <a:xfrm>
            <a:off x="4466925" y="522450"/>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fr" u="sng">
                <a:solidFill>
                  <a:srgbClr val="000000"/>
                </a:solidFill>
              </a:rPr>
              <a:t>Ajoutez une page RGPD</a:t>
            </a:r>
            <a:endParaRPr u="sng">
              <a:solidFill>
                <a:srgbClr val="000000"/>
              </a:solidFill>
            </a:endParaRPr>
          </a:p>
          <a:p>
            <a:pPr indent="0" lvl="0" marL="457200" rtl="0" algn="l">
              <a:spcBef>
                <a:spcPts val="1600"/>
              </a:spcBef>
              <a:spcAft>
                <a:spcPts val="0"/>
              </a:spcAft>
              <a:buNone/>
            </a:pPr>
            <a:r>
              <a:t/>
            </a:r>
            <a:endParaRPr>
              <a:solidFill>
                <a:srgbClr val="000000"/>
              </a:solidFill>
            </a:endParaRPr>
          </a:p>
          <a:p>
            <a:pPr indent="-311150" lvl="0" marL="457200" rtl="0" algn="l">
              <a:spcBef>
                <a:spcPts val="1600"/>
              </a:spcBef>
              <a:spcAft>
                <a:spcPts val="0"/>
              </a:spcAft>
              <a:buClr>
                <a:srgbClr val="000000"/>
              </a:buClr>
              <a:buSzPts val="1300"/>
              <a:buChar char="●"/>
            </a:pPr>
            <a:r>
              <a:rPr lang="fr" u="sng">
                <a:solidFill>
                  <a:srgbClr val="000000"/>
                </a:solidFill>
              </a:rPr>
              <a:t>Ajoutez des animations pour rendre le site plus dynamique </a:t>
            </a:r>
            <a:endParaRPr u="sng">
              <a:solidFill>
                <a:srgbClr val="000000"/>
              </a:solidFill>
            </a:endParaRPr>
          </a:p>
          <a:p>
            <a:pPr indent="0" lvl="0" marL="457200" rtl="0" algn="l">
              <a:spcBef>
                <a:spcPts val="1600"/>
              </a:spcBef>
              <a:spcAft>
                <a:spcPts val="0"/>
              </a:spcAft>
              <a:buNone/>
            </a:pPr>
            <a:r>
              <a:t/>
            </a:r>
            <a:endParaRPr u="sng">
              <a:solidFill>
                <a:srgbClr val="000000"/>
              </a:solidFill>
            </a:endParaRPr>
          </a:p>
          <a:p>
            <a:pPr indent="-311150" lvl="0" marL="457200" rtl="0" algn="l">
              <a:spcBef>
                <a:spcPts val="1600"/>
              </a:spcBef>
              <a:spcAft>
                <a:spcPts val="0"/>
              </a:spcAft>
              <a:buClr>
                <a:srgbClr val="000000"/>
              </a:buClr>
              <a:buSzPts val="1300"/>
              <a:buChar char="●"/>
            </a:pPr>
            <a:r>
              <a:rPr lang="fr" u="sng">
                <a:solidFill>
                  <a:srgbClr val="000000"/>
                </a:solidFill>
              </a:rPr>
              <a:t>Rendre le site actif comme par exemple les boutons ou encor le formulaire et les projets créer par l'agence.</a:t>
            </a:r>
            <a:endParaRPr u="sng">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