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9" r:id="rId4"/>
    <p:sldId id="296" r:id="rId5"/>
    <p:sldId id="268" r:id="rId6"/>
    <p:sldId id="260" r:id="rId7"/>
    <p:sldId id="270" r:id="rId8"/>
    <p:sldId id="271" r:id="rId9"/>
    <p:sldId id="261" r:id="rId10"/>
    <p:sldId id="262" r:id="rId11"/>
    <p:sldId id="272" r:id="rId12"/>
    <p:sldId id="263" r:id="rId13"/>
    <p:sldId id="273" r:id="rId14"/>
    <p:sldId id="274" r:id="rId15"/>
    <p:sldId id="269" r:id="rId16"/>
    <p:sldId id="280" r:id="rId17"/>
    <p:sldId id="275" r:id="rId18"/>
    <p:sldId id="276" r:id="rId19"/>
    <p:sldId id="277" r:id="rId20"/>
    <p:sldId id="278" r:id="rId21"/>
    <p:sldId id="279" r:id="rId22"/>
    <p:sldId id="282" r:id="rId23"/>
    <p:sldId id="283" r:id="rId24"/>
    <p:sldId id="267" r:id="rId25"/>
    <p:sldId id="298" r:id="rId26"/>
    <p:sldId id="281" r:id="rId27"/>
    <p:sldId id="284" r:id="rId28"/>
    <p:sldId id="285" r:id="rId29"/>
    <p:sldId id="286" r:id="rId30"/>
    <p:sldId id="297" r:id="rId31"/>
    <p:sldId id="287" r:id="rId32"/>
    <p:sldId id="288" r:id="rId33"/>
    <p:sldId id="290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5" autoAdjust="0"/>
  </p:normalViewPr>
  <p:slideViewPr>
    <p:cSldViewPr snapToGrid="0" snapToObjects="1">
      <p:cViewPr>
        <p:scale>
          <a:sx n="116" d="100"/>
          <a:sy n="116" d="100"/>
        </p:scale>
        <p:origin x="-8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86792-69FF-2B4F-BD75-B37CB5956C91}" type="datetimeFigureOut">
              <a:rPr lang="fr-FR" smtClean="0"/>
              <a:t>10/12/12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F7902-F8E0-F043-BF7D-511EDE9997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43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89155-4CA4-BB46-87A9-87FFD5854362}" type="datetimeFigureOut">
              <a:rPr lang="fr-FR" smtClean="0"/>
              <a:t>10/12/12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E643-7E8F-2D4F-B2D4-2C43656813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352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E643-7E8F-2D4F-B2D4-2C436568133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6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4E643-7E8F-2D4F-B2D4-2C436568133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6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38457496-8A78-8646-9C01-3427312AAB9A}" type="datetime1">
              <a:rPr lang="fr-FR" smtClean="0"/>
              <a:t>10/12/12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849A63D-F4F5-D248-A5DC-43C80F5F1663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C6FB-F07B-3643-A07C-43C25996A353}" type="datetime1">
              <a:rPr lang="fr-FR" smtClean="0"/>
              <a:t>10/12/12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0E75-1E30-AD42-A655-7ED1F75BE6DA}" type="datetime1">
              <a:rPr lang="fr-FR" smtClean="0"/>
              <a:t>10/12/12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6BA7-3DF5-CE47-AE14-C0C8D949F6F4}" type="datetime1">
              <a:rPr lang="fr-FR" smtClean="0"/>
              <a:t>10/12/12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1276-EB7C-0544-B16B-5FE5E2583743}" type="datetime1">
              <a:rPr lang="fr-FR" smtClean="0"/>
              <a:t>10/12/12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B35D-25C6-6042-9578-10FBD3D7F829}" type="datetime1">
              <a:rPr lang="fr-FR" smtClean="0"/>
              <a:t>10/12/12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7665-87EF-A043-9EA7-0342D30E5AB4}" type="datetime1">
              <a:rPr lang="fr-FR" smtClean="0"/>
              <a:t>10/12/12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‹#›</a:t>
            </a:fld>
            <a:endParaRPr lang="fr-FR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FB4E-E9BF-594A-95A6-327B18BD4323}" type="datetime1">
              <a:rPr lang="fr-FR" smtClean="0"/>
              <a:t>10/12/12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BBA-72B5-7244-B340-09B74124737E}" type="datetime1">
              <a:rPr lang="fr-FR" smtClean="0"/>
              <a:t>10/12/12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D40E-D78B-9A49-818E-9378B29493F6}" type="datetime1">
              <a:rPr lang="fr-FR" smtClean="0"/>
              <a:t>10/12/12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60F8-3E8D-7949-8E01-CE19F21EC035}" type="datetime1">
              <a:rPr lang="fr-FR" smtClean="0"/>
              <a:t>10/12/12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24B70D62-69FC-9047-8503-FCF09121AFDB}" type="datetime1">
              <a:rPr lang="fr-FR" smtClean="0"/>
              <a:t>10/12/12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E849A63D-F4F5-D248-A5DC-43C80F5F1663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Calibri"/>
                <a:cs typeface="Calibri"/>
              </a:rPr>
              <a:t>PROJET DE BASE DE DONNÉES</a:t>
            </a:r>
            <a:endParaRPr lang="fr-FR" dirty="0">
              <a:latin typeface="Calibri"/>
              <a:cs typeface="Calibri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360000">
            <a:off x="3253051" y="4764597"/>
            <a:ext cx="4687239" cy="1040845"/>
          </a:xfrm>
        </p:spPr>
        <p:txBody>
          <a:bodyPr/>
          <a:lstStyle/>
          <a:p>
            <a:r>
              <a:rPr lang="fr-FR" b="1" dirty="0" smtClean="0"/>
              <a:t>Christophe DE BATZ, Julien BLANC, Benjamin BERTRAND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0483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2" y="1237205"/>
            <a:ext cx="8463291" cy="462035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b="1" dirty="0" smtClean="0">
                <a:latin typeface="Calibri"/>
                <a:cs typeface="Calibri"/>
              </a:rPr>
              <a:t>Contraintes d’intégrité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TRIGGER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PL/PGSQL </a:t>
            </a:r>
            <a:r>
              <a:rPr lang="fr-FR" sz="1800" dirty="0" smtClean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lang="en-US" sz="1800" dirty="0" smtClean="0">
                <a:solidFill>
                  <a:srgbClr val="7F7F7F"/>
                </a:solidFill>
                <a:latin typeface="Calibri"/>
                <a:cs typeface="Calibri"/>
              </a:rPr>
              <a:t>Procedural Language/</a:t>
            </a:r>
            <a:r>
              <a:rPr lang="en-US" sz="1800" dirty="0" err="1" smtClean="0">
                <a:solidFill>
                  <a:srgbClr val="7F7F7F"/>
                </a:solidFill>
                <a:latin typeface="Calibri"/>
                <a:cs typeface="Calibri"/>
              </a:rPr>
              <a:t>PostgreSQL</a:t>
            </a:r>
            <a:r>
              <a:rPr lang="en-US" sz="1800" dirty="0" smtClean="0">
                <a:solidFill>
                  <a:srgbClr val="7F7F7F"/>
                </a:solidFill>
                <a:latin typeface="Calibri"/>
                <a:cs typeface="Calibri"/>
              </a:rPr>
              <a:t> Structured Query Language)</a:t>
            </a:r>
            <a:endParaRPr lang="en-US" sz="1800" b="1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marL="45720" indent="0">
              <a:buNone/>
            </a:pPr>
            <a:endParaRPr lang="en-US" sz="2100" b="1" dirty="0" smtClean="0">
              <a:latin typeface="Calibri"/>
              <a:cs typeface="Calibri"/>
            </a:endParaRPr>
          </a:p>
          <a:p>
            <a:pPr marL="45720" indent="0">
              <a:buNone/>
            </a:pPr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CHECK (table </a:t>
            </a:r>
            <a:r>
              <a:rPr lang="fr-F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amz_payments</a:t>
            </a:r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)</a:t>
            </a:r>
          </a:p>
          <a:p>
            <a:pPr marL="45720" indent="0">
              <a:buNone/>
            </a:pP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  <a:p>
            <a:pPr marL="45720" indent="0">
              <a:buNone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/>
            </a:r>
            <a:b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</a:b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  <a:p>
            <a:pPr marL="45720" indent="0">
              <a:buNone/>
            </a:pPr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CHECK (table </a:t>
            </a:r>
            <a:r>
              <a:rPr lang="fr-F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amz_customers</a:t>
            </a:r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LES</a:t>
            </a:r>
            <a:r>
              <a:rPr lang="fr-FR" sz="5400" dirty="0" smtClean="0">
                <a:solidFill>
                  <a:srgbClr val="7F7F7F"/>
                </a:solidFill>
                <a:latin typeface="Calibri"/>
                <a:cs typeface="Calibri"/>
              </a:rPr>
              <a:t>TABLES</a:t>
            </a:r>
            <a:r>
              <a:rPr lang="fr-FR" sz="5400" dirty="0" smtClean="0">
                <a:latin typeface="Calibri"/>
                <a:cs typeface="Calibri"/>
              </a:rPr>
              <a:t> #5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82" y="3593634"/>
            <a:ext cx="8354991" cy="873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82" y="5198969"/>
            <a:ext cx="8354991" cy="1207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91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2" y="1237205"/>
            <a:ext cx="8463291" cy="154376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b="1" dirty="0" smtClean="0">
                <a:latin typeface="Calibri"/>
                <a:cs typeface="Calibri"/>
              </a:rPr>
              <a:t>Contraintes d’intégrité</a:t>
            </a:r>
          </a:p>
          <a:p>
            <a:pPr marL="45720" indent="0">
              <a:buNone/>
            </a:pPr>
            <a:endParaRPr lang="en-US" sz="2100" b="1" dirty="0" smtClean="0">
              <a:latin typeface="Calibri"/>
              <a:cs typeface="Calibri"/>
            </a:endParaRPr>
          </a:p>
          <a:p>
            <a:pPr marL="45720" indent="0">
              <a:buNone/>
            </a:pPr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TRIGGER {</a:t>
            </a:r>
            <a:r>
              <a:rPr lang="fr-F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event:</a:t>
            </a:r>
            <a:r>
              <a:rPr lang="fr-FR" sz="2000" dirty="0" err="1" smtClean="0">
                <a:solidFill>
                  <a:srgbClr val="7F7F7F"/>
                </a:solidFill>
                <a:latin typeface="Calibri"/>
                <a:cs typeface="Calibri"/>
              </a:rPr>
              <a:t>onBeforeInsert</a:t>
            </a:r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, </a:t>
            </a:r>
            <a:r>
              <a:rPr lang="fr-F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table:</a:t>
            </a:r>
            <a:r>
              <a:rPr lang="fr-FR" sz="2000" dirty="0" err="1" smtClean="0">
                <a:solidFill>
                  <a:srgbClr val="7F7F7F"/>
                </a:solidFill>
                <a:latin typeface="Calibri"/>
                <a:cs typeface="Calibri"/>
              </a:rPr>
              <a:t>amz_comment</a:t>
            </a:r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}</a:t>
            </a:r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  <a:p>
            <a:pPr marL="45720" indent="0">
              <a:buNone/>
            </a:pPr>
            <a:endParaRPr lang="en-US" sz="2100" b="1" dirty="0" smtClean="0">
              <a:latin typeface="Calibri"/>
              <a:cs typeface="Calibri"/>
            </a:endParaRPr>
          </a:p>
          <a:p>
            <a:pPr marL="45720" indent="0">
              <a:buNone/>
            </a:pP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LES</a:t>
            </a:r>
            <a:r>
              <a:rPr lang="fr-FR" sz="5400" dirty="0" smtClean="0">
                <a:solidFill>
                  <a:srgbClr val="7F7F7F"/>
                </a:solidFill>
                <a:latin typeface="Calibri"/>
                <a:cs typeface="Calibri"/>
              </a:rPr>
              <a:t>TABLES</a:t>
            </a:r>
            <a:r>
              <a:rPr lang="fr-FR" sz="5400" dirty="0" smtClean="0">
                <a:latin typeface="Calibri"/>
                <a:cs typeface="Calibri"/>
              </a:rPr>
              <a:t> #6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30" y="2521847"/>
            <a:ext cx="8028190" cy="3921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70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LES</a:t>
            </a:r>
            <a:r>
              <a:rPr lang="fr-FR" sz="5400" dirty="0" smtClean="0">
                <a:solidFill>
                  <a:srgbClr val="7F7F7F"/>
                </a:solidFill>
                <a:latin typeface="Calibri"/>
                <a:cs typeface="Calibri"/>
              </a:rPr>
              <a:t>TABLES</a:t>
            </a:r>
            <a:r>
              <a:rPr lang="fr-FR" sz="5400" dirty="0" smtClean="0">
                <a:latin typeface="Calibri"/>
                <a:cs typeface="Calibri"/>
              </a:rPr>
              <a:t> #4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322918"/>
            <a:ext cx="8379884" cy="1983593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fr-FR" b="1" dirty="0" smtClean="0">
                <a:latin typeface="Calibri"/>
                <a:cs typeface="Calibri"/>
              </a:rPr>
              <a:t>Requêtes fréquentes</a:t>
            </a:r>
            <a:endParaRPr lang="fr-FR" dirty="0" smtClean="0">
              <a:latin typeface="Calibri"/>
              <a:cs typeface="Calibri"/>
            </a:endParaRPr>
          </a:p>
          <a:p>
            <a:pPr marL="1097280" lvl="2" indent="-457200">
              <a:buFont typeface="+mj-lt"/>
              <a:buAutoNum type="arabicPeriod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Recherche d’un produit en base de donnée</a:t>
            </a:r>
          </a:p>
          <a:p>
            <a:pPr marL="1577340" lvl="4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Par catégorie (joker)</a:t>
            </a:r>
          </a:p>
          <a:p>
            <a:pPr marL="1577340" lvl="4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Par prix (intervalle)</a:t>
            </a:r>
          </a:p>
          <a:p>
            <a:pPr marL="1577340" lvl="4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Par nom (joker)</a:t>
            </a:r>
          </a:p>
          <a:p>
            <a:pPr marL="1577340" lvl="4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Par constructeur / marque (joker)</a:t>
            </a:r>
          </a:p>
          <a:p>
            <a:pPr marL="1577340" lvl="4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Par stock restant / produit disponible immédiatement (</a:t>
            </a:r>
            <a:r>
              <a:rPr lang="fr-FR" dirty="0" err="1" smtClean="0">
                <a:solidFill>
                  <a:srgbClr val="404040"/>
                </a:solidFill>
                <a:latin typeface="Calibri"/>
                <a:cs typeface="Calibri"/>
              </a:rPr>
              <a:t>boolean</a:t>
            </a: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15" y="3407606"/>
            <a:ext cx="8221281" cy="3025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LES</a:t>
            </a:r>
            <a:r>
              <a:rPr lang="fr-FR" sz="5400" dirty="0" smtClean="0">
                <a:solidFill>
                  <a:srgbClr val="7F7F7F"/>
                </a:solidFill>
                <a:latin typeface="Calibri"/>
                <a:cs typeface="Calibri"/>
              </a:rPr>
              <a:t>TABLES</a:t>
            </a:r>
            <a:r>
              <a:rPr lang="fr-FR" sz="5400" dirty="0" smtClean="0">
                <a:latin typeface="Calibri"/>
                <a:cs typeface="Calibri"/>
              </a:rPr>
              <a:t> #5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322919"/>
            <a:ext cx="8379884" cy="522993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b="1" dirty="0" smtClean="0">
                <a:latin typeface="Calibri"/>
                <a:cs typeface="Calibri"/>
              </a:rPr>
              <a:t>Requêtes fréquentes</a:t>
            </a:r>
            <a:endParaRPr lang="fr-FR" dirty="0" smtClean="0">
              <a:latin typeface="Calibri"/>
              <a:cs typeface="Calibri"/>
            </a:endParaRPr>
          </a:p>
          <a:p>
            <a:pPr marL="1097280" lvl="2" indent="-457200">
              <a:buFont typeface="+mj-lt"/>
              <a:buAutoNum type="arabicPeriod" startAt="2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Login d’un client sur son compte (vérification des identifiants)</a:t>
            </a:r>
          </a:p>
          <a:p>
            <a:pPr marL="1577340" lvl="4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Email client</a:t>
            </a:r>
          </a:p>
          <a:p>
            <a:pPr marL="1577340" lvl="4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Mot de passe (crypté par SHA1)</a:t>
            </a:r>
          </a:p>
          <a:p>
            <a:pPr marL="502920" indent="-457200">
              <a:buAutoNum type="arabicParenR"/>
            </a:pPr>
            <a:r>
              <a:rPr lang="fr-FR" b="1" dirty="0" smtClean="0">
                <a:solidFill>
                  <a:srgbClr val="404040"/>
                </a:solidFill>
                <a:latin typeface="Calibri"/>
                <a:cs typeface="Calibri"/>
              </a:rPr>
              <a:t>Import</a:t>
            </a:r>
          </a:p>
          <a:p>
            <a:pPr marL="502920" indent="-457200">
              <a:buAutoNum type="arabicParenR"/>
            </a:pPr>
            <a:endParaRPr lang="fr-FR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502920" indent="-457200">
              <a:buAutoNum type="arabicParenR"/>
            </a:pPr>
            <a:endParaRPr lang="fr-FR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45720" indent="0">
              <a:buNone/>
            </a:pPr>
            <a:r>
              <a:rPr lang="fr-FR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2)  </a:t>
            </a:r>
            <a:r>
              <a:rPr lang="fr-FR" b="1" dirty="0" smtClean="0">
                <a:solidFill>
                  <a:srgbClr val="404040"/>
                </a:solidFill>
                <a:latin typeface="Calibri"/>
                <a:cs typeface="Calibri"/>
              </a:rPr>
              <a:t>Fonction</a:t>
            </a:r>
          </a:p>
          <a:p>
            <a:pPr marL="45720" indent="0">
              <a:buNone/>
            </a:pPr>
            <a:endParaRPr lang="fr-FR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45720" indent="0">
              <a:buNone/>
            </a:pPr>
            <a:endParaRPr lang="fr-FR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45720" indent="0">
              <a:buNone/>
            </a:pPr>
            <a:endParaRPr lang="fr-FR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45720" indent="0">
              <a:buNone/>
            </a:pPr>
            <a:r>
              <a:rPr lang="fr-FR" b="1" dirty="0" smtClean="0">
                <a:solidFill>
                  <a:srgbClr val="B22D09"/>
                </a:solidFill>
                <a:latin typeface="Calibri"/>
                <a:cs typeface="Calibri"/>
              </a:rPr>
              <a:t>3)  </a:t>
            </a:r>
            <a:r>
              <a:rPr lang="fr-FR" b="1" dirty="0" smtClean="0">
                <a:latin typeface="Calibri"/>
                <a:cs typeface="Calibri"/>
              </a:rPr>
              <a:t>Appel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617" y="5063888"/>
            <a:ext cx="4753284" cy="1467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83" y="3209985"/>
            <a:ext cx="4741018" cy="1834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883" y="2759076"/>
            <a:ext cx="4753284" cy="43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1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LES</a:t>
            </a:r>
            <a:r>
              <a:rPr lang="fr-FR" sz="5400" dirty="0" smtClean="0">
                <a:solidFill>
                  <a:srgbClr val="7F7F7F"/>
                </a:solidFill>
                <a:latin typeface="Calibri"/>
                <a:cs typeface="Calibri"/>
              </a:rPr>
              <a:t>TABLES</a:t>
            </a:r>
            <a:r>
              <a:rPr lang="fr-FR" sz="5400" dirty="0" smtClean="0">
                <a:latin typeface="Calibri"/>
                <a:cs typeface="Calibri"/>
              </a:rPr>
              <a:t> #6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322919"/>
            <a:ext cx="8379884" cy="522993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b="1" dirty="0" smtClean="0">
                <a:latin typeface="Calibri"/>
                <a:cs typeface="Calibri"/>
              </a:rPr>
              <a:t>Requêtes fréquentes</a:t>
            </a:r>
            <a:endParaRPr lang="fr-FR" dirty="0" smtClean="0">
              <a:latin typeface="Calibri"/>
              <a:cs typeface="Calibri"/>
            </a:endParaRPr>
          </a:p>
          <a:p>
            <a:pPr marL="1097280" lvl="2" indent="-457200">
              <a:buFont typeface="+mj-lt"/>
              <a:buAutoNum type="arabicPeriod" startAt="3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Afficher les commentaires et infos membres à propos d’un produit</a:t>
            </a:r>
          </a:p>
          <a:p>
            <a:pPr marL="1577340" lvl="4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Note donnée au produit par les clients l’ayant acheté</a:t>
            </a:r>
          </a:p>
          <a:p>
            <a:pPr marL="1577340" lvl="4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Commentaire associé à la note</a:t>
            </a:r>
          </a:p>
          <a:p>
            <a:pPr marL="1577340" lvl="4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Date du commentaire</a:t>
            </a:r>
          </a:p>
          <a:p>
            <a:pPr marL="1577340" lvl="4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Nom du client postant son commentaire</a:t>
            </a:r>
          </a:p>
          <a:p>
            <a:pPr marL="45720" indent="0">
              <a:buNone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</a:p>
          <a:p>
            <a:pPr marL="45720" indent="0">
              <a:buNone/>
            </a:pPr>
            <a:endParaRPr lang="fr-FR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45720" indent="0">
              <a:buNone/>
            </a:pPr>
            <a:endParaRPr lang="fr-FR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45720" indent="0">
              <a:buNone/>
            </a:pPr>
            <a:endParaRPr lang="fr-FR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45720" indent="0">
              <a:buNone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Résultat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76" y="5433471"/>
            <a:ext cx="7575758" cy="96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76" y="3615338"/>
            <a:ext cx="7575758" cy="1347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79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195917"/>
            <a:ext cx="8379884" cy="51964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 smtClean="0">
                <a:latin typeface="Calibri"/>
                <a:cs typeface="Calibri"/>
              </a:rPr>
              <a:t>Introduction</a:t>
            </a:r>
            <a:r>
              <a:rPr lang="fr-FR" dirty="0" smtClean="0">
                <a:latin typeface="Calibri"/>
                <a:cs typeface="Calibri"/>
              </a:rPr>
              <a:t/>
            </a:r>
            <a:br>
              <a:rPr lang="fr-FR" dirty="0" smtClean="0">
                <a:latin typeface="Calibri"/>
                <a:cs typeface="Calibri"/>
              </a:rPr>
            </a:br>
            <a:endParaRPr lang="fr-FR" dirty="0" smtClean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Les tables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Schéma relationnel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Contraintes d’intégrité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Requêtes fréquentes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Explication de requête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latin typeface="Calibri"/>
                <a:cs typeface="Calibri"/>
              </a:rPr>
              <a:t>Etude du </a:t>
            </a:r>
            <a:r>
              <a:rPr lang="fr-FR" b="1" dirty="0" err="1" smtClean="0">
                <a:latin typeface="Calibri"/>
                <a:cs typeface="Calibri"/>
              </a:rPr>
              <a:t>workload</a:t>
            </a:r>
            <a:endParaRPr lang="fr-FR" b="1" dirty="0" smtClean="0">
              <a:latin typeface="Calibri"/>
              <a:cs typeface="Calibri"/>
            </a:endParaRP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Définition et application au projet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Placement des INDEX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Plan de requête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Hot-Spots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rgbClr val="A6A6A6"/>
                </a:solidFill>
                <a:latin typeface="Calibri"/>
                <a:cs typeface="Calibri"/>
              </a:rPr>
              <a:t>Utilisateurs et droits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rgbClr val="A6A6A6"/>
                </a:solidFill>
                <a:latin typeface="Calibri"/>
                <a:cs typeface="Calibri"/>
              </a:rPr>
              <a:t>Transactions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A6A6A6"/>
                </a:solidFill>
                <a:latin typeface="Calibri"/>
                <a:cs typeface="Calibri"/>
              </a:rPr>
              <a:t>A propos des niveaux d’isolation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A6A6A6"/>
                </a:solidFill>
                <a:latin typeface="Calibri"/>
                <a:cs typeface="Calibri"/>
              </a:rPr>
              <a:t>Application</a:t>
            </a:r>
          </a:p>
          <a:p>
            <a:pPr marL="914400" lvl="3" indent="0">
              <a:buNone/>
            </a:pPr>
            <a:endParaRPr lang="fr-FR" dirty="0" smtClean="0">
              <a:solidFill>
                <a:srgbClr val="A6A6A6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rgbClr val="A6A6A6"/>
                </a:solidFill>
                <a:latin typeface="Calibri"/>
                <a:cs typeface="Calibri"/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fr-FR" dirty="0" smtClean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endParaRPr lang="fr-FR" dirty="0" smtClean="0">
              <a:latin typeface="Calibri"/>
              <a:cs typeface="Calibri"/>
            </a:endParaRPr>
          </a:p>
          <a:p>
            <a:pPr lvl="3">
              <a:buFont typeface="Arial"/>
              <a:buChar char="•"/>
            </a:pPr>
            <a:endParaRPr lang="fr-FR" dirty="0" smtClean="0">
              <a:latin typeface="Calibri"/>
              <a:cs typeface="Calibri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51280" y="158749"/>
            <a:ext cx="8041440" cy="95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smtClean="0">
                <a:latin typeface="Calibri"/>
                <a:cs typeface="Calibri"/>
              </a:rPr>
              <a:t>WORK</a:t>
            </a:r>
            <a:r>
              <a:rPr lang="fr-FR" sz="540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LOAD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2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WORK</a:t>
            </a:r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LOAD </a:t>
            </a:r>
            <a:r>
              <a:rPr lang="fr-FR" sz="5400" dirty="0" smtClean="0">
                <a:solidFill>
                  <a:srgbClr val="262626"/>
                </a:solidFill>
                <a:latin typeface="Calibri"/>
                <a:cs typeface="Calibri"/>
              </a:rPr>
              <a:t>#1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322918"/>
            <a:ext cx="8379884" cy="532341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 err="1" smtClean="0">
                <a:solidFill>
                  <a:srgbClr val="262626"/>
                </a:solidFill>
                <a:latin typeface="Calibri"/>
                <a:cs typeface="Calibri"/>
              </a:rPr>
              <a:t>Workload</a:t>
            </a:r>
            <a:endParaRPr lang="fr-FR" dirty="0" smtClean="0">
              <a:solidFill>
                <a:srgbClr val="262626"/>
              </a:solidFill>
              <a:latin typeface="Calibri"/>
              <a:cs typeface="Calibri"/>
            </a:endParaRPr>
          </a:p>
          <a:p>
            <a:pPr marL="717804" lvl="1" indent="-342900">
              <a:buFont typeface="Arial"/>
              <a:buChar char="•"/>
            </a:pPr>
            <a:r>
              <a:rPr lang="fr-FR" dirty="0" smtClean="0">
                <a:solidFill>
                  <a:srgbClr val="262626"/>
                </a:solidFill>
                <a:latin typeface="Calibri"/>
                <a:cs typeface="Calibri"/>
              </a:rPr>
              <a:t>Charge de travail donnée à la BDD</a:t>
            </a:r>
          </a:p>
          <a:p>
            <a:pPr marL="374904" lvl="1" indent="0">
              <a:buNone/>
            </a:pPr>
            <a:endParaRPr lang="fr-FR" dirty="0" smtClean="0">
              <a:solidFill>
                <a:srgbClr val="262626"/>
              </a:solidFill>
              <a:latin typeface="Calibri"/>
              <a:cs typeface="Calibri"/>
            </a:endParaRPr>
          </a:p>
          <a:p>
            <a:pPr marL="717804" lvl="1" indent="-342900">
              <a:buFont typeface="Arial"/>
              <a:buChar char="•"/>
            </a:pPr>
            <a:r>
              <a:rPr lang="fr-FR" dirty="0" smtClean="0">
                <a:solidFill>
                  <a:srgbClr val="262626"/>
                </a:solidFill>
                <a:latin typeface="Calibri"/>
                <a:cs typeface="Calibri"/>
              </a:rPr>
              <a:t>Souvent localisé</a:t>
            </a:r>
          </a:p>
          <a:p>
            <a:pPr marL="374904" lvl="1" indent="0">
              <a:buNone/>
            </a:pPr>
            <a:endParaRPr lang="fr-FR" dirty="0" smtClean="0">
              <a:solidFill>
                <a:srgbClr val="262626"/>
              </a:solidFill>
              <a:latin typeface="Calibri"/>
              <a:cs typeface="Calibri"/>
            </a:endParaRPr>
          </a:p>
          <a:p>
            <a:pPr marL="717804" lvl="1" indent="-342900">
              <a:buFont typeface="Arial"/>
              <a:buChar char="•"/>
            </a:pPr>
            <a:r>
              <a:rPr lang="fr-FR" dirty="0" smtClean="0">
                <a:solidFill>
                  <a:srgbClr val="262626"/>
                </a:solidFill>
                <a:latin typeface="Calibri"/>
                <a:cs typeface="Calibri"/>
              </a:rPr>
              <a:t>Doit être géré au mieux grâce à…</a:t>
            </a:r>
          </a:p>
          <a:p>
            <a:pPr marL="1257300" lvl="3" indent="-342900">
              <a:buFont typeface="Arial"/>
              <a:buChar char="•"/>
            </a:pPr>
            <a:r>
              <a:rPr lang="fr-FR" dirty="0" smtClean="0">
                <a:solidFill>
                  <a:srgbClr val="262626"/>
                </a:solidFill>
                <a:latin typeface="Calibri"/>
                <a:cs typeface="Calibri"/>
              </a:rPr>
              <a:t>Index</a:t>
            </a:r>
          </a:p>
          <a:p>
            <a:pPr marL="1257300" lvl="3" indent="-342900">
              <a:buFont typeface="Arial"/>
              <a:buChar char="•"/>
            </a:pPr>
            <a:r>
              <a:rPr lang="fr-FR" dirty="0" smtClean="0">
                <a:solidFill>
                  <a:srgbClr val="262626"/>
                </a:solidFill>
                <a:latin typeface="Calibri"/>
                <a:cs typeface="Calibri"/>
              </a:rPr>
              <a:t>Index clusters</a:t>
            </a:r>
          </a:p>
          <a:p>
            <a:pPr marL="1257300" lvl="3" indent="-342900">
              <a:buFont typeface="Arial"/>
              <a:buChar char="•"/>
            </a:pPr>
            <a:r>
              <a:rPr lang="fr-FR" dirty="0" smtClean="0">
                <a:solidFill>
                  <a:srgbClr val="262626"/>
                </a:solidFill>
                <a:latin typeface="Calibri"/>
                <a:cs typeface="Calibri"/>
              </a:rPr>
              <a:t>Vues</a:t>
            </a:r>
          </a:p>
          <a:p>
            <a:pPr marL="1257300" lvl="3" indent="-342900">
              <a:buFont typeface="Arial"/>
              <a:buChar char="•"/>
            </a:pPr>
            <a:r>
              <a:rPr lang="fr-FR" dirty="0" smtClean="0">
                <a:solidFill>
                  <a:srgbClr val="262626"/>
                </a:solidFill>
                <a:latin typeface="Calibri"/>
                <a:cs typeface="Calibri"/>
              </a:rPr>
              <a:t>Requêtes préparées</a:t>
            </a:r>
          </a:p>
          <a:p>
            <a:pPr marL="1257300" lvl="3" indent="-342900">
              <a:buFont typeface="Arial"/>
              <a:buChar char="•"/>
            </a:pPr>
            <a:r>
              <a:rPr lang="fr-FR" dirty="0" smtClean="0">
                <a:solidFill>
                  <a:srgbClr val="262626"/>
                </a:solidFill>
                <a:latin typeface="Calibri"/>
                <a:cs typeface="Calibri"/>
              </a:rPr>
              <a:t>Vérification préalable des données </a:t>
            </a:r>
            <a:br>
              <a:rPr lang="fr-FR" dirty="0" smtClean="0">
                <a:solidFill>
                  <a:srgbClr val="262626"/>
                </a:solidFill>
                <a:latin typeface="Calibri"/>
                <a:cs typeface="Calibri"/>
              </a:rPr>
            </a:br>
            <a:r>
              <a:rPr lang="fr-FR" dirty="0" smtClean="0">
                <a:solidFill>
                  <a:srgbClr val="262626"/>
                </a:solidFill>
                <a:latin typeface="Calibri"/>
                <a:cs typeface="Calibri"/>
              </a:rPr>
              <a:t>utilisateur</a:t>
            </a:r>
          </a:p>
          <a:p>
            <a:pPr marL="1257300" lvl="3" indent="-342900">
              <a:buFont typeface="Arial"/>
              <a:buChar char="•"/>
            </a:pPr>
            <a:endParaRPr lang="fr-FR" dirty="0" smtClean="0">
              <a:solidFill>
                <a:srgbClr val="262626"/>
              </a:solidFill>
              <a:latin typeface="Calibri"/>
              <a:cs typeface="Calibri"/>
            </a:endParaRPr>
          </a:p>
          <a:p>
            <a:pPr marL="717804" lvl="1" indent="-342900">
              <a:buFont typeface="Arial"/>
              <a:buChar char="•"/>
            </a:pPr>
            <a:r>
              <a:rPr lang="fr-FR" dirty="0" smtClean="0">
                <a:solidFill>
                  <a:srgbClr val="262626"/>
                </a:solidFill>
                <a:latin typeface="Calibri"/>
                <a:cs typeface="Calibri"/>
              </a:rPr>
              <a:t>Peut mener à des Hot-Spots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296" y="2618873"/>
            <a:ext cx="3009900" cy="3810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5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618" y="3959061"/>
            <a:ext cx="2681005" cy="268100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WORK</a:t>
            </a:r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LOAD </a:t>
            </a:r>
            <a:r>
              <a:rPr lang="fr-FR" sz="5400" dirty="0" smtClean="0">
                <a:solidFill>
                  <a:srgbClr val="262626"/>
                </a:solidFill>
                <a:latin typeface="Calibri"/>
                <a:cs typeface="Calibri"/>
              </a:rPr>
              <a:t>#2</a:t>
            </a:r>
            <a:endParaRPr lang="fr-FR" sz="3200" dirty="0">
              <a:solidFill>
                <a:srgbClr val="262626"/>
              </a:solidFill>
              <a:latin typeface="Calibri"/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322918"/>
            <a:ext cx="8379884" cy="532341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b="1" dirty="0" smtClean="0">
                <a:solidFill>
                  <a:srgbClr val="404040"/>
                </a:solidFill>
                <a:latin typeface="Calibri"/>
                <a:cs typeface="Calibri"/>
              </a:rPr>
              <a:t>Problématique sur le choix des techniques d’indexation</a:t>
            </a:r>
            <a:endParaRPr lang="fr-FR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  <a:p>
            <a:pPr marL="717804" lvl="1" indent="-342900">
              <a:buFont typeface="Arial"/>
              <a:buChar char="•"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I</a:t>
            </a:r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ndex non clustérisé</a:t>
            </a:r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  <a:p>
            <a:pPr marL="717804" lvl="1" indent="-342900">
              <a:buFont typeface="Arial"/>
              <a:buChar char="•"/>
            </a:pP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I</a:t>
            </a:r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ndex clustérisé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/>
            </a:r>
            <a:b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</a:br>
            <a:endParaRPr lang="fr-FR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  <a:p>
            <a:pPr marL="45720" indent="0">
              <a:buNone/>
            </a:pPr>
            <a:r>
              <a:rPr lang="fr-FR" b="1" dirty="0" smtClean="0">
                <a:latin typeface="Calibri"/>
                <a:cs typeface="Calibri"/>
              </a:rPr>
              <a:t>Questions à se poser</a:t>
            </a:r>
          </a:p>
          <a:p>
            <a:pPr marL="388620" indent="-342900">
              <a:buFont typeface="Arial"/>
              <a:buChar char="•"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Où le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workload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se situe t-il? (tables, champ… parfois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tuples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!)</a:t>
            </a:r>
          </a:p>
          <a:p>
            <a:pPr marL="388620" indent="-342900">
              <a:buFont typeface="Arial"/>
              <a:buChar char="•"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Comment placer les index efficacement ?</a:t>
            </a:r>
          </a:p>
          <a:p>
            <a:pPr marL="1257300" lvl="3" indent="-342900">
              <a:buFont typeface="Arial"/>
              <a:buChar char="•"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Localiser les requêtes fréquentes et les clauses WHERE</a:t>
            </a:r>
          </a:p>
          <a:p>
            <a:pPr marL="388620" indent="-342900">
              <a:buFont typeface="Arial"/>
              <a:buChar char="•"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Sur quelle(s) table(s) et quel champ placer</a:t>
            </a:r>
            <a:b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</a:b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des index clustérisés</a:t>
            </a:r>
            <a:endParaRPr lang="fr-FR" dirty="0" smtClean="0">
              <a:solidFill>
                <a:srgbClr val="262626"/>
              </a:solidFill>
              <a:latin typeface="Calibri"/>
              <a:cs typeface="Calibri"/>
            </a:endParaRPr>
          </a:p>
        </p:txBody>
      </p:sp>
      <p:pic>
        <p:nvPicPr>
          <p:cNvPr id="4" name="Picture 3" descr="\\vmware-host\Shared Folders\Téléchargements\Amazon-com-logo-online-store-sales-deals-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28340">
            <a:off x="7459109" y="4235263"/>
            <a:ext cx="1571514" cy="278866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7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WORK</a:t>
            </a:r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LOAD </a:t>
            </a:r>
            <a:r>
              <a:rPr lang="fr-FR" sz="5400" dirty="0" smtClean="0">
                <a:solidFill>
                  <a:srgbClr val="262626"/>
                </a:solidFill>
                <a:latin typeface="Calibri"/>
                <a:cs typeface="Calibri"/>
              </a:rPr>
              <a:t>#3</a:t>
            </a:r>
            <a:endParaRPr lang="fr-FR" sz="3200" dirty="0">
              <a:solidFill>
                <a:srgbClr val="262626"/>
              </a:solidFill>
              <a:latin typeface="Calibri"/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322918"/>
            <a:ext cx="8379884" cy="532341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fr-FR" b="1" dirty="0" smtClean="0">
                <a:solidFill>
                  <a:srgbClr val="404040"/>
                </a:solidFill>
                <a:latin typeface="Calibri"/>
                <a:cs typeface="Calibri"/>
              </a:rPr>
              <a:t>Index non clustérisé </a:t>
            </a:r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:</a:t>
            </a:r>
          </a:p>
          <a:p>
            <a:pPr marL="388620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Possibilité d’en avoir </a:t>
            </a:r>
            <a:r>
              <a:rPr lang="fr-FR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lusieurs par table</a:t>
            </a:r>
          </a:p>
          <a:p>
            <a:pPr marL="388620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Ne contient pas les pages de donnée (pointe vers le(s) </a:t>
            </a:r>
            <a:r>
              <a:rPr lang="fr-FR" dirty="0" err="1" smtClean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lang="fr-FR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388620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Peut sujet aux split/modification de table</a:t>
            </a:r>
          </a:p>
          <a:p>
            <a:pPr marL="45720" indent="0">
              <a:buNone/>
            </a:pPr>
            <a:endParaRPr lang="fr-FR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45720" indent="0">
              <a:buNone/>
            </a:pPr>
            <a:r>
              <a:rPr lang="fr-FR" b="1" dirty="0" smtClean="0">
                <a:solidFill>
                  <a:srgbClr val="404040"/>
                </a:solidFill>
                <a:latin typeface="Calibri"/>
                <a:cs typeface="Calibri"/>
              </a:rPr>
              <a:t>Index clustérisé :</a:t>
            </a:r>
          </a:p>
          <a:p>
            <a:pPr marL="388620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Un unique par table (raison? Juste en dessous)</a:t>
            </a:r>
          </a:p>
          <a:p>
            <a:pPr marL="388620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Copie physique de table déjà existante</a:t>
            </a:r>
          </a:p>
          <a:p>
            <a:pPr marL="388620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Assez sujet aux split de table</a:t>
            </a:r>
          </a:p>
          <a:p>
            <a:pPr marL="388620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Temps de recherche plus court</a:t>
            </a:r>
          </a:p>
          <a:p>
            <a:pPr marL="388620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Puissant mais doit être utilisé là où le </a:t>
            </a:r>
            <a:r>
              <a:rPr lang="fr-FR" dirty="0" err="1" smtClean="0">
                <a:solidFill>
                  <a:srgbClr val="404040"/>
                </a:solidFill>
                <a:latin typeface="Calibri"/>
                <a:cs typeface="Calibri"/>
              </a:rPr>
              <a:t>workload</a:t>
            </a: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 est le plus probable / important</a:t>
            </a:r>
          </a:p>
          <a:p>
            <a:pPr marL="45720" indent="0">
              <a:buNone/>
            </a:pPr>
            <a:r>
              <a:rPr lang="fr-FR" b="1" dirty="0" smtClean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endParaRPr lang="fr-FR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02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0749" y="1215307"/>
            <a:ext cx="8265452" cy="4883126"/>
          </a:xfrm>
        </p:spPr>
        <p:txBody>
          <a:bodyPr>
            <a:normAutofit lnSpcReduction="10000"/>
          </a:bodyPr>
          <a:lstStyle/>
          <a:p>
            <a:pPr marL="45720" lvl="0" indent="0">
              <a:buClr>
                <a:srgbClr val="A63212"/>
              </a:buClr>
              <a:buNone/>
            </a:pPr>
            <a:r>
              <a:rPr lang="fr-FR" sz="2600" b="1" dirty="0" smtClean="0">
                <a:latin typeface="Calibri"/>
                <a:cs typeface="Calibri"/>
              </a:rPr>
              <a:t>Chiff</a:t>
            </a:r>
            <a:r>
              <a:rPr lang="fr-FR" sz="2800" b="1" dirty="0" smtClean="0">
                <a:latin typeface="Calibri"/>
                <a:cs typeface="Calibri"/>
              </a:rPr>
              <a:t>re du cas d’</a:t>
            </a:r>
            <a:r>
              <a:rPr lang="fr-FR" sz="2800" b="1" dirty="0" err="1" smtClean="0">
                <a:latin typeface="Calibri"/>
                <a:cs typeface="Calibri"/>
              </a:rPr>
              <a:t>Amazon.com</a:t>
            </a:r>
            <a:endParaRPr lang="fr-FR" sz="2800" dirty="0" smtClean="0">
              <a:latin typeface="Calibri"/>
              <a:cs typeface="Calibri"/>
            </a:endParaRPr>
          </a:p>
          <a:p>
            <a:pPr>
              <a:buNone/>
            </a:pPr>
            <a:endParaRPr lang="fr-FR" dirty="0">
              <a:latin typeface="Calibri"/>
              <a:cs typeface="Calibri"/>
            </a:endParaRPr>
          </a:p>
          <a:p>
            <a:pPr>
              <a:buNone/>
            </a:pPr>
            <a:r>
              <a:rPr lang="fr-FR" b="1" dirty="0" smtClean="0">
                <a:latin typeface="Calibri"/>
                <a:cs typeface="Calibri"/>
              </a:rPr>
              <a:t>0,1 seconde </a:t>
            </a:r>
            <a:r>
              <a:rPr lang="fr-FR" dirty="0" smtClean="0">
                <a:latin typeface="Calibri"/>
                <a:cs typeface="Calibri"/>
              </a:rPr>
              <a:t>d’attente supplémentaire pour l’affichage d’une page, c’est…</a:t>
            </a:r>
          </a:p>
          <a:p>
            <a:pPr lvl="1">
              <a:buFont typeface="Wingdings"/>
              <a:buChar char="è"/>
            </a:pPr>
            <a:r>
              <a:rPr lang="fr-FR" sz="2600" dirty="0" smtClean="0">
                <a:latin typeface="Calibri"/>
                <a:cs typeface="Calibri"/>
                <a:sym typeface="Wingdings" pitchFamily="2" charset="2"/>
              </a:rPr>
              <a:t> </a:t>
            </a:r>
            <a:r>
              <a:rPr lang="fr-FR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  <a:sym typeface="Wingdings" pitchFamily="2" charset="2"/>
              </a:rPr>
              <a:t>5% de chiffre d’affaire en moins</a:t>
            </a:r>
          </a:p>
          <a:p>
            <a:pPr marL="0" indent="0">
              <a:buNone/>
            </a:pPr>
            <a:endParaRPr lang="fr-FR" sz="2700" dirty="0" smtClean="0">
              <a:latin typeface="Calibri"/>
              <a:cs typeface="Calibri"/>
              <a:sym typeface="Wingdings" pitchFamily="2" charset="2"/>
            </a:endParaRPr>
          </a:p>
          <a:p>
            <a:pPr marL="0" indent="0">
              <a:buNone/>
            </a:pPr>
            <a:endParaRPr lang="fr-FR" sz="2700" dirty="0">
              <a:latin typeface="Calibri"/>
              <a:cs typeface="Calibri"/>
              <a:sym typeface="Wingdings" pitchFamily="2" charset="2"/>
            </a:endParaRPr>
          </a:p>
          <a:p>
            <a:pPr marL="0" indent="0">
              <a:buNone/>
            </a:pPr>
            <a:r>
              <a:rPr lang="fr-FR" sz="2700" dirty="0" smtClean="0">
                <a:latin typeface="Calibri"/>
                <a:cs typeface="Calibri"/>
                <a:sym typeface="Wingdings" pitchFamily="2" charset="2"/>
              </a:rPr>
              <a:t>Les </a:t>
            </a:r>
            <a:r>
              <a:rPr lang="fr-FR" sz="2700" dirty="0">
                <a:latin typeface="Calibri"/>
                <a:cs typeface="Calibri"/>
                <a:sym typeface="Wingdings" pitchFamily="2" charset="2"/>
              </a:rPr>
              <a:t>choix d’optimisation des BDD en terme </a:t>
            </a:r>
            <a:r>
              <a:rPr lang="fr-FR" sz="2700" dirty="0" smtClean="0">
                <a:latin typeface="Calibri"/>
                <a:cs typeface="Calibri"/>
                <a:sym typeface="Wingdings" pitchFamily="2" charset="2"/>
              </a:rPr>
              <a:t/>
            </a:r>
            <a:br>
              <a:rPr lang="fr-FR" sz="2700" dirty="0" smtClean="0">
                <a:latin typeface="Calibri"/>
                <a:cs typeface="Calibri"/>
                <a:sym typeface="Wingdings" pitchFamily="2" charset="2"/>
              </a:rPr>
            </a:br>
            <a:r>
              <a:rPr lang="fr-FR" sz="2700" dirty="0" smtClean="0">
                <a:latin typeface="Calibri"/>
                <a:cs typeface="Calibri"/>
                <a:sym typeface="Wingdings" pitchFamily="2" charset="2"/>
              </a:rPr>
              <a:t>d’index </a:t>
            </a:r>
            <a:r>
              <a:rPr lang="fr-FR" sz="2700" dirty="0">
                <a:latin typeface="Calibri"/>
                <a:cs typeface="Calibri"/>
                <a:sym typeface="Wingdings" pitchFamily="2" charset="2"/>
              </a:rPr>
              <a:t>et de </a:t>
            </a:r>
            <a:r>
              <a:rPr lang="fr-FR" sz="2700" dirty="0" smtClean="0">
                <a:latin typeface="Calibri"/>
                <a:cs typeface="Calibri"/>
                <a:sym typeface="Wingdings" pitchFamily="2" charset="2"/>
              </a:rPr>
              <a:t>cautérisation </a:t>
            </a:r>
            <a:r>
              <a:rPr lang="fr-FR" sz="2700" dirty="0">
                <a:latin typeface="Calibri"/>
                <a:cs typeface="Calibri"/>
                <a:sym typeface="Wingdings" pitchFamily="2" charset="2"/>
              </a:rPr>
              <a:t>des </a:t>
            </a:r>
            <a:r>
              <a:rPr lang="fr-FR" sz="2700" dirty="0" smtClean="0">
                <a:latin typeface="Calibri"/>
                <a:cs typeface="Calibri"/>
                <a:sym typeface="Wingdings" pitchFamily="2" charset="2"/>
              </a:rPr>
              <a:t>index</a:t>
            </a:r>
            <a:br>
              <a:rPr lang="fr-FR" sz="2700" dirty="0" smtClean="0">
                <a:latin typeface="Calibri"/>
                <a:cs typeface="Calibri"/>
                <a:sym typeface="Wingdings" pitchFamily="2" charset="2"/>
              </a:rPr>
            </a:br>
            <a:r>
              <a:rPr lang="fr-FR" sz="2700" dirty="0" smtClean="0">
                <a:latin typeface="Calibri"/>
                <a:cs typeface="Calibri"/>
                <a:sym typeface="Wingdings" pitchFamily="2" charset="2"/>
              </a:rPr>
              <a:t>modifient </a:t>
            </a:r>
            <a:r>
              <a:rPr lang="fr-FR" sz="2700" dirty="0">
                <a:latin typeface="Calibri"/>
                <a:cs typeface="Calibri"/>
                <a:sym typeface="Wingdings" pitchFamily="2" charset="2"/>
              </a:rPr>
              <a:t>radicalement l’efficacité </a:t>
            </a:r>
            <a:r>
              <a:rPr lang="fr-FR" sz="2700" dirty="0" smtClean="0">
                <a:latin typeface="Calibri"/>
                <a:cs typeface="Calibri"/>
                <a:sym typeface="Wingdings" pitchFamily="2" charset="2"/>
              </a:rPr>
              <a:t>d’accès</a:t>
            </a:r>
            <a:br>
              <a:rPr lang="fr-FR" sz="2700" dirty="0" smtClean="0">
                <a:latin typeface="Calibri"/>
                <a:cs typeface="Calibri"/>
                <a:sym typeface="Wingdings" pitchFamily="2" charset="2"/>
              </a:rPr>
            </a:br>
            <a:r>
              <a:rPr lang="fr-FR" sz="2700" dirty="0" smtClean="0">
                <a:latin typeface="Calibri"/>
                <a:cs typeface="Calibri"/>
                <a:sym typeface="Wingdings" pitchFamily="2" charset="2"/>
              </a:rPr>
              <a:t>aux </a:t>
            </a:r>
            <a:r>
              <a:rPr lang="fr-FR" sz="2700" dirty="0">
                <a:latin typeface="Calibri"/>
                <a:cs typeface="Calibri"/>
                <a:sym typeface="Wingdings" pitchFamily="2" charset="2"/>
              </a:rPr>
              <a:t>données dans une BDD.</a:t>
            </a:r>
            <a:endParaRPr lang="fr-FR" sz="27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fr-FR" dirty="0" smtClean="0">
              <a:latin typeface="Calibri"/>
              <a:cs typeface="Calibri"/>
              <a:sym typeface="Wingdings" pitchFamily="2" charset="2"/>
            </a:endParaRPr>
          </a:p>
          <a:p>
            <a:pPr>
              <a:buFont typeface="Wingdings"/>
              <a:buChar char="è"/>
            </a:pPr>
            <a:endParaRPr lang="fr-FR" dirty="0" smtClean="0">
              <a:latin typeface="Calibri"/>
              <a:cs typeface="Calibri"/>
              <a:sym typeface="Wingdings" pitchFamily="2" charset="2"/>
            </a:endParaRPr>
          </a:p>
          <a:p>
            <a:pPr marL="0" indent="0">
              <a:buNone/>
            </a:pPr>
            <a:endParaRPr lang="fr-FR" dirty="0" smtClean="0">
              <a:latin typeface="Calibri"/>
              <a:cs typeface="Calibri"/>
              <a:sym typeface="Wingdings" pitchFamily="2" charset="2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51280" y="158749"/>
            <a:ext cx="8041440" cy="95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>
                <a:latin typeface="Calibri"/>
                <a:cs typeface="Calibri"/>
              </a:rPr>
              <a:t>WORK</a:t>
            </a:r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LOAD </a:t>
            </a:r>
            <a:r>
              <a:rPr lang="fr-FR" sz="5400" dirty="0" smtClean="0">
                <a:solidFill>
                  <a:srgbClr val="262626"/>
                </a:solidFill>
                <a:latin typeface="Calibri"/>
                <a:cs typeface="Calibri"/>
              </a:rPr>
              <a:t>#4</a:t>
            </a:r>
            <a:endParaRPr lang="fr-FR" sz="3200" dirty="0">
              <a:solidFill>
                <a:srgbClr val="262626"/>
              </a:solidFill>
              <a:latin typeface="Calibri"/>
              <a:cs typeface="Calibri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201" y="3218832"/>
            <a:ext cx="2413000" cy="24130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6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PLAN</a:t>
            </a:r>
            <a:endParaRPr lang="fr-FR" sz="5400" dirty="0">
              <a:latin typeface="Calibri"/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195917"/>
            <a:ext cx="8379884" cy="51964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 smtClean="0">
                <a:latin typeface="Calibri"/>
                <a:cs typeface="Calibri"/>
              </a:rPr>
              <a:t>Introduction</a:t>
            </a:r>
            <a:r>
              <a:rPr lang="fr-FR" dirty="0" smtClean="0">
                <a:latin typeface="Calibri"/>
                <a:cs typeface="Calibri"/>
              </a:rPr>
              <a:t/>
            </a:r>
            <a:br>
              <a:rPr lang="fr-FR" dirty="0" smtClean="0">
                <a:latin typeface="Calibri"/>
                <a:cs typeface="Calibri"/>
              </a:rPr>
            </a:br>
            <a:endParaRPr lang="fr-FR" dirty="0" smtClean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latin typeface="Calibri"/>
                <a:cs typeface="Calibri"/>
              </a:rPr>
              <a:t>Les tables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Construction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Schéma relationnel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Contraintes d’intégrité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Requêtes fréquentes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Explication de requête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latin typeface="Calibri"/>
                <a:cs typeface="Calibri"/>
              </a:rPr>
              <a:t>Etude du </a:t>
            </a:r>
            <a:r>
              <a:rPr lang="fr-FR" b="1" dirty="0" err="1" smtClean="0">
                <a:latin typeface="Calibri"/>
                <a:cs typeface="Calibri"/>
              </a:rPr>
              <a:t>workload</a:t>
            </a:r>
            <a:endParaRPr lang="fr-FR" b="1" dirty="0" smtClean="0">
              <a:latin typeface="Calibri"/>
              <a:cs typeface="Calibri"/>
            </a:endParaRP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Définition et application au projet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Placement des INDEX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Plan de requête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latin typeface="Calibri"/>
                <a:cs typeface="Calibri"/>
              </a:rPr>
              <a:t>Utilisateurs et droits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latin typeface="Calibri"/>
                <a:cs typeface="Calibri"/>
              </a:rPr>
              <a:t>Transactions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A propos des niveaux d’isolation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Application</a:t>
            </a:r>
          </a:p>
          <a:p>
            <a:pPr marL="914400" lvl="3" indent="0">
              <a:buNone/>
            </a:pPr>
            <a:endParaRPr lang="fr-FR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fr-FR" b="1" dirty="0" smtClean="0">
                <a:latin typeface="Calibri"/>
                <a:cs typeface="Calibri"/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fr-FR" dirty="0" smtClean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endParaRPr lang="fr-FR" dirty="0" smtClean="0">
              <a:latin typeface="Calibri"/>
              <a:cs typeface="Calibri"/>
            </a:endParaRPr>
          </a:p>
          <a:p>
            <a:pPr lvl="3">
              <a:buFont typeface="Arial"/>
              <a:buChar char="•"/>
            </a:pPr>
            <a:endParaRPr lang="fr-FR" dirty="0" smtClean="0">
              <a:latin typeface="Calibri"/>
              <a:cs typeface="Calibri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14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8852" y="1423326"/>
            <a:ext cx="8143868" cy="4970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>
                <a:latin typeface="Calibri"/>
                <a:cs typeface="Calibri"/>
              </a:rPr>
              <a:t>Choix effectués pour l’indexation</a:t>
            </a:r>
          </a:p>
          <a:p>
            <a:pPr marL="0" indent="0">
              <a:buNone/>
            </a:pPr>
            <a:endParaRPr lang="fr-FR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fr-FR" sz="2400" dirty="0" smtClean="0">
                <a:solidFill>
                  <a:srgbClr val="7F7F7F"/>
                </a:solidFill>
                <a:latin typeface="Calibri"/>
                <a:cs typeface="Calibri"/>
              </a:rPr>
              <a:t>Images : </a:t>
            </a:r>
            <a:r>
              <a:rPr lang="fr-FR" sz="2400" dirty="0" err="1" smtClean="0">
                <a:solidFill>
                  <a:srgbClr val="7F7F7F"/>
                </a:solidFill>
                <a:latin typeface="Calibri"/>
                <a:cs typeface="Calibri"/>
              </a:rPr>
              <a:t>pic_url</a:t>
            </a:r>
            <a:endParaRPr lang="fr-FR" sz="2400" dirty="0">
              <a:solidFill>
                <a:srgbClr val="7F7F7F"/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fr-FR" sz="2400" dirty="0" smtClean="0">
                <a:latin typeface="Calibri"/>
                <a:cs typeface="Calibri"/>
              </a:rPr>
              <a:t>Catégories : </a:t>
            </a:r>
            <a:r>
              <a:rPr lang="fr-FR" sz="2400" dirty="0" err="1" smtClean="0">
                <a:latin typeface="Calibri"/>
                <a:cs typeface="Calibri"/>
              </a:rPr>
              <a:t>cat_name</a:t>
            </a:r>
            <a:endParaRPr lang="fr-FR" sz="2400" dirty="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fr-FR" sz="2400" dirty="0" smtClean="0">
                <a:solidFill>
                  <a:srgbClr val="7F7F7F"/>
                </a:solidFill>
                <a:latin typeface="Calibri"/>
                <a:cs typeface="Calibri"/>
              </a:rPr>
              <a:t>Produits : </a:t>
            </a:r>
            <a:r>
              <a:rPr lang="fr-FR" sz="2400" dirty="0" err="1" smtClean="0">
                <a:solidFill>
                  <a:srgbClr val="7F7F7F"/>
                </a:solidFill>
                <a:latin typeface="Calibri"/>
                <a:cs typeface="Calibri"/>
              </a:rPr>
              <a:t>prod_id</a:t>
            </a:r>
            <a:r>
              <a:rPr lang="fr-FR" sz="240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lang="fr-FR" sz="2400" dirty="0" err="1" smtClean="0">
                <a:solidFill>
                  <a:srgbClr val="7F7F7F"/>
                </a:solidFill>
                <a:latin typeface="Calibri"/>
                <a:cs typeface="Calibri"/>
              </a:rPr>
              <a:t>prod_name</a:t>
            </a:r>
            <a:endParaRPr lang="fr-FR" sz="2400" dirty="0">
              <a:solidFill>
                <a:srgbClr val="7F7F7F"/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fr-FR" sz="2400" dirty="0" smtClean="0">
                <a:latin typeface="Calibri"/>
                <a:cs typeface="Calibri"/>
              </a:rPr>
              <a:t>Clients : </a:t>
            </a:r>
            <a:r>
              <a:rPr lang="fr-FR" sz="2400" dirty="0" err="1" smtClean="0">
                <a:latin typeface="Calibri"/>
                <a:cs typeface="Calibri"/>
              </a:rPr>
              <a:t>cust_id</a:t>
            </a:r>
            <a:r>
              <a:rPr lang="fr-FR" sz="2400" dirty="0" smtClean="0">
                <a:latin typeface="Calibri"/>
                <a:cs typeface="Calibri"/>
              </a:rPr>
              <a:t>, </a:t>
            </a:r>
            <a:r>
              <a:rPr lang="fr-FR" sz="2400" dirty="0" err="1" smtClean="0">
                <a:latin typeface="Calibri"/>
                <a:cs typeface="Calibri"/>
              </a:rPr>
              <a:t>cust_name</a:t>
            </a:r>
            <a:endParaRPr lang="fr-FR" sz="2400" dirty="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fr-FR" sz="2400" dirty="0" smtClean="0">
                <a:solidFill>
                  <a:srgbClr val="7F7F7F"/>
                </a:solidFill>
                <a:latin typeface="Calibri"/>
                <a:cs typeface="Calibri"/>
              </a:rPr>
              <a:t>Commentaires : (</a:t>
            </a:r>
            <a:r>
              <a:rPr lang="fr-FR" sz="2400" dirty="0" err="1" smtClean="0">
                <a:solidFill>
                  <a:srgbClr val="7F7F7F"/>
                </a:solidFill>
                <a:latin typeface="Calibri"/>
                <a:cs typeface="Calibri"/>
              </a:rPr>
              <a:t>com_cust_id</a:t>
            </a:r>
            <a:r>
              <a:rPr lang="fr-FR" sz="240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lang="fr-FR" sz="2400" dirty="0" err="1" smtClean="0">
                <a:solidFill>
                  <a:srgbClr val="7F7F7F"/>
                </a:solidFill>
                <a:latin typeface="Calibri"/>
                <a:cs typeface="Calibri"/>
              </a:rPr>
              <a:t>com_prod_id</a:t>
            </a:r>
            <a:r>
              <a:rPr lang="fr-FR" sz="240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lang="fr-FR" sz="2400" dirty="0" err="1" smtClean="0">
                <a:solidFill>
                  <a:srgbClr val="7F7F7F"/>
                </a:solidFill>
                <a:latin typeface="Calibri"/>
                <a:cs typeface="Calibri"/>
              </a:rPr>
              <a:t>com_date</a:t>
            </a:r>
            <a:r>
              <a:rPr lang="fr-FR" sz="2400" dirty="0" smtClean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endParaRPr lang="fr-FR" sz="2400" dirty="0">
              <a:solidFill>
                <a:srgbClr val="7F7F7F"/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fr-FR" sz="2400" dirty="0" smtClean="0">
                <a:latin typeface="Calibri"/>
                <a:cs typeface="Calibri"/>
              </a:rPr>
              <a:t>Commande : </a:t>
            </a:r>
            <a:r>
              <a:rPr lang="fr-FR" sz="2400" dirty="0" err="1" smtClean="0">
                <a:latin typeface="Calibri"/>
                <a:cs typeface="Calibri"/>
              </a:rPr>
              <a:t>ord_id</a:t>
            </a:r>
            <a:r>
              <a:rPr lang="fr-FR" sz="2400" dirty="0" smtClean="0">
                <a:latin typeface="Calibri"/>
                <a:cs typeface="Calibri"/>
              </a:rPr>
              <a:t>, </a:t>
            </a:r>
            <a:r>
              <a:rPr lang="fr-FR" sz="2400" dirty="0" err="1" smtClean="0">
                <a:latin typeface="Calibri"/>
                <a:cs typeface="Calibri"/>
              </a:rPr>
              <a:t>ord_date</a:t>
            </a:r>
            <a:endParaRPr lang="fr-FR" sz="2400" dirty="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fr-FR" sz="2400" dirty="0" smtClean="0">
                <a:solidFill>
                  <a:srgbClr val="7F7F7F"/>
                </a:solidFill>
                <a:latin typeface="Calibri"/>
                <a:cs typeface="Calibri"/>
              </a:rPr>
              <a:t>Paiements : </a:t>
            </a:r>
            <a:r>
              <a:rPr lang="fr-FR" sz="2400" dirty="0" err="1" smtClean="0">
                <a:solidFill>
                  <a:srgbClr val="7F7F7F"/>
                </a:solidFill>
                <a:latin typeface="Calibri"/>
                <a:cs typeface="Calibri"/>
              </a:rPr>
              <a:t>pay_date</a:t>
            </a:r>
            <a:r>
              <a:rPr lang="fr-FR" sz="2400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lang="fr-FR" sz="2400" dirty="0" err="1" smtClean="0">
                <a:solidFill>
                  <a:srgbClr val="7F7F7F"/>
                </a:solidFill>
                <a:latin typeface="Calibri"/>
                <a:cs typeface="Calibri"/>
              </a:rPr>
              <a:t>pay_status</a:t>
            </a:r>
            <a:endParaRPr lang="fr-FR" sz="2400" dirty="0" smtClean="0">
              <a:solidFill>
                <a:srgbClr val="7F7F7F"/>
              </a:solidFill>
              <a:latin typeface="Calibri"/>
              <a:cs typeface="Calibri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51280" y="158749"/>
            <a:ext cx="8041440" cy="95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>
                <a:latin typeface="Calibri"/>
                <a:cs typeface="Calibri"/>
              </a:rPr>
              <a:t>WORK</a:t>
            </a:r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LOAD </a:t>
            </a:r>
            <a:r>
              <a:rPr lang="fr-FR" sz="5400" dirty="0" smtClean="0">
                <a:solidFill>
                  <a:srgbClr val="262626"/>
                </a:solidFill>
                <a:latin typeface="Calibri"/>
                <a:cs typeface="Calibri"/>
              </a:rPr>
              <a:t>#5</a:t>
            </a:r>
            <a:endParaRPr lang="fr-FR" sz="3200" dirty="0">
              <a:solidFill>
                <a:srgbClr val="262626"/>
              </a:solidFill>
              <a:latin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25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551280" y="158749"/>
            <a:ext cx="8041440" cy="95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>
                <a:latin typeface="Calibri"/>
                <a:cs typeface="Calibri"/>
              </a:rPr>
              <a:t>WORK</a:t>
            </a:r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LOAD </a:t>
            </a:r>
            <a:r>
              <a:rPr lang="fr-FR" sz="5400" dirty="0" smtClean="0">
                <a:solidFill>
                  <a:srgbClr val="262626"/>
                </a:solidFill>
                <a:latin typeface="Calibri"/>
                <a:cs typeface="Calibri"/>
              </a:rPr>
              <a:t>#6</a:t>
            </a:r>
            <a:endParaRPr lang="fr-FR" sz="3200" dirty="0">
              <a:solidFill>
                <a:srgbClr val="262626"/>
              </a:solidFill>
              <a:latin typeface="Calibri"/>
              <a:cs typeface="Calibri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48852" y="1423326"/>
            <a:ext cx="8143868" cy="4970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Rage Italic" pitchFamily="66" charset="0"/>
              <a:buNone/>
            </a:pPr>
            <a:r>
              <a:rPr lang="fr-FR" b="1" dirty="0" smtClean="0">
                <a:latin typeface="Calibri"/>
                <a:cs typeface="Calibri"/>
              </a:rPr>
              <a:t>Choix effectués pour l’indexation clustérisée</a:t>
            </a:r>
            <a:br>
              <a:rPr lang="fr-FR" b="1" dirty="0" smtClean="0">
                <a:latin typeface="Calibri"/>
                <a:cs typeface="Calibri"/>
              </a:rPr>
            </a:br>
            <a:endParaRPr lang="fr-FR" dirty="0" smtClean="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fr-F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amz_products</a:t>
            </a:r>
            <a:r>
              <a:rPr lang="fr-F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[</a:t>
            </a:r>
            <a:r>
              <a:rPr lang="fr-F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ord_date</a:t>
            </a:r>
            <a:r>
              <a:rPr lang="fr-F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]</a:t>
            </a:r>
          </a:p>
          <a:p>
            <a:pPr lvl="1">
              <a:buFont typeface="Arial"/>
              <a:buChar char="•"/>
            </a:pPr>
            <a:endParaRPr lang="fr-F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fr-FR" sz="2800" dirty="0" err="1" smtClean="0">
                <a:latin typeface="Calibri"/>
                <a:cs typeface="Calibri"/>
              </a:rPr>
              <a:t>amz_customers</a:t>
            </a:r>
            <a:r>
              <a:rPr lang="fr-FR" sz="2800" dirty="0" smtClean="0">
                <a:latin typeface="Calibri"/>
                <a:cs typeface="Calibri"/>
              </a:rPr>
              <a:t>[</a:t>
            </a:r>
            <a:r>
              <a:rPr lang="fr-FR" sz="2800" dirty="0" err="1" smtClean="0">
                <a:latin typeface="Calibri"/>
                <a:cs typeface="Calibri"/>
              </a:rPr>
              <a:t>cust_name</a:t>
            </a:r>
            <a:r>
              <a:rPr lang="fr-FR" sz="2800" dirty="0" smtClean="0">
                <a:latin typeface="Calibri"/>
                <a:cs typeface="Calibri"/>
              </a:rPr>
              <a:t>]</a:t>
            </a:r>
          </a:p>
          <a:p>
            <a:pPr lvl="1">
              <a:buFont typeface="Arial"/>
              <a:buChar char="•"/>
            </a:pPr>
            <a:endParaRPr lang="fr-FR" sz="2800" dirty="0" smtClean="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fr-FR" sz="2800" dirty="0" err="1" smtClean="0">
                <a:solidFill>
                  <a:srgbClr val="7F7F7F"/>
                </a:solidFill>
                <a:latin typeface="Calibri"/>
                <a:cs typeface="Calibri"/>
              </a:rPr>
              <a:t>amz_orders</a:t>
            </a:r>
            <a:r>
              <a:rPr lang="fr-FR" sz="2800" dirty="0" smtClean="0">
                <a:solidFill>
                  <a:srgbClr val="7F7F7F"/>
                </a:solidFill>
                <a:latin typeface="Calibri"/>
                <a:cs typeface="Calibri"/>
              </a:rPr>
              <a:t>[</a:t>
            </a:r>
            <a:r>
              <a:rPr lang="fr-FR" sz="2800" dirty="0" err="1" smtClean="0">
                <a:solidFill>
                  <a:srgbClr val="7F7F7F"/>
                </a:solidFill>
                <a:latin typeface="Calibri"/>
                <a:cs typeface="Calibri"/>
              </a:rPr>
              <a:t>ord_date</a:t>
            </a:r>
            <a:r>
              <a:rPr lang="fr-FR" sz="2800" dirty="0" smtClean="0">
                <a:solidFill>
                  <a:srgbClr val="7F7F7F"/>
                </a:solidFill>
                <a:latin typeface="Calibri"/>
                <a:cs typeface="Calibri"/>
              </a:rPr>
              <a:t>]</a:t>
            </a:r>
          </a:p>
          <a:p>
            <a:pPr lvl="1">
              <a:buFont typeface="Arial"/>
              <a:buChar char="•"/>
            </a:pPr>
            <a:endParaRPr lang="fr-FR" sz="2800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fr-FR" sz="2800" dirty="0" err="1" smtClean="0">
                <a:latin typeface="Calibri"/>
                <a:cs typeface="Calibri"/>
              </a:rPr>
              <a:t>amz_payments</a:t>
            </a:r>
            <a:r>
              <a:rPr lang="fr-FR" sz="2800" dirty="0" smtClean="0">
                <a:latin typeface="Calibri"/>
                <a:cs typeface="Calibri"/>
              </a:rPr>
              <a:t>[</a:t>
            </a:r>
            <a:r>
              <a:rPr lang="fr-FR" sz="2800" dirty="0" err="1" smtClean="0">
                <a:latin typeface="Calibri"/>
                <a:cs typeface="Calibri"/>
              </a:rPr>
              <a:t>pay_date</a:t>
            </a:r>
            <a:r>
              <a:rPr lang="fr-FR" sz="2800" dirty="0" smtClean="0">
                <a:latin typeface="Calibri"/>
                <a:cs typeface="Calibri"/>
              </a:rPr>
              <a:t>, </a:t>
            </a:r>
            <a:r>
              <a:rPr lang="fr-FR" sz="2800" dirty="0" err="1" smtClean="0">
                <a:latin typeface="Calibri"/>
                <a:cs typeface="Calibri"/>
              </a:rPr>
              <a:t>pay_status</a:t>
            </a:r>
            <a:r>
              <a:rPr lang="fr-FR" sz="2800" dirty="0" smtClean="0">
                <a:latin typeface="Calibri"/>
                <a:cs typeface="Calibri"/>
              </a:rPr>
              <a:t>]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29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551280" y="158749"/>
            <a:ext cx="8041440" cy="95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>
                <a:latin typeface="Calibri"/>
                <a:cs typeface="Calibri"/>
              </a:rPr>
              <a:t>WORK</a:t>
            </a:r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LOAD </a:t>
            </a:r>
            <a:r>
              <a:rPr lang="fr-FR" sz="5400" dirty="0" smtClean="0">
                <a:solidFill>
                  <a:srgbClr val="262626"/>
                </a:solidFill>
                <a:latin typeface="Calibri"/>
                <a:cs typeface="Calibri"/>
              </a:rPr>
              <a:t>#7</a:t>
            </a:r>
            <a:endParaRPr lang="fr-FR" sz="3200" dirty="0">
              <a:solidFill>
                <a:srgbClr val="262626"/>
              </a:solidFill>
              <a:latin typeface="Calibri"/>
              <a:cs typeface="Calibri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48852" y="1423326"/>
            <a:ext cx="8143868" cy="49707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Rage Italic" pitchFamily="66" charset="0"/>
              <a:buNone/>
            </a:pPr>
            <a:r>
              <a:rPr lang="fr-FR" b="1" dirty="0" smtClean="0">
                <a:latin typeface="Calibri"/>
                <a:cs typeface="Calibri"/>
              </a:rPr>
              <a:t>Autres moyens pour parer le surplus de </a:t>
            </a:r>
            <a:r>
              <a:rPr lang="fr-FR" b="1" dirty="0" err="1" smtClean="0">
                <a:latin typeface="Calibri"/>
                <a:cs typeface="Calibri"/>
              </a:rPr>
              <a:t>workload</a:t>
            </a:r>
            <a:r>
              <a:rPr lang="fr-FR" b="1" dirty="0" smtClean="0">
                <a:latin typeface="Calibri"/>
                <a:cs typeface="Calibri"/>
              </a:rPr>
              <a:t/>
            </a:r>
            <a:br>
              <a:rPr lang="fr-FR" b="1" dirty="0" smtClean="0">
                <a:latin typeface="Calibri"/>
                <a:cs typeface="Calibri"/>
              </a:rPr>
            </a:br>
            <a:endParaRPr lang="fr-FR" b="1" dirty="0" smtClean="0">
              <a:latin typeface="Calibri"/>
              <a:cs typeface="Calibri"/>
            </a:endParaRPr>
          </a:p>
          <a:p>
            <a:pPr marL="0" indent="0">
              <a:buFont typeface="Rage Italic" pitchFamily="66" charset="0"/>
              <a:buNone/>
            </a:pPr>
            <a:endParaRPr lang="fr-FR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fr-FR" b="1" dirty="0" smtClean="0">
                <a:latin typeface="Calibri"/>
                <a:cs typeface="Calibri"/>
              </a:rPr>
              <a:t>Vérification des données au préalable </a:t>
            </a: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(via d’autres technologies (</a:t>
            </a:r>
            <a:r>
              <a:rPr lang="fr-FR" dirty="0" err="1" smtClean="0">
                <a:solidFill>
                  <a:srgbClr val="7F7F7F"/>
                </a:solidFill>
                <a:latin typeface="Calibri"/>
                <a:cs typeface="Calibri"/>
              </a:rPr>
              <a:t>Javascript</a:t>
            </a: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, langage serveur…)</a:t>
            </a:r>
          </a:p>
          <a:p>
            <a:pPr>
              <a:buFont typeface="Arial"/>
              <a:buChar char="•"/>
            </a:pPr>
            <a:endParaRPr lang="fr-FR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fr-FR" b="1" dirty="0" smtClean="0">
                <a:latin typeface="Calibri"/>
                <a:cs typeface="Calibri"/>
              </a:rPr>
              <a:t>CHECK et TRIGGERS</a:t>
            </a:r>
          </a:p>
          <a:p>
            <a:pPr lvl="2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Evite surtout le désordre et </a:t>
            </a:r>
            <a:r>
              <a:rPr lang="fr-FR" smtClean="0">
                <a:solidFill>
                  <a:srgbClr val="7F7F7F"/>
                </a:solidFill>
                <a:latin typeface="Calibri"/>
                <a:cs typeface="Calibri"/>
              </a:rPr>
              <a:t>les incohérences </a:t>
            </a: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de données et </a:t>
            </a:r>
            <a:r>
              <a:rPr lang="fr-FR" smtClean="0">
                <a:solidFill>
                  <a:srgbClr val="7F7F7F"/>
                </a:solidFill>
                <a:latin typeface="Calibri"/>
                <a:cs typeface="Calibri"/>
              </a:rPr>
              <a:t>donc maintient </a:t>
            </a: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la BDD en état stable et fiable.</a:t>
            </a:r>
          </a:p>
          <a:p>
            <a:pPr lvl="2">
              <a:buFont typeface="Arial"/>
              <a:buChar char="•"/>
            </a:pPr>
            <a:endParaRPr lang="fr-FR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Mise en place de </a:t>
            </a:r>
            <a:r>
              <a:rPr lang="fr-FR" b="1" dirty="0" smtClean="0">
                <a:latin typeface="Calibri"/>
                <a:cs typeface="Calibri"/>
              </a:rPr>
              <a:t>vues et de requêtes préparées</a:t>
            </a:r>
          </a:p>
          <a:p>
            <a:pPr lvl="2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Stocke le résultat d’une </a:t>
            </a:r>
            <a:r>
              <a:rPr lang="fr-FR" b="1" dirty="0" smtClean="0">
                <a:latin typeface="Calibri"/>
                <a:cs typeface="Calibri"/>
              </a:rPr>
              <a:t>requête souvent exécutée</a:t>
            </a:r>
          </a:p>
          <a:p>
            <a:pPr lvl="2">
              <a:buFont typeface="Arial"/>
              <a:buChar char="•"/>
            </a:pPr>
            <a:r>
              <a:rPr lang="fr-FR" dirty="0" err="1" smtClean="0">
                <a:latin typeface="Calibri"/>
                <a:cs typeface="Calibri"/>
              </a:rPr>
              <a:t>Optimizer</a:t>
            </a:r>
            <a:r>
              <a:rPr lang="fr-FR" dirty="0" smtClean="0">
                <a:latin typeface="Calibri"/>
                <a:cs typeface="Calibri"/>
              </a:rPr>
              <a:t> : </a:t>
            </a:r>
            <a:r>
              <a:rPr lang="fr-FR" b="1" dirty="0" smtClean="0">
                <a:latin typeface="Calibri"/>
                <a:cs typeface="Calibri"/>
              </a:rPr>
              <a:t>statistiques du SGBD </a:t>
            </a:r>
            <a:r>
              <a:rPr lang="fr-FR" dirty="0" smtClean="0">
                <a:latin typeface="Calibri"/>
                <a:cs typeface="Calibri"/>
              </a:rPr>
              <a:t>sur les requêtes</a:t>
            </a:r>
          </a:p>
          <a:p>
            <a:pPr lvl="2">
              <a:buFont typeface="Arial"/>
              <a:buChar char="•"/>
            </a:pPr>
            <a:endParaRPr lang="fr-FR" b="1" dirty="0">
              <a:latin typeface="Calibri"/>
              <a:cs typeface="Calibri"/>
            </a:endParaRPr>
          </a:p>
          <a:p>
            <a:pPr lvl="2">
              <a:buFont typeface="Arial"/>
              <a:buChar char="•"/>
            </a:pPr>
            <a:endParaRPr lang="fr-FR" b="1" dirty="0" smtClean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endParaRPr lang="fr-FR" b="1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endParaRPr lang="fr-FR" b="1" dirty="0" smtClean="0">
              <a:latin typeface="Calibri"/>
              <a:cs typeface="Calibri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7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551280" y="158749"/>
            <a:ext cx="8041440" cy="95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>
                <a:latin typeface="Calibri"/>
                <a:cs typeface="Calibri"/>
              </a:rPr>
              <a:t>WORK</a:t>
            </a:r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LOAD </a:t>
            </a:r>
            <a:r>
              <a:rPr lang="fr-FR" sz="5400" dirty="0" smtClean="0">
                <a:solidFill>
                  <a:srgbClr val="262626"/>
                </a:solidFill>
                <a:latin typeface="Calibri"/>
                <a:cs typeface="Calibri"/>
              </a:rPr>
              <a:t>#8</a:t>
            </a:r>
            <a:endParaRPr lang="fr-FR" sz="3200" dirty="0">
              <a:solidFill>
                <a:srgbClr val="262626"/>
              </a:solidFill>
              <a:latin typeface="Calibri"/>
              <a:cs typeface="Calibri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48852" y="1423326"/>
            <a:ext cx="8143868" cy="3120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Rage Italic" pitchFamily="66" charset="0"/>
              <a:buNone/>
            </a:pPr>
            <a:r>
              <a:rPr lang="fr-FR" b="1" dirty="0" smtClean="0">
                <a:latin typeface="Calibri"/>
                <a:cs typeface="Calibri"/>
              </a:rPr>
              <a:t>Vue intéressante…</a:t>
            </a:r>
          </a:p>
          <a:p>
            <a:pPr marL="0" indent="0">
              <a:buFont typeface="Rage Italic" pitchFamily="66" charset="0"/>
              <a:buNone/>
            </a:pPr>
            <a:endParaRPr lang="fr-FR" b="1" dirty="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Sélectionne les information à propos d’une commande</a:t>
            </a:r>
          </a:p>
          <a:p>
            <a:pPr lvl="2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A propos du </a:t>
            </a:r>
            <a:r>
              <a:rPr lang="fr-FR" b="1" dirty="0" smtClean="0">
                <a:latin typeface="Calibri"/>
                <a:cs typeface="Calibri"/>
              </a:rPr>
              <a:t>client</a:t>
            </a:r>
          </a:p>
          <a:p>
            <a:pPr lvl="2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A propos du </a:t>
            </a:r>
            <a:r>
              <a:rPr lang="fr-FR" b="1" dirty="0" smtClean="0">
                <a:latin typeface="Calibri"/>
                <a:cs typeface="Calibri"/>
              </a:rPr>
              <a:t>produit</a:t>
            </a:r>
          </a:p>
          <a:p>
            <a:pPr lvl="2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A propos du </a:t>
            </a:r>
            <a:r>
              <a:rPr lang="fr-FR" b="1" dirty="0" smtClean="0">
                <a:latin typeface="Calibri"/>
                <a:cs typeface="Calibri"/>
              </a:rPr>
              <a:t>paiement</a:t>
            </a:r>
          </a:p>
          <a:p>
            <a:pPr lvl="2">
              <a:buFont typeface="Arial"/>
              <a:buChar char="•"/>
            </a:pPr>
            <a:endParaRPr lang="fr-FR" b="1" dirty="0" smtClean="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Peut être intéressant dans le cadre d’un </a:t>
            </a:r>
            <a:r>
              <a:rPr lang="fr-FR" b="1" dirty="0" smtClean="0">
                <a:latin typeface="Calibri"/>
                <a:cs typeface="Calibri"/>
              </a:rPr>
              <a:t>suivi de comma</a:t>
            </a:r>
            <a:r>
              <a:rPr lang="fr-FR" dirty="0" smtClean="0">
                <a:latin typeface="Calibri"/>
                <a:cs typeface="Calibri"/>
              </a:rPr>
              <a:t>nde ou de </a:t>
            </a:r>
            <a:r>
              <a:rPr lang="fr-FR" b="1" dirty="0" smtClean="0">
                <a:latin typeface="Calibri"/>
                <a:cs typeface="Calibri"/>
              </a:rPr>
              <a:t>l’administration du site</a:t>
            </a:r>
          </a:p>
          <a:p>
            <a:pPr lvl="2">
              <a:buFont typeface="Arial"/>
              <a:buChar char="•"/>
            </a:pPr>
            <a:endParaRPr lang="fr-FR" b="1" dirty="0">
              <a:latin typeface="Calibri"/>
              <a:cs typeface="Calibri"/>
            </a:endParaRPr>
          </a:p>
          <a:p>
            <a:pPr lvl="2">
              <a:buFont typeface="Arial"/>
              <a:buChar char="•"/>
            </a:pPr>
            <a:endParaRPr lang="fr-FR" b="1" dirty="0" smtClean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endParaRPr lang="fr-FR" b="1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endParaRPr lang="fr-FR" b="1" dirty="0" smtClean="0">
              <a:latin typeface="Calibri"/>
              <a:cs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2" y="4678503"/>
            <a:ext cx="8235348" cy="1721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04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WORK</a:t>
            </a:r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LOAD </a:t>
            </a:r>
            <a:r>
              <a:rPr lang="fr-FR" sz="5400" dirty="0" smtClean="0">
                <a:solidFill>
                  <a:srgbClr val="262626"/>
                </a:solidFill>
                <a:latin typeface="Calibri"/>
                <a:cs typeface="Calibri"/>
              </a:rPr>
              <a:t>#9</a:t>
            </a:r>
            <a:endParaRPr lang="fr-FR" sz="3200" dirty="0">
              <a:solidFill>
                <a:srgbClr val="262626"/>
              </a:solidFill>
              <a:latin typeface="Calibri"/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4999" y="4018177"/>
            <a:ext cx="8149167" cy="2635813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endParaRPr lang="fr-FR" sz="1400" b="1" dirty="0" smtClean="0">
              <a:solidFill>
                <a:srgbClr val="7F7F7F"/>
              </a:solidFill>
              <a:latin typeface="Zapf Dingbats"/>
              <a:ea typeface="Zapf Dingbats"/>
              <a:cs typeface="Zapf Dingbats"/>
            </a:endParaRPr>
          </a:p>
          <a:p>
            <a:pPr marL="45720" indent="0">
              <a:buNone/>
            </a:pPr>
            <a:r>
              <a:rPr lang="fr-FR" sz="1400" b="1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lang="fr-FR" sz="1100" b="1" dirty="0" smtClean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lang="fr-FR" sz="1300" b="1" dirty="0" smtClean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lang="fr-FR" sz="1300" b="1" dirty="0" smtClean="0">
                <a:latin typeface="Lucida Grande"/>
                <a:ea typeface="Lucida Grande"/>
                <a:cs typeface="Lucida Grande"/>
              </a:rPr>
              <a:t>π(</a:t>
            </a:r>
            <a:r>
              <a:rPr lang="fr-FR" sz="1300" b="1" dirty="0" err="1">
                <a:solidFill>
                  <a:srgbClr val="7F7F7F"/>
                </a:solidFill>
                <a:latin typeface="Calibri"/>
                <a:cs typeface="Calibri"/>
              </a:rPr>
              <a:t>prod_id</a:t>
            </a:r>
            <a:r>
              <a:rPr lang="fr-FR" sz="1300" b="1" dirty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lang="fr-FR" sz="1300" b="1" dirty="0" err="1" smtClean="0">
                <a:solidFill>
                  <a:srgbClr val="7F7F7F"/>
                </a:solidFill>
                <a:latin typeface="Calibri"/>
                <a:cs typeface="Calibri"/>
              </a:rPr>
              <a:t>prod_stock</a:t>
            </a:r>
            <a:r>
              <a:rPr lang="fr-FR" sz="1300" b="1" dirty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lang="fr-FR" sz="1300" b="1" dirty="0" err="1">
                <a:solidFill>
                  <a:srgbClr val="7F7F7F"/>
                </a:solidFill>
                <a:latin typeface="Calibri"/>
                <a:cs typeface="Calibri"/>
              </a:rPr>
              <a:t>prod_name</a:t>
            </a:r>
            <a:r>
              <a:rPr lang="fr-FR" sz="1300" b="1" dirty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lang="fr-FR" sz="1300" b="1" dirty="0" err="1">
                <a:solidFill>
                  <a:srgbClr val="7F7F7F"/>
                </a:solidFill>
                <a:latin typeface="Calibri"/>
                <a:cs typeface="Calibri"/>
              </a:rPr>
              <a:t>prod_designer</a:t>
            </a:r>
            <a:r>
              <a:rPr lang="fr-FR" sz="1300" b="1" dirty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lang="fr-FR" sz="1300" b="1" dirty="0" err="1">
                <a:solidFill>
                  <a:srgbClr val="7F7F7F"/>
                </a:solidFill>
                <a:latin typeface="Calibri"/>
                <a:cs typeface="Calibri"/>
              </a:rPr>
              <a:t>prod_price</a:t>
            </a:r>
            <a:r>
              <a:rPr lang="fr-FR" sz="1300" b="1" dirty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lang="fr-FR" sz="1300" b="1" dirty="0" err="1" smtClean="0">
                <a:solidFill>
                  <a:srgbClr val="7F7F7F"/>
                </a:solidFill>
                <a:latin typeface="Calibri"/>
                <a:cs typeface="Calibri"/>
              </a:rPr>
              <a:t>pic_url</a:t>
            </a:r>
            <a:r>
              <a:rPr lang="fr-FR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)</a:t>
            </a:r>
          </a:p>
          <a:p>
            <a:pPr marL="45720" indent="0">
              <a:buNone/>
            </a:pPr>
            <a:r>
              <a:rPr lang="fr-FR" sz="1100" b="1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lang="fr-FR" sz="1100" b="1" dirty="0" smtClean="0">
                <a:solidFill>
                  <a:srgbClr val="7F7F7F"/>
                </a:solidFill>
                <a:latin typeface="Calibri"/>
                <a:cs typeface="Calibri"/>
              </a:rPr>
              <a:t>										</a:t>
            </a:r>
            <a:endParaRPr lang="fr-FR" sz="1100" b="1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45720" indent="0">
              <a:buNone/>
            </a:pPr>
            <a:r>
              <a:rPr lang="fr-FR" sz="1100" b="1" dirty="0" smtClean="0">
                <a:solidFill>
                  <a:srgbClr val="7F7F7F"/>
                </a:solidFill>
                <a:latin typeface="Calibri"/>
                <a:cs typeface="Calibri"/>
              </a:rPr>
              <a:t>			</a:t>
            </a:r>
            <a:r>
              <a:rPr lang="fr-FR" sz="1100" b="1" dirty="0" err="1" smtClean="0">
                <a:latin typeface="Lucida Grande"/>
                <a:ea typeface="Lucida Grande"/>
                <a:cs typeface="Lucida Grande"/>
              </a:rPr>
              <a:t>σ</a:t>
            </a:r>
            <a:r>
              <a:rPr lang="fr-FR" sz="1100" b="1" dirty="0" smtClean="0">
                <a:latin typeface="Lucida Grande"/>
                <a:ea typeface="Lucida Grande"/>
                <a:cs typeface="Lucida Grande"/>
              </a:rPr>
              <a:t>(</a:t>
            </a:r>
            <a:r>
              <a:rPr lang="fr-FR" sz="1100" b="1" dirty="0" err="1" smtClean="0">
                <a:solidFill>
                  <a:schemeClr val="bg1">
                    <a:lumMod val="50000"/>
                  </a:schemeClr>
                </a:solidFill>
                <a:latin typeface="Lucida Grande"/>
                <a:ea typeface="Lucida Grande"/>
                <a:cs typeface="Lucida Grande"/>
              </a:rPr>
              <a:t>prod_cat_name</a:t>
            </a:r>
            <a:r>
              <a:rPr lang="fr-FR" sz="1100" b="1" dirty="0" smtClean="0">
                <a:latin typeface="Lucida Grande"/>
                <a:ea typeface="Lucida Grande"/>
                <a:cs typeface="Lucida Grande"/>
              </a:rPr>
              <a:t>), </a:t>
            </a:r>
            <a:r>
              <a:rPr lang="fr-FR" sz="1100" b="1" dirty="0" err="1" smtClean="0">
                <a:latin typeface="Lucida Grande"/>
                <a:ea typeface="Lucida Grande"/>
                <a:cs typeface="Lucida Grande"/>
              </a:rPr>
              <a:t>σ</a:t>
            </a:r>
            <a:r>
              <a:rPr lang="fr-FR" sz="1100" b="1" dirty="0" smtClean="0">
                <a:latin typeface="Lucida Grande"/>
                <a:ea typeface="Lucida Grande"/>
                <a:cs typeface="Lucida Grande"/>
              </a:rPr>
              <a:t>(</a:t>
            </a:r>
            <a:r>
              <a:rPr lang="fr-FR" sz="1100" b="1" dirty="0" err="1" smtClean="0">
                <a:solidFill>
                  <a:srgbClr val="7F7F7F"/>
                </a:solidFill>
                <a:latin typeface="Lucida Grande"/>
                <a:ea typeface="Lucida Grande"/>
                <a:cs typeface="Lucida Grande"/>
              </a:rPr>
              <a:t>prod_name</a:t>
            </a:r>
            <a:r>
              <a:rPr lang="fr-FR" sz="1100" b="1" dirty="0" smtClean="0">
                <a:latin typeface="Lucida Grande"/>
                <a:ea typeface="Lucida Grande"/>
                <a:cs typeface="Lucida Grande"/>
              </a:rPr>
              <a:t>), </a:t>
            </a:r>
            <a:r>
              <a:rPr lang="fr-FR" sz="1100" b="1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fr-FR" sz="1100" b="1" dirty="0">
                <a:latin typeface="Lucida Grande"/>
                <a:ea typeface="Lucida Grande"/>
                <a:cs typeface="Lucida Grande"/>
              </a:rPr>
              <a:t>(</a:t>
            </a:r>
            <a:r>
              <a:rPr lang="fr-FR" sz="1100" b="1" dirty="0" err="1">
                <a:solidFill>
                  <a:srgbClr val="7F7F7F"/>
                </a:solidFill>
                <a:latin typeface="Lucida Grande"/>
                <a:ea typeface="Lucida Grande"/>
                <a:cs typeface="Lucida Grande"/>
              </a:rPr>
              <a:t>prod_price</a:t>
            </a:r>
            <a:r>
              <a:rPr lang="fr-FR" sz="1100" b="1" dirty="0" smtClean="0">
                <a:latin typeface="Lucida Grande"/>
                <a:ea typeface="Lucida Grande"/>
                <a:cs typeface="Lucida Grande"/>
              </a:rPr>
              <a:t>), </a:t>
            </a:r>
            <a:r>
              <a:rPr lang="fr-FR" sz="1100" b="1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fr-FR" sz="1100" b="1" dirty="0">
                <a:latin typeface="Lucida Grande"/>
                <a:ea typeface="Lucida Grande"/>
                <a:cs typeface="Lucida Grande"/>
              </a:rPr>
              <a:t>(</a:t>
            </a:r>
            <a:r>
              <a:rPr lang="fr-FR" sz="1100" b="1" dirty="0" err="1">
                <a:solidFill>
                  <a:srgbClr val="7F7F7F"/>
                </a:solidFill>
                <a:latin typeface="Lucida Grande"/>
                <a:ea typeface="Lucida Grande"/>
                <a:cs typeface="Lucida Grande"/>
              </a:rPr>
              <a:t>prod_stock</a:t>
            </a:r>
            <a:r>
              <a:rPr lang="fr-FR" sz="1100" b="1" dirty="0">
                <a:latin typeface="Lucida Grande"/>
                <a:ea typeface="Lucida Grande"/>
                <a:cs typeface="Lucida Grande"/>
              </a:rPr>
              <a:t>)</a:t>
            </a:r>
          </a:p>
          <a:p>
            <a:pPr marL="45720" indent="0">
              <a:buNone/>
            </a:pPr>
            <a:r>
              <a:rPr lang="fr-FR" sz="1100" b="1" dirty="0" smtClean="0">
                <a:latin typeface="Lucida Grande"/>
                <a:ea typeface="Lucida Grande"/>
                <a:cs typeface="Lucida Grande"/>
              </a:rPr>
              <a:t> </a:t>
            </a:r>
            <a:endParaRPr lang="fr-FR" sz="1100" b="1" dirty="0">
              <a:latin typeface="Lucida Grande"/>
              <a:ea typeface="Lucida Grande"/>
              <a:cs typeface="Lucida Grande"/>
            </a:endParaRPr>
          </a:p>
          <a:p>
            <a:pPr marL="45720" indent="0">
              <a:buNone/>
            </a:pPr>
            <a:r>
              <a:rPr lang="fr-FR" sz="1100" b="1" dirty="0" smtClean="0">
                <a:latin typeface="Lucida Grande"/>
                <a:ea typeface="Lucida Grande"/>
                <a:cs typeface="Lucida Grande"/>
              </a:rPr>
              <a:t>					</a:t>
            </a:r>
            <a:r>
              <a:rPr lang="fr-FR" sz="1100" b="1" dirty="0" err="1" smtClean="0">
                <a:latin typeface="Lucida Grande"/>
                <a:ea typeface="Lucida Grande"/>
                <a:cs typeface="Lucida Grande"/>
              </a:rPr>
              <a:t>σ</a:t>
            </a:r>
            <a:r>
              <a:rPr lang="fr-FR" sz="1100" b="1" dirty="0" smtClean="0">
                <a:latin typeface="Lucida Grande"/>
                <a:ea typeface="Lucida Grande"/>
                <a:cs typeface="Lucida Grande"/>
              </a:rPr>
              <a:t>(</a:t>
            </a:r>
            <a:r>
              <a:rPr lang="fr-FR" sz="1100" b="1" dirty="0" err="1" smtClean="0">
                <a:solidFill>
                  <a:srgbClr val="7F7F7F"/>
                </a:solidFill>
                <a:latin typeface="Lucida Grande"/>
                <a:ea typeface="Lucida Grande"/>
                <a:cs typeface="Lucida Grande"/>
              </a:rPr>
              <a:t>pdt</a:t>
            </a:r>
            <a:r>
              <a:rPr lang="fr-FR" sz="1100" b="1" dirty="0" smtClean="0">
                <a:latin typeface="Lucida Grande"/>
                <a:ea typeface="Lucida Grande"/>
                <a:cs typeface="Lucida Grande"/>
              </a:rPr>
              <a:t>).</a:t>
            </a:r>
            <a:r>
              <a:rPr lang="fr-FR" sz="1100" b="1" dirty="0" err="1" smtClean="0">
                <a:latin typeface="Lucida Grande"/>
                <a:ea typeface="Lucida Grande"/>
                <a:cs typeface="Lucida Grande"/>
              </a:rPr>
              <a:t>prod_pic_url</a:t>
            </a:r>
            <a:r>
              <a:rPr lang="fr-FR" sz="1100" b="1" dirty="0" smtClean="0">
                <a:latin typeface="Lucida Grande"/>
                <a:ea typeface="Lucida Grande"/>
                <a:cs typeface="Lucida Grande"/>
              </a:rPr>
              <a:t> = </a:t>
            </a:r>
            <a:r>
              <a:rPr lang="fr-FR" sz="1100" b="1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fr-FR" sz="1100" b="1" dirty="0" smtClean="0">
                <a:latin typeface="Lucida Grande"/>
                <a:ea typeface="Lucida Grande"/>
                <a:cs typeface="Lucida Grande"/>
              </a:rPr>
              <a:t>(</a:t>
            </a:r>
            <a:r>
              <a:rPr lang="fr-FR" sz="1100" b="1" dirty="0" smtClean="0">
                <a:solidFill>
                  <a:srgbClr val="7F7F7F"/>
                </a:solidFill>
                <a:latin typeface="Lucida Grande"/>
                <a:ea typeface="Lucida Grande"/>
                <a:cs typeface="Lucida Grande"/>
              </a:rPr>
              <a:t>pic</a:t>
            </a:r>
            <a:r>
              <a:rPr lang="fr-FR" sz="1100" b="1" dirty="0" smtClean="0">
                <a:latin typeface="Lucida Grande"/>
                <a:ea typeface="Lucida Grande"/>
                <a:cs typeface="Lucida Grande"/>
              </a:rPr>
              <a:t>).</a:t>
            </a:r>
            <a:r>
              <a:rPr lang="fr-FR" sz="1100" b="1" dirty="0" err="1" smtClean="0">
                <a:latin typeface="Lucida Grande"/>
                <a:ea typeface="Lucida Grande"/>
                <a:cs typeface="Lucida Grande"/>
              </a:rPr>
              <a:t>pic_url</a:t>
            </a:r>
            <a:endParaRPr lang="fr-FR" sz="1100" b="1" dirty="0" smtClean="0">
              <a:latin typeface="Lucida Grande"/>
              <a:ea typeface="Lucida Grande"/>
              <a:cs typeface="Lucida Grande"/>
            </a:endParaRPr>
          </a:p>
          <a:p>
            <a:pPr marL="45720" indent="0">
              <a:buNone/>
            </a:pPr>
            <a:endParaRPr lang="fr-FR" sz="1100" b="1" dirty="0" smtClean="0">
              <a:latin typeface="Lucida Grande"/>
              <a:ea typeface="Lucida Grande"/>
              <a:cs typeface="Lucida Grande"/>
            </a:endParaRPr>
          </a:p>
          <a:p>
            <a:pPr marL="45720" indent="0">
              <a:buNone/>
            </a:pPr>
            <a:r>
              <a:rPr lang="fr-FR" sz="1100" b="1" dirty="0">
                <a:latin typeface="Lucida Grande"/>
                <a:ea typeface="Lucida Grande"/>
                <a:cs typeface="Lucida Grande"/>
              </a:rPr>
              <a:t>	</a:t>
            </a:r>
            <a:r>
              <a:rPr lang="fr-FR" sz="1100" b="1" dirty="0" smtClean="0">
                <a:latin typeface="Lucida Grande"/>
                <a:ea typeface="Lucida Grande"/>
                <a:cs typeface="Lucida Grande"/>
              </a:rPr>
              <a:t>			</a:t>
            </a:r>
            <a:r>
              <a:rPr lang="fr-FR" sz="1100" b="1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sz="1100" b="1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fr-FR" sz="1400" b="1" dirty="0" smtClean="0">
                <a:latin typeface="Lucida Grande"/>
                <a:ea typeface="Lucida Grande"/>
                <a:cs typeface="Lucida Grande"/>
              </a:rPr>
              <a:t>			    </a:t>
            </a:r>
            <a:r>
              <a:rPr lang="fr-FR" sz="1400" dirty="0" smtClean="0">
                <a:latin typeface="Zapf Dingbats"/>
                <a:ea typeface="Zapf Dingbats"/>
                <a:cs typeface="Zapf Dingbats"/>
              </a:rPr>
              <a:t>✕</a:t>
            </a:r>
            <a:endParaRPr lang="fr-FR" sz="2000" b="1" dirty="0" smtClean="0">
              <a:latin typeface="Lucida Grande"/>
              <a:ea typeface="Lucida Grande"/>
              <a:cs typeface="Lucida Grande"/>
            </a:endParaRPr>
          </a:p>
          <a:p>
            <a:pPr marL="45720" indent="0">
              <a:buNone/>
            </a:pPr>
            <a:r>
              <a:rPr lang="fr-FR" sz="2000" b="1" dirty="0" smtClean="0">
                <a:latin typeface="Lucida Grande"/>
                <a:ea typeface="Lucida Grande"/>
                <a:cs typeface="Lucida Grande"/>
              </a:rPr>
              <a:t>							  ⌃</a:t>
            </a:r>
          </a:p>
          <a:p>
            <a:pPr marL="45720" indent="0">
              <a:buNone/>
            </a:pPr>
            <a:r>
              <a:rPr lang="fr-FR" sz="2000" b="1" dirty="0">
                <a:solidFill>
                  <a:srgbClr val="7F7F7F"/>
                </a:solidFill>
                <a:latin typeface="Lucida Grande"/>
                <a:ea typeface="Lucida Grande"/>
                <a:cs typeface="Lucida Grande"/>
              </a:rPr>
              <a:t>	</a:t>
            </a:r>
            <a:r>
              <a:rPr lang="fr-FR" sz="2000" b="1" dirty="0" smtClean="0">
                <a:solidFill>
                  <a:srgbClr val="7F7F7F"/>
                </a:solidFill>
                <a:latin typeface="Lucida Grande"/>
                <a:ea typeface="Lucida Grande"/>
                <a:cs typeface="Lucida Grande"/>
              </a:rPr>
              <a:t>				</a:t>
            </a:r>
            <a:r>
              <a:rPr lang="fr-FR" sz="1300" b="1" dirty="0" smtClean="0">
                <a:solidFill>
                  <a:srgbClr val="7F7F7F"/>
                </a:solidFill>
                <a:latin typeface="Lucida Grande"/>
                <a:ea typeface="Lucida Grande"/>
                <a:cs typeface="Lucida Grande"/>
              </a:rPr>
              <a:t>	       </a:t>
            </a:r>
            <a:r>
              <a:rPr lang="fr-FR" sz="1300" b="1" dirty="0" smtClean="0">
                <a:latin typeface="Lucida Grande"/>
                <a:ea typeface="Lucida Grande"/>
                <a:cs typeface="Lucida Grande"/>
              </a:rPr>
              <a:t>pic    </a:t>
            </a:r>
            <a:r>
              <a:rPr lang="fr-FR" sz="1300" b="1" dirty="0" err="1" smtClean="0">
                <a:latin typeface="Lucida Grande"/>
                <a:ea typeface="Lucida Grande"/>
                <a:cs typeface="Lucida Grande"/>
              </a:rPr>
              <a:t>pdt</a:t>
            </a:r>
            <a:endParaRPr lang="fr-FR" sz="1000" b="1" dirty="0">
              <a:latin typeface="Calibri"/>
              <a:cs typeface="Calibri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4200744" y="5310320"/>
            <a:ext cx="0" cy="158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180420" y="4557213"/>
            <a:ext cx="0" cy="158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191368" y="4935330"/>
            <a:ext cx="0" cy="158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19" y="2103802"/>
            <a:ext cx="7907201" cy="19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Espace réservé du contenu 2"/>
          <p:cNvSpPr txBox="1">
            <a:spLocks/>
          </p:cNvSpPr>
          <p:nvPr/>
        </p:nvSpPr>
        <p:spPr>
          <a:xfrm>
            <a:off x="448852" y="1423326"/>
            <a:ext cx="8143868" cy="932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Rage Italic" pitchFamily="66" charset="0"/>
              <a:buNone/>
            </a:pPr>
            <a:r>
              <a:rPr lang="fr-FR" b="1" dirty="0" smtClean="0">
                <a:latin typeface="Calibri"/>
                <a:cs typeface="Calibri"/>
              </a:rPr>
              <a:t>Plan de requête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86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smtClean="0">
                <a:latin typeface="Calibri"/>
                <a:cs typeface="Calibri"/>
              </a:rPr>
              <a:t>WORK</a:t>
            </a:r>
            <a:r>
              <a:rPr lang="fr-FR" sz="5400" smtClean="0">
                <a:solidFill>
                  <a:srgbClr val="7F7F7F"/>
                </a:solidFill>
                <a:latin typeface="Calibri"/>
                <a:cs typeface="Calibri"/>
              </a:rPr>
              <a:t>LOAD</a:t>
            </a:r>
            <a:r>
              <a:rPr lang="fr-FR" sz="5400" smtClean="0">
                <a:latin typeface="Calibri"/>
                <a:cs typeface="Calibri"/>
              </a:rPr>
              <a:t> </a:t>
            </a:r>
            <a:r>
              <a:rPr lang="fr-FR" sz="5400" dirty="0" smtClean="0">
                <a:latin typeface="Calibri"/>
                <a:cs typeface="Calibri"/>
              </a:rPr>
              <a:t>#10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322918"/>
            <a:ext cx="8379884" cy="532341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b="1" dirty="0" smtClean="0">
                <a:solidFill>
                  <a:srgbClr val="404040"/>
                </a:solidFill>
                <a:latin typeface="Calibri"/>
                <a:cs typeface="Calibri"/>
              </a:rPr>
              <a:t>Explication d’une requête</a:t>
            </a:r>
          </a:p>
          <a:p>
            <a:pPr marL="717804" lvl="1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Analyse du comportement d’une requête</a:t>
            </a:r>
          </a:p>
          <a:p>
            <a:pPr marL="717804" lvl="1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Analyse temporelle</a:t>
            </a:r>
          </a:p>
          <a:p>
            <a:pPr marL="717804" lvl="1" indent="-342900">
              <a:buFont typeface="Arial"/>
              <a:buChar char="•"/>
            </a:pPr>
            <a:r>
              <a:rPr lang="fr-FR" dirty="0" smtClean="0">
                <a:solidFill>
                  <a:srgbClr val="404040"/>
                </a:solidFill>
                <a:latin typeface="Calibri"/>
                <a:cs typeface="Calibri"/>
              </a:rPr>
              <a:t>Analyse parcourt (nœud, filtre…)</a:t>
            </a: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2" y="3372203"/>
            <a:ext cx="8589527" cy="2386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07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195917"/>
            <a:ext cx="8379884" cy="51964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Introduction</a:t>
            </a: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/>
            </a:r>
            <a:b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</a:br>
            <a:endParaRPr lang="fr-FR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Les tables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Construction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Schéma relationnel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Contraintes d’intégrité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Requêtes fréquentes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Explication de requête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Etude du </a:t>
            </a:r>
            <a:r>
              <a:rPr lang="fr-FR" b="1" dirty="0" err="1" smtClean="0">
                <a:solidFill>
                  <a:srgbClr val="7F7F7F"/>
                </a:solidFill>
                <a:latin typeface="Calibri"/>
                <a:cs typeface="Calibri"/>
              </a:rPr>
              <a:t>workload</a:t>
            </a:r>
            <a:endParaRPr lang="fr-FR" b="1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Définition et application au projet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Placement des INDEX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Plan de requête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latin typeface="Calibri"/>
                <a:cs typeface="Calibri"/>
              </a:rPr>
              <a:t>Utilisateurs et droits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Transactions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A propos des niveaux d’isolation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Application</a:t>
            </a:r>
          </a:p>
          <a:p>
            <a:pPr marL="914400" lvl="3" indent="0">
              <a:buNone/>
            </a:pPr>
            <a:endParaRPr lang="fr-FR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fr-FR" dirty="0" smtClean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endParaRPr lang="fr-FR" dirty="0" smtClean="0">
              <a:latin typeface="Calibri"/>
              <a:cs typeface="Calibri"/>
            </a:endParaRPr>
          </a:p>
          <a:p>
            <a:pPr lvl="3">
              <a:buFont typeface="Arial"/>
              <a:buChar char="•"/>
            </a:pPr>
            <a:endParaRPr lang="fr-FR" dirty="0" smtClean="0">
              <a:latin typeface="Calibri"/>
              <a:cs typeface="Calibri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51280" y="158749"/>
            <a:ext cx="8041440" cy="95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>
                <a:latin typeface="Calibri"/>
                <a:cs typeface="Calibri"/>
              </a:rPr>
              <a:t>UTILISATEURS</a:t>
            </a:r>
            <a:r>
              <a:rPr lang="fr-FR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DROITS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1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551280" y="158749"/>
            <a:ext cx="8041440" cy="95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>
                <a:latin typeface="Calibri"/>
                <a:cs typeface="Calibri"/>
              </a:rPr>
              <a:t>UTILISATEURS</a:t>
            </a:r>
            <a:r>
              <a:rPr lang="fr-FR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DROITS </a:t>
            </a:r>
            <a:r>
              <a:rPr lang="fr-FR" sz="5400" dirty="0" smtClean="0">
                <a:latin typeface="Calibri"/>
                <a:cs typeface="Calibri"/>
              </a:rPr>
              <a:t>#1</a:t>
            </a:r>
            <a:endParaRPr lang="fr-FR" sz="3200" dirty="0">
              <a:latin typeface="Calibri"/>
              <a:cs typeface="Calibri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48852" y="1423326"/>
            <a:ext cx="8143868" cy="312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620" indent="-342900">
              <a:buFont typeface="Arial"/>
              <a:buChar char="•"/>
            </a:pPr>
            <a:r>
              <a:rPr lang="fr-FR" b="1" dirty="0" smtClean="0">
                <a:latin typeface="Calibri"/>
                <a:cs typeface="Calibri"/>
              </a:rPr>
              <a:t>3 groupes ayant droit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« </a:t>
            </a:r>
            <a:r>
              <a:rPr lang="fr-FR" dirty="0" err="1" smtClean="0">
                <a:latin typeface="Calibri"/>
                <a:cs typeface="Calibri"/>
              </a:rPr>
              <a:t>administrators</a:t>
            </a:r>
            <a:r>
              <a:rPr lang="fr-FR" dirty="0" smtClean="0">
                <a:latin typeface="Calibri"/>
                <a:cs typeface="Calibri"/>
              </a:rPr>
              <a:t> » (+ mot de passe)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« </a:t>
            </a:r>
            <a:r>
              <a:rPr lang="fr-FR" dirty="0" err="1" smtClean="0">
                <a:latin typeface="Calibri"/>
                <a:cs typeface="Calibri"/>
              </a:rPr>
              <a:t>moderators</a:t>
            </a:r>
            <a:r>
              <a:rPr lang="fr-FR" dirty="0" smtClean="0">
                <a:latin typeface="Calibri"/>
                <a:cs typeface="Calibri"/>
              </a:rPr>
              <a:t> » (+ mot de passe)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« </a:t>
            </a:r>
            <a:r>
              <a:rPr lang="fr-FR" dirty="0" err="1" smtClean="0">
                <a:latin typeface="Calibri"/>
                <a:cs typeface="Calibri"/>
              </a:rPr>
              <a:t>users</a:t>
            </a:r>
            <a:r>
              <a:rPr lang="fr-FR" dirty="0" smtClean="0">
                <a:latin typeface="Calibri"/>
                <a:cs typeface="Calibri"/>
              </a:rPr>
              <a:t> »</a:t>
            </a:r>
          </a:p>
          <a:p>
            <a:pPr marL="388620" indent="-342900">
              <a:buFont typeface="Arial"/>
              <a:buChar char="•"/>
            </a:pPr>
            <a:r>
              <a:rPr lang="fr-FR" b="1" dirty="0" smtClean="0">
                <a:latin typeface="Calibri"/>
                <a:cs typeface="Calibri"/>
              </a:rPr>
              <a:t>3 utilisateurs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« </a:t>
            </a:r>
            <a:r>
              <a:rPr lang="fr-FR" dirty="0" err="1" smtClean="0">
                <a:latin typeface="Calibri"/>
                <a:cs typeface="Calibri"/>
              </a:rPr>
              <a:t>christophe</a:t>
            </a:r>
            <a:r>
              <a:rPr lang="fr-FR" dirty="0" smtClean="0">
                <a:latin typeface="Calibri"/>
                <a:cs typeface="Calibri"/>
              </a:rPr>
              <a:t> » dans « </a:t>
            </a:r>
            <a:r>
              <a:rPr lang="fr-FR" dirty="0" err="1" smtClean="0">
                <a:latin typeface="Calibri"/>
                <a:cs typeface="Calibri"/>
              </a:rPr>
              <a:t>administrators</a:t>
            </a:r>
            <a:r>
              <a:rPr lang="fr-FR" dirty="0" smtClean="0">
                <a:latin typeface="Calibri"/>
                <a:cs typeface="Calibri"/>
              </a:rPr>
              <a:t> »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« benjamin » dans « </a:t>
            </a:r>
            <a:r>
              <a:rPr lang="fr-FR" dirty="0" err="1" smtClean="0">
                <a:latin typeface="Calibri"/>
                <a:cs typeface="Calibri"/>
              </a:rPr>
              <a:t>moderators</a:t>
            </a:r>
            <a:r>
              <a:rPr lang="fr-FR" dirty="0" smtClean="0">
                <a:latin typeface="Calibri"/>
                <a:cs typeface="Calibri"/>
              </a:rPr>
              <a:t> »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« Julien » dans « </a:t>
            </a:r>
            <a:r>
              <a:rPr lang="fr-FR" dirty="0" err="1" smtClean="0">
                <a:latin typeface="Calibri"/>
                <a:cs typeface="Calibri"/>
              </a:rPr>
              <a:t>users</a:t>
            </a:r>
            <a:r>
              <a:rPr lang="fr-FR" dirty="0" smtClean="0">
                <a:latin typeface="Calibri"/>
                <a:cs typeface="Calibri"/>
              </a:rPr>
              <a:t> »</a:t>
            </a:r>
            <a:endParaRPr lang="fr-FR" dirty="0">
              <a:latin typeface="Calibri"/>
              <a:cs typeface="Calibri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29" y="4700399"/>
            <a:ext cx="6819900" cy="172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9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551280" y="158749"/>
            <a:ext cx="8041440" cy="95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>
                <a:latin typeface="Calibri"/>
                <a:cs typeface="Calibri"/>
              </a:rPr>
              <a:t>UTILISATEURS</a:t>
            </a:r>
            <a:r>
              <a:rPr lang="fr-FR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DROITS </a:t>
            </a:r>
            <a:r>
              <a:rPr lang="fr-FR" sz="5400" dirty="0" smtClean="0">
                <a:solidFill>
                  <a:srgbClr val="262626"/>
                </a:solidFill>
                <a:latin typeface="Calibri"/>
                <a:cs typeface="Calibri"/>
              </a:rPr>
              <a:t>#2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48852" y="1423326"/>
            <a:ext cx="8143868" cy="312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620" indent="-342900">
              <a:buFont typeface="Arial"/>
              <a:buChar char="•"/>
            </a:pPr>
            <a:r>
              <a:rPr lang="fr-FR" b="1" dirty="0" smtClean="0">
                <a:latin typeface="Calibri"/>
                <a:cs typeface="Calibri"/>
              </a:rPr>
              <a:t>Droits</a:t>
            </a:r>
          </a:p>
          <a:p>
            <a:pPr marL="717804" lvl="1" indent="-342900">
              <a:buFont typeface="Arial"/>
              <a:buChar char="•"/>
            </a:pPr>
            <a:r>
              <a:rPr lang="fr-FR" dirty="0" err="1" smtClean="0">
                <a:latin typeface="Calibri"/>
                <a:cs typeface="Calibri"/>
              </a:rPr>
              <a:t>Administrators</a:t>
            </a:r>
            <a:endParaRPr lang="fr-FR" dirty="0">
              <a:latin typeface="Calibri"/>
              <a:cs typeface="Calibri"/>
            </a:endParaRPr>
          </a:p>
          <a:p>
            <a:pPr marL="1257300" lvl="3" indent="-342900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ALL</a:t>
            </a:r>
          </a:p>
          <a:p>
            <a:pPr marL="717804" lvl="1" indent="-342900">
              <a:buFont typeface="Arial"/>
              <a:buChar char="•"/>
            </a:pPr>
            <a:r>
              <a:rPr lang="fr-FR" dirty="0" err="1" smtClean="0">
                <a:latin typeface="Calibri"/>
                <a:cs typeface="Calibri"/>
              </a:rPr>
              <a:t>Moderators</a:t>
            </a:r>
            <a:endParaRPr lang="fr-FR" dirty="0" smtClean="0">
              <a:latin typeface="Calibri"/>
              <a:cs typeface="Calibri"/>
            </a:endParaRPr>
          </a:p>
          <a:p>
            <a:pPr marL="1257300" lvl="3" indent="-342900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ALL \ {UPDATE-DELETE[</a:t>
            </a:r>
            <a:r>
              <a:rPr lang="fr-FR" dirty="0" err="1" smtClean="0">
                <a:solidFill>
                  <a:srgbClr val="7F7F7F"/>
                </a:solidFill>
                <a:latin typeface="Calibri"/>
                <a:cs typeface="Calibri"/>
              </a:rPr>
              <a:t>amz_pictures</a:t>
            </a: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], UPDATE-DELETE[</a:t>
            </a:r>
            <a:r>
              <a:rPr lang="fr-FR" dirty="0" err="1" smtClean="0">
                <a:solidFill>
                  <a:srgbClr val="7F7F7F"/>
                </a:solidFill>
                <a:latin typeface="Calibri"/>
                <a:cs typeface="Calibri"/>
              </a:rPr>
              <a:t>amz_comments</a:t>
            </a: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]}</a:t>
            </a:r>
          </a:p>
          <a:p>
            <a:pPr marL="717804" lvl="1" indent="-342900">
              <a:buFont typeface="Arial"/>
              <a:buChar char="•"/>
            </a:pPr>
            <a:r>
              <a:rPr lang="fr-FR" dirty="0" err="1" smtClean="0">
                <a:latin typeface="Calibri"/>
                <a:cs typeface="Calibri"/>
              </a:rPr>
              <a:t>Users</a:t>
            </a:r>
            <a:endParaRPr lang="fr-FR" dirty="0" smtClean="0">
              <a:latin typeface="Calibri"/>
              <a:cs typeface="Calibri"/>
            </a:endParaRPr>
          </a:p>
          <a:p>
            <a:pPr marL="1257300" lvl="3" indent="-342900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READ ALL, INSERT ALL</a:t>
            </a:r>
            <a:endParaRPr lang="fr-FR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42" y="4543716"/>
            <a:ext cx="8607567" cy="1535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40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LES</a:t>
            </a:r>
            <a:r>
              <a:rPr lang="fr-FR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TRANSACTIONS</a:t>
            </a:r>
            <a:endParaRPr lang="fr-FR" sz="5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195917"/>
            <a:ext cx="8379884" cy="51964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Introduction</a:t>
            </a: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/>
            </a:r>
            <a:b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</a:br>
            <a:endParaRPr lang="fr-FR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Les tables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Construction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Schéma relationnel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Contraintes d’intégrité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Requêtes fréquentes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Explication de requête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Etude du </a:t>
            </a:r>
            <a:r>
              <a:rPr lang="fr-FR" b="1" dirty="0" err="1" smtClean="0">
                <a:solidFill>
                  <a:srgbClr val="7F7F7F"/>
                </a:solidFill>
                <a:latin typeface="Calibri"/>
                <a:cs typeface="Calibri"/>
              </a:rPr>
              <a:t>workload</a:t>
            </a:r>
            <a:endParaRPr lang="fr-FR" b="1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Définition et application au projet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Placement des INDEX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Plan de requête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Utilisateurs et droits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latin typeface="Calibri"/>
                <a:cs typeface="Calibri"/>
              </a:rPr>
              <a:t>Transactions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A propos des niveaux d’isolation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Application</a:t>
            </a:r>
          </a:p>
          <a:p>
            <a:pPr marL="914400" lvl="3" indent="0">
              <a:buNone/>
            </a:pPr>
            <a:endParaRPr lang="fr-FR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fr-FR" dirty="0" smtClean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endParaRPr lang="fr-FR" dirty="0" smtClean="0">
              <a:latin typeface="Calibri"/>
              <a:cs typeface="Calibri"/>
            </a:endParaRPr>
          </a:p>
          <a:p>
            <a:pPr lvl="3">
              <a:buFont typeface="Arial"/>
              <a:buChar char="•"/>
            </a:pPr>
            <a:endParaRPr lang="fr-FR" dirty="0" smtClean="0">
              <a:latin typeface="Calibri"/>
              <a:cs typeface="Calibri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INTRODUCTION</a:t>
            </a:r>
            <a:br>
              <a:rPr lang="fr-FR" sz="5400" dirty="0" smtClean="0">
                <a:latin typeface="Calibri"/>
                <a:cs typeface="Calibri"/>
              </a:rPr>
            </a:br>
            <a:r>
              <a:rPr lang="fr-FR" sz="2400" b="1" dirty="0" smtClean="0">
                <a:solidFill>
                  <a:srgbClr val="7F7F7F"/>
                </a:solidFill>
                <a:latin typeface="Calibri"/>
                <a:cs typeface="Calibri"/>
              </a:rPr>
              <a:t>SUR LE MODELE CHOISI</a:t>
            </a:r>
            <a:endParaRPr lang="fr-FR" sz="4000" b="1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513416"/>
            <a:ext cx="8379884" cy="5175251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fr-FR" b="1" dirty="0" smtClean="0">
                <a:solidFill>
                  <a:srgbClr val="404040"/>
                </a:solidFill>
                <a:latin typeface="Calibri"/>
                <a:cs typeface="Calibri"/>
              </a:rPr>
              <a:t>Modèle</a:t>
            </a:r>
            <a:r>
              <a:rPr lang="fr-FR" dirty="0" smtClean="0">
                <a:latin typeface="Calibri"/>
                <a:cs typeface="Calibri"/>
              </a:rPr>
              <a:t> </a:t>
            </a:r>
            <a:r>
              <a:rPr lang="fr-FR" sz="2800" b="1" dirty="0" smtClean="0">
                <a:latin typeface="Calibri"/>
                <a:cs typeface="Calibri"/>
              </a:rPr>
              <a:t>«</a:t>
            </a:r>
            <a:r>
              <a:rPr lang="fr-FR" dirty="0" smtClean="0">
                <a:latin typeface="Calibri"/>
                <a:cs typeface="Calibri"/>
              </a:rPr>
              <a:t> </a:t>
            </a:r>
            <a:r>
              <a:rPr lang="fr-FR" sz="2800" b="1" dirty="0" smtClean="0">
                <a:solidFill>
                  <a:srgbClr val="7F7F7F"/>
                </a:solidFill>
                <a:latin typeface="Calibri"/>
                <a:cs typeface="Calibri"/>
              </a:rPr>
              <a:t>AMAZON</a:t>
            </a:r>
            <a:r>
              <a:rPr lang="fr-FR" sz="28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LIKE </a:t>
            </a:r>
            <a:r>
              <a:rPr lang="fr-FR" sz="2800" b="1" dirty="0" smtClean="0">
                <a:solidFill>
                  <a:srgbClr val="404040"/>
                </a:solidFill>
                <a:latin typeface="Calibri"/>
                <a:cs typeface="Calibri"/>
              </a:rPr>
              <a:t>»</a:t>
            </a: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  <a:p>
            <a:pPr marL="45720" indent="0">
              <a:buNone/>
            </a:pPr>
            <a:r>
              <a:rPr lang="fr-FR" b="1" dirty="0" smtClean="0">
                <a:latin typeface="Calibri"/>
                <a:cs typeface="Calibri"/>
              </a:rPr>
              <a:t>Conventions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Base de données «</a:t>
            </a:r>
            <a:r>
              <a:rPr lang="fr-FR" dirty="0">
                <a:latin typeface="Calibri"/>
                <a:cs typeface="Calibri"/>
              </a:rPr>
              <a:t> </a:t>
            </a:r>
            <a:r>
              <a:rPr lang="fr-FR" dirty="0" err="1">
                <a:latin typeface="Calibri"/>
                <a:cs typeface="Calibri"/>
              </a:rPr>
              <a:t>bddprojectdb</a:t>
            </a:r>
            <a:r>
              <a:rPr lang="fr-FR" dirty="0">
                <a:latin typeface="Calibri"/>
                <a:cs typeface="Calibri"/>
              </a:rPr>
              <a:t> »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Préfixe des tables « </a:t>
            </a:r>
            <a:r>
              <a:rPr lang="fr-FR" dirty="0" err="1" smtClean="0">
                <a:latin typeface="Calibri"/>
                <a:cs typeface="Calibri"/>
              </a:rPr>
              <a:t>amz</a:t>
            </a:r>
            <a:r>
              <a:rPr lang="fr-FR" dirty="0" smtClean="0">
                <a:latin typeface="Calibri"/>
                <a:cs typeface="Calibri"/>
              </a:rPr>
              <a:t> »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Extension importée « </a:t>
            </a:r>
            <a:r>
              <a:rPr lang="fr-FR" dirty="0" err="1" smtClean="0">
                <a:latin typeface="Calibri"/>
                <a:cs typeface="Calibri"/>
              </a:rPr>
              <a:t>pgcryto</a:t>
            </a:r>
            <a:r>
              <a:rPr lang="fr-FR" dirty="0" smtClean="0">
                <a:latin typeface="Calibri"/>
                <a:cs typeface="Calibri"/>
              </a:rPr>
              <a:t> »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Utilisation de « </a:t>
            </a:r>
            <a:r>
              <a:rPr lang="fr-FR" dirty="0" err="1" smtClean="0">
                <a:latin typeface="Calibri"/>
                <a:cs typeface="Calibri"/>
              </a:rPr>
              <a:t>plpgSQL</a:t>
            </a:r>
            <a:r>
              <a:rPr lang="fr-FR" dirty="0" smtClean="0">
                <a:latin typeface="Calibri"/>
                <a:cs typeface="Calibri"/>
              </a:rPr>
              <a:t> »</a:t>
            </a:r>
            <a:br>
              <a:rPr lang="fr-FR" dirty="0" smtClean="0">
                <a:latin typeface="Calibri"/>
                <a:cs typeface="Calibri"/>
              </a:rPr>
            </a:br>
            <a:endParaRPr lang="fr-FR" dirty="0" smtClean="0">
              <a:latin typeface="Calibri"/>
              <a:cs typeface="Calibri"/>
            </a:endParaRPr>
          </a:p>
          <a:p>
            <a:pPr marL="45720" indent="0">
              <a:buNone/>
            </a:pPr>
            <a:r>
              <a:rPr lang="fr-FR" b="1" dirty="0" smtClean="0">
                <a:latin typeface="Calibri"/>
                <a:cs typeface="Calibri"/>
              </a:rPr>
              <a:t>Description &amp; fonctionnalités client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Magasin généraliste en ligne</a:t>
            </a:r>
          </a:p>
          <a:p>
            <a:pPr marL="1257300" lvl="3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Recherche de produit</a:t>
            </a:r>
          </a:p>
          <a:p>
            <a:pPr marL="1257300" lvl="3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Inscription</a:t>
            </a:r>
          </a:p>
          <a:p>
            <a:pPr marL="1257300" lvl="3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Commander un produit puis noter l’achat</a:t>
            </a:r>
          </a:p>
          <a:p>
            <a:pPr marL="1257300" lvl="3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Payer une commande</a:t>
            </a:r>
          </a:p>
          <a:p>
            <a:pPr marL="1257300" lvl="3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Donner son avis sur un produit déjà commandé</a:t>
            </a:r>
          </a:p>
          <a:p>
            <a:pPr marL="1257300" lvl="3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…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720" y="4043488"/>
            <a:ext cx="2286000" cy="2362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720" y="1372104"/>
            <a:ext cx="2540000" cy="254000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448852" y="1346682"/>
            <a:ext cx="8374930" cy="513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FR" b="1" dirty="0" smtClean="0">
                <a:latin typeface="Calibri"/>
                <a:cs typeface="Calibri"/>
              </a:rPr>
              <a:t>Intér</a:t>
            </a:r>
            <a:r>
              <a:rPr lang="fr-FR" b="1" dirty="0" smtClean="0">
                <a:latin typeface="Calibri"/>
                <a:cs typeface="Calibri"/>
              </a:rPr>
              <a:t>êt des transactions</a:t>
            </a:r>
          </a:p>
          <a:p>
            <a:pPr marL="717804" lvl="1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Sécuriser</a:t>
            </a:r>
          </a:p>
          <a:p>
            <a:pPr marL="717804" lvl="1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Prévenir</a:t>
            </a:r>
            <a:endParaRPr lang="fr-FR" dirty="0" smtClean="0">
              <a:latin typeface="Calibri"/>
              <a:cs typeface="Calibri"/>
            </a:endParaRPr>
          </a:p>
          <a:p>
            <a:pPr marL="388620" indent="-342900">
              <a:buFont typeface="Arial"/>
              <a:buChar char="•"/>
            </a:pPr>
            <a:endParaRPr lang="fr-FR" dirty="0">
              <a:latin typeface="Calibri"/>
              <a:cs typeface="Calibri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LES</a:t>
            </a:r>
            <a:r>
              <a:rPr lang="fr-FR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TRANSACTIONS </a:t>
            </a:r>
            <a:r>
              <a:rPr lang="fr-FR" sz="5400" dirty="0" smtClean="0">
                <a:latin typeface="Calibri"/>
                <a:cs typeface="Calibri"/>
              </a:rPr>
              <a:t>#1</a:t>
            </a:r>
            <a:endParaRPr lang="fr-FR" sz="5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29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63" y="2719700"/>
            <a:ext cx="8141357" cy="379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28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448852" y="1423325"/>
            <a:ext cx="8374930" cy="513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FR" b="1" dirty="0" smtClean="0">
                <a:latin typeface="Calibri"/>
                <a:cs typeface="Calibri"/>
              </a:rPr>
              <a:t>Bannir les phénomènes indésirables</a:t>
            </a:r>
          </a:p>
          <a:p>
            <a:pPr marL="717804" lvl="1" indent="-342900">
              <a:buFont typeface="Arial"/>
              <a:buChar char="•"/>
            </a:pPr>
            <a:r>
              <a:rPr lang="fr-FR" sz="2000" b="1" dirty="0" smtClean="0">
                <a:latin typeface="Calibri"/>
                <a:cs typeface="Calibri"/>
              </a:rPr>
              <a:t>Lecture sale</a:t>
            </a:r>
          </a:p>
          <a:p>
            <a:pPr marL="914400" lvl="3" indent="0" algn="just">
              <a:buNone/>
            </a:pPr>
            <a:r>
              <a:rPr lang="fr-FR" sz="2000" dirty="0" smtClean="0">
                <a:latin typeface="Calibri"/>
                <a:cs typeface="Calibri"/>
              </a:rPr>
              <a:t>Une </a:t>
            </a:r>
            <a:r>
              <a:rPr lang="fr-FR" sz="2000" dirty="0">
                <a:latin typeface="Calibri"/>
                <a:cs typeface="Calibri"/>
              </a:rPr>
              <a:t>transaction lit des données écrites par une transaction concurrente mais </a:t>
            </a:r>
            <a:r>
              <a:rPr lang="fr-FR" sz="2000" u="sng" dirty="0">
                <a:latin typeface="Calibri"/>
                <a:cs typeface="Calibri"/>
              </a:rPr>
              <a:t>non </a:t>
            </a:r>
            <a:r>
              <a:rPr lang="fr-FR" sz="2000" u="sng" dirty="0" smtClean="0">
                <a:latin typeface="Calibri"/>
                <a:cs typeface="Calibri"/>
              </a:rPr>
              <a:t>validée</a:t>
            </a:r>
            <a:r>
              <a:rPr lang="fr-FR" sz="2000" dirty="0" smtClean="0">
                <a:latin typeface="Calibri"/>
                <a:cs typeface="Calibri"/>
              </a:rPr>
              <a:t>.</a:t>
            </a:r>
            <a:br>
              <a:rPr lang="fr-FR" sz="2000" dirty="0" smtClean="0">
                <a:latin typeface="Calibri"/>
                <a:cs typeface="Calibri"/>
              </a:rPr>
            </a:br>
            <a:endParaRPr lang="fr-FR" sz="2000" dirty="0" smtClean="0">
              <a:latin typeface="Calibri"/>
              <a:cs typeface="Calibri"/>
            </a:endParaRPr>
          </a:p>
          <a:p>
            <a:pPr marL="717804" lvl="1" indent="-342900">
              <a:buFont typeface="Arial"/>
              <a:buChar char="•"/>
            </a:pPr>
            <a:r>
              <a:rPr lang="fr-FR" sz="2000" b="1" dirty="0" smtClean="0">
                <a:latin typeface="Calibri"/>
                <a:cs typeface="Calibri"/>
              </a:rPr>
              <a:t>Lecture </a:t>
            </a:r>
            <a:r>
              <a:rPr lang="fr-FR" sz="2000" b="1" dirty="0">
                <a:latin typeface="Calibri"/>
                <a:cs typeface="Calibri"/>
              </a:rPr>
              <a:t>non </a:t>
            </a:r>
            <a:r>
              <a:rPr lang="fr-FR" sz="2000" b="1" dirty="0" smtClean="0">
                <a:latin typeface="Calibri"/>
                <a:cs typeface="Calibri"/>
              </a:rPr>
              <a:t>reproductible </a:t>
            </a:r>
          </a:p>
          <a:p>
            <a:pPr marL="914400" lvl="3" indent="0" algn="just">
              <a:buNone/>
            </a:pPr>
            <a:r>
              <a:rPr lang="fr-FR" sz="2000" dirty="0" smtClean="0">
                <a:latin typeface="Calibri"/>
                <a:cs typeface="Calibri"/>
              </a:rPr>
              <a:t>Une </a:t>
            </a:r>
            <a:r>
              <a:rPr lang="fr-FR" sz="2000" dirty="0">
                <a:latin typeface="Calibri"/>
                <a:cs typeface="Calibri"/>
              </a:rPr>
              <a:t>transaction lit </a:t>
            </a:r>
            <a:r>
              <a:rPr lang="fr-FR" sz="2000" dirty="0" smtClean="0">
                <a:latin typeface="Calibri"/>
                <a:cs typeface="Calibri"/>
              </a:rPr>
              <a:t>des </a:t>
            </a:r>
            <a:r>
              <a:rPr lang="fr-FR" sz="2000" u="sng" dirty="0" smtClean="0">
                <a:latin typeface="Calibri"/>
                <a:cs typeface="Calibri"/>
              </a:rPr>
              <a:t>données lues précédemment</a:t>
            </a:r>
            <a:r>
              <a:rPr lang="fr-FR" sz="2000" dirty="0" smtClean="0">
                <a:latin typeface="Calibri"/>
                <a:cs typeface="Calibri"/>
              </a:rPr>
              <a:t> et </a:t>
            </a:r>
            <a:r>
              <a:rPr lang="fr-FR" sz="2000" dirty="0">
                <a:latin typeface="Calibri"/>
                <a:cs typeface="Calibri"/>
              </a:rPr>
              <a:t>trouve que les données ont été modifiées par une autre </a:t>
            </a:r>
            <a:r>
              <a:rPr lang="fr-FR" sz="2000" dirty="0" smtClean="0">
                <a:latin typeface="Calibri"/>
                <a:cs typeface="Calibri"/>
              </a:rPr>
              <a:t>transaction </a:t>
            </a:r>
            <a:r>
              <a:rPr lang="fr-FR" sz="2000" dirty="0">
                <a:latin typeface="Calibri"/>
                <a:cs typeface="Calibri"/>
              </a:rPr>
              <a:t>(qui a validé depuis la lecture initiale</a:t>
            </a:r>
            <a:r>
              <a:rPr lang="fr-FR" sz="2000" dirty="0" smtClean="0">
                <a:latin typeface="Calibri"/>
                <a:cs typeface="Calibri"/>
              </a:rPr>
              <a:t>).</a:t>
            </a:r>
            <a:br>
              <a:rPr lang="fr-FR" sz="2000" dirty="0" smtClean="0">
                <a:latin typeface="Calibri"/>
                <a:cs typeface="Calibri"/>
              </a:rPr>
            </a:br>
            <a:endParaRPr lang="fr-FR" sz="2000" dirty="0" smtClean="0">
              <a:latin typeface="Calibri"/>
              <a:cs typeface="Calibri"/>
            </a:endParaRPr>
          </a:p>
          <a:p>
            <a:pPr marL="717804" lvl="1" indent="-342900">
              <a:buFont typeface="Arial"/>
              <a:buChar char="•"/>
            </a:pPr>
            <a:r>
              <a:rPr lang="fr-FR" sz="2000" b="1" dirty="0" smtClean="0">
                <a:latin typeface="Calibri"/>
                <a:cs typeface="Calibri"/>
              </a:rPr>
              <a:t>Lecture fantôme</a:t>
            </a:r>
          </a:p>
          <a:p>
            <a:pPr marL="914400" lvl="3" indent="0" algn="just">
              <a:buNone/>
            </a:pPr>
            <a:r>
              <a:rPr lang="fr-FR" sz="2000" dirty="0" smtClean="0">
                <a:latin typeface="Calibri"/>
                <a:cs typeface="Calibri"/>
              </a:rPr>
              <a:t>Une </a:t>
            </a:r>
            <a:r>
              <a:rPr lang="fr-FR" sz="2000" dirty="0">
                <a:latin typeface="Calibri"/>
                <a:cs typeface="Calibri"/>
              </a:rPr>
              <a:t>transaction ré-exécute une requête renvoyant </a:t>
            </a:r>
            <a:r>
              <a:rPr lang="fr-FR" sz="2000" u="sng" dirty="0">
                <a:latin typeface="Calibri"/>
                <a:cs typeface="Calibri"/>
              </a:rPr>
              <a:t>un ensemble de lignes</a:t>
            </a:r>
            <a:r>
              <a:rPr lang="fr-FR" sz="2000" dirty="0">
                <a:latin typeface="Calibri"/>
                <a:cs typeface="Calibri"/>
              </a:rPr>
              <a:t> satisfaisant une condition de recherche et trouve que l’ensemble des lignes satisfaisant la condition </a:t>
            </a:r>
            <a:r>
              <a:rPr lang="fr-FR" sz="2000" u="sng" dirty="0">
                <a:latin typeface="Calibri"/>
                <a:cs typeface="Calibri"/>
              </a:rPr>
              <a:t>a changé à cause d’une transaction récemment validée</a:t>
            </a:r>
            <a:r>
              <a:rPr lang="fr-FR" sz="2000" dirty="0">
                <a:latin typeface="Calibri"/>
                <a:cs typeface="Calibri"/>
              </a:rPr>
              <a:t>.</a:t>
            </a:r>
          </a:p>
          <a:p>
            <a:pPr marL="388620" indent="-342900">
              <a:buFont typeface="Arial"/>
              <a:buChar char="•"/>
            </a:pPr>
            <a:endParaRPr lang="fr-FR" dirty="0">
              <a:latin typeface="Calibri"/>
              <a:cs typeface="Calibri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LES</a:t>
            </a:r>
            <a:r>
              <a:rPr lang="fr-FR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TRANSACTIONS </a:t>
            </a:r>
            <a:r>
              <a:rPr lang="fr-FR" sz="5400" dirty="0" smtClean="0">
                <a:latin typeface="Calibri"/>
                <a:cs typeface="Calibri"/>
              </a:rPr>
              <a:t>#2</a:t>
            </a:r>
            <a:endParaRPr lang="fr-FR" sz="5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97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LES</a:t>
            </a:r>
            <a:r>
              <a:rPr lang="fr-FR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TRANSACTIONS </a:t>
            </a:r>
            <a:r>
              <a:rPr lang="fr-FR" sz="5400" dirty="0" smtClean="0">
                <a:latin typeface="Calibri"/>
                <a:cs typeface="Calibri"/>
              </a:rPr>
              <a:t>#3</a:t>
            </a:r>
            <a:endParaRPr lang="fr-FR" sz="5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38520"/>
              </p:ext>
            </p:extLst>
          </p:nvPr>
        </p:nvGraphicFramePr>
        <p:xfrm>
          <a:off x="1028035" y="2209497"/>
          <a:ext cx="7056784" cy="33398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64196"/>
                <a:gridCol w="1764196"/>
                <a:gridCol w="1764196"/>
                <a:gridCol w="1764196"/>
              </a:tblGrid>
              <a:tr h="8328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/>
                          <a:cs typeface="Calibri"/>
                        </a:rPr>
                        <a:t>Niveau d’isolation</a:t>
                      </a:r>
                      <a:endParaRPr lang="fr-FR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/>
                          <a:cs typeface="Calibri"/>
                        </a:rPr>
                        <a:t>Lecture sale</a:t>
                      </a:r>
                      <a:endParaRPr lang="fr-FR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/>
                          <a:cs typeface="Calibri"/>
                        </a:rPr>
                        <a:t>Lecture non reproductible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/>
                          <a:cs typeface="Calibri"/>
                        </a:rPr>
                        <a:t>Lecture fantôme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03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/>
                          <a:cs typeface="Calibri"/>
                        </a:rPr>
                        <a:t>Uncommited Read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/>
                          <a:cs typeface="Calibri"/>
                        </a:rPr>
                        <a:t>Possible</a:t>
                      </a:r>
                      <a:endParaRPr lang="fr-FR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/>
                          <a:cs typeface="Calibri"/>
                        </a:rPr>
                        <a:t>Possible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/>
                          <a:cs typeface="Calibri"/>
                        </a:rPr>
                        <a:t>Possible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03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/>
                          <a:cs typeface="Calibri"/>
                        </a:rPr>
                        <a:t>Commited Read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/>
                          <a:cs typeface="Calibri"/>
                        </a:rPr>
                        <a:t>Impossible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/>
                          <a:cs typeface="Calibri"/>
                        </a:rPr>
                        <a:t>Possible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/>
                          <a:cs typeface="Calibri"/>
                        </a:rPr>
                        <a:t>Possible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03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/>
                          <a:cs typeface="Calibri"/>
                        </a:rPr>
                        <a:t>Repeatable Read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/>
                          <a:cs typeface="Calibri"/>
                        </a:rPr>
                        <a:t>Impossible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/>
                          <a:cs typeface="Calibri"/>
                        </a:rPr>
                        <a:t>Impossible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/>
                          <a:cs typeface="Calibri"/>
                        </a:rPr>
                        <a:t>Possible</a:t>
                      </a:r>
                      <a:endParaRPr lang="fr-FR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03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err="1">
                          <a:effectLst/>
                          <a:latin typeface="Calibri"/>
                          <a:cs typeface="Calibri"/>
                        </a:rPr>
                        <a:t>Serializable</a:t>
                      </a:r>
                      <a:endParaRPr lang="fr-FR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/>
                          <a:cs typeface="Calibri"/>
                        </a:rPr>
                        <a:t>Impossible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  <a:latin typeface="Calibri"/>
                          <a:cs typeface="Calibri"/>
                        </a:rPr>
                        <a:t>Impossible</a:t>
                      </a:r>
                      <a:endParaRPr lang="fr-FR" sz="20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Calibri"/>
                          <a:cs typeface="Calibri"/>
                        </a:rPr>
                        <a:t>Impossible</a:t>
                      </a:r>
                      <a:endParaRPr lang="fr-FR" sz="20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Espace réservé du contenu 2"/>
          <p:cNvSpPr txBox="1">
            <a:spLocks/>
          </p:cNvSpPr>
          <p:nvPr/>
        </p:nvSpPr>
        <p:spPr>
          <a:xfrm>
            <a:off x="448852" y="1423325"/>
            <a:ext cx="8374930" cy="513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FR" b="1" dirty="0" smtClean="0">
                <a:latin typeface="Calibri"/>
                <a:cs typeface="Calibri"/>
              </a:rPr>
              <a:t>Tableau récapitulatif des niveau d’isolation</a:t>
            </a:r>
          </a:p>
          <a:p>
            <a:pPr marL="45720" indent="0">
              <a:buNone/>
            </a:pPr>
            <a:endParaRPr lang="fr-FR" b="1" dirty="0">
              <a:latin typeface="Calibri"/>
              <a:cs typeface="Calibri"/>
            </a:endParaRPr>
          </a:p>
          <a:p>
            <a:pPr marL="45720" indent="0">
              <a:buNone/>
            </a:pPr>
            <a:endParaRPr lang="fr-FR" b="1" dirty="0" smtClean="0">
              <a:latin typeface="Calibri"/>
              <a:cs typeface="Calibri"/>
            </a:endParaRPr>
          </a:p>
          <a:p>
            <a:pPr marL="45720" indent="0">
              <a:buNone/>
            </a:pPr>
            <a:endParaRPr lang="fr-FR" b="1" dirty="0">
              <a:latin typeface="Calibri"/>
              <a:cs typeface="Calibri"/>
            </a:endParaRPr>
          </a:p>
          <a:p>
            <a:pPr marL="45720" indent="0">
              <a:buNone/>
            </a:pPr>
            <a:endParaRPr lang="fr-FR" b="1" dirty="0" smtClean="0">
              <a:latin typeface="Calibri"/>
              <a:cs typeface="Calibri"/>
            </a:endParaRPr>
          </a:p>
          <a:p>
            <a:pPr marL="45720" indent="0">
              <a:buNone/>
            </a:pPr>
            <a:endParaRPr lang="fr-FR" b="1" dirty="0">
              <a:latin typeface="Calibri"/>
              <a:cs typeface="Calibri"/>
            </a:endParaRPr>
          </a:p>
          <a:p>
            <a:pPr marL="45720" indent="0">
              <a:buNone/>
            </a:pPr>
            <a:endParaRPr lang="fr-FR" b="1" dirty="0" smtClean="0">
              <a:latin typeface="Calibri"/>
              <a:cs typeface="Calibri"/>
            </a:endParaRPr>
          </a:p>
          <a:p>
            <a:pPr marL="45720" indent="0">
              <a:buNone/>
            </a:pPr>
            <a:endParaRPr lang="fr-FR" b="1" dirty="0">
              <a:latin typeface="Calibri"/>
              <a:cs typeface="Calibri"/>
            </a:endParaRPr>
          </a:p>
          <a:p>
            <a:pPr marL="45720" indent="0">
              <a:buNone/>
            </a:pPr>
            <a:endParaRPr lang="fr-FR" b="1" dirty="0" smtClean="0">
              <a:latin typeface="Calibri"/>
              <a:cs typeface="Calibri"/>
            </a:endParaRPr>
          </a:p>
          <a:p>
            <a:pPr marL="45720" indent="0">
              <a:buNone/>
            </a:pPr>
            <a:endParaRPr lang="fr-FR" b="1" dirty="0">
              <a:latin typeface="Calibri"/>
              <a:cs typeface="Calibri"/>
            </a:endParaRPr>
          </a:p>
          <a:p>
            <a:pPr marL="45720" indent="0">
              <a:buNone/>
            </a:pPr>
            <a:endParaRPr lang="fr-FR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45720" indent="0" algn="r">
              <a:buNone/>
            </a:pPr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Source: </a:t>
            </a:r>
            <a:r>
              <a:rPr lang="fr-F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developpez.com</a:t>
            </a:r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/ </a:t>
            </a:r>
            <a:r>
              <a:rPr lang="fr-F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microsoft.com</a:t>
            </a:r>
            <a:endParaRPr lang="fr-FR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4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2219" y="1445230"/>
            <a:ext cx="8451563" cy="5102100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fr-FR" b="1" dirty="0" err="1" smtClean="0">
                <a:latin typeface="Calibri"/>
                <a:cs typeface="Calibri"/>
              </a:rPr>
              <a:t>Reapeatable</a:t>
            </a:r>
            <a:r>
              <a:rPr lang="fr-FR" b="1" dirty="0" smtClean="0">
                <a:latin typeface="Calibri"/>
                <a:cs typeface="Calibri"/>
              </a:rPr>
              <a:t> </a:t>
            </a:r>
            <a:r>
              <a:rPr lang="fr-FR" b="1" dirty="0" err="1" smtClean="0">
                <a:latin typeface="Calibri"/>
                <a:cs typeface="Calibri"/>
              </a:rPr>
              <a:t>read</a:t>
            </a:r>
            <a:r>
              <a:rPr lang="fr-FR" b="1" dirty="0" smtClean="0">
                <a:latin typeface="Calibri"/>
                <a:cs typeface="Calibri"/>
              </a:rPr>
              <a:t> </a:t>
            </a: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: </a:t>
            </a:r>
            <a:r>
              <a:rPr lang="fr-FR" b="1" dirty="0" err="1" smtClean="0">
                <a:solidFill>
                  <a:srgbClr val="7F7F7F"/>
                </a:solidFill>
                <a:latin typeface="Calibri"/>
                <a:cs typeface="Calibri"/>
              </a:rPr>
              <a:t>level</a:t>
            </a: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 choisi</a:t>
            </a:r>
            <a:endParaRPr lang="fr-FR" dirty="0">
              <a:solidFill>
                <a:srgbClr val="7F7F7F"/>
              </a:solidFill>
              <a:latin typeface="Calibri"/>
              <a:cs typeface="Calibri"/>
            </a:endParaRPr>
          </a:p>
          <a:p>
            <a:pPr lvl="2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Ne voit que les données validées avant que la transaction ait démarrée.</a:t>
            </a:r>
          </a:p>
          <a:p>
            <a:pPr lvl="2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Chaque transaction voit un état complètement stable de la base de données.</a:t>
            </a:r>
            <a:br>
              <a:rPr lang="fr-FR" dirty="0" smtClean="0">
                <a:latin typeface="Calibri"/>
                <a:cs typeface="Calibri"/>
              </a:rPr>
            </a:br>
            <a:endParaRPr lang="fr-FR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fr-FR" b="1" dirty="0" smtClean="0">
                <a:latin typeface="Calibri"/>
                <a:cs typeface="Calibri"/>
              </a:rPr>
              <a:t>Les verrous </a:t>
            </a: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  <a:sym typeface="Wingdings"/>
              </a:rPr>
              <a:t> lutter contre les hot-spots</a:t>
            </a:r>
          </a:p>
          <a:p>
            <a:pPr lvl="2">
              <a:buFont typeface="Arial"/>
              <a:buChar char="•"/>
            </a:pPr>
            <a:r>
              <a:rPr lang="fr-FR" dirty="0">
                <a:latin typeface="Calibri"/>
                <a:cs typeface="Calibri"/>
              </a:rPr>
              <a:t>on bloque l'accès à une donnée dès qu'elle est lue ou écrite par une transaction </a:t>
            </a:r>
            <a:r>
              <a:rPr lang="fr-FR" dirty="0" smtClean="0">
                <a:latin typeface="Calibri"/>
                <a:cs typeface="Calibri"/>
              </a:rPr>
              <a:t>(« pose </a:t>
            </a:r>
            <a:r>
              <a:rPr lang="fr-FR" dirty="0">
                <a:latin typeface="Calibri"/>
                <a:cs typeface="Calibri"/>
              </a:rPr>
              <a:t>de </a:t>
            </a:r>
            <a:r>
              <a:rPr lang="fr-FR" dirty="0" smtClean="0">
                <a:latin typeface="Calibri"/>
                <a:cs typeface="Calibri"/>
              </a:rPr>
              <a:t>verrou ») </a:t>
            </a:r>
          </a:p>
          <a:p>
            <a:pPr lvl="2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on </a:t>
            </a:r>
            <a:r>
              <a:rPr lang="fr-FR" dirty="0">
                <a:latin typeface="Calibri"/>
                <a:cs typeface="Calibri"/>
              </a:rPr>
              <a:t>libère cet accès quand la transaction se termine par commit ou </a:t>
            </a:r>
            <a:r>
              <a:rPr lang="fr-FR" dirty="0" err="1">
                <a:latin typeface="Calibri"/>
                <a:cs typeface="Calibri"/>
              </a:rPr>
              <a:t>rollback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lang="fr-FR" dirty="0" smtClean="0">
                <a:latin typeface="Calibri"/>
                <a:cs typeface="Calibri"/>
              </a:rPr>
              <a:t>(« libération </a:t>
            </a:r>
            <a:r>
              <a:rPr lang="fr-FR" dirty="0">
                <a:latin typeface="Calibri"/>
                <a:cs typeface="Calibri"/>
              </a:rPr>
              <a:t>du </a:t>
            </a:r>
            <a:r>
              <a:rPr lang="fr-FR" dirty="0" smtClean="0">
                <a:latin typeface="Calibri"/>
                <a:cs typeface="Calibri"/>
              </a:rPr>
              <a:t>verrou »).</a:t>
            </a:r>
            <a:br>
              <a:rPr lang="fr-FR" dirty="0" smtClean="0">
                <a:latin typeface="Calibri"/>
                <a:cs typeface="Calibri"/>
              </a:rPr>
            </a:br>
            <a:endParaRPr lang="fr-FR" dirty="0" smtClean="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fr-FR" sz="1900" b="1" dirty="0" smtClean="0">
                <a:latin typeface=""/>
                <a:cs typeface=""/>
              </a:rPr>
              <a:t>Types de verrou</a:t>
            </a:r>
          </a:p>
          <a:p>
            <a:pPr lvl="2">
              <a:buFont typeface="Arial"/>
              <a:buChar char="•"/>
            </a:pPr>
            <a:r>
              <a:rPr lang="fr-FR" sz="2100" dirty="0">
                <a:latin typeface=""/>
                <a:cs typeface=""/>
              </a:rPr>
              <a:t>Le verrou partagé </a:t>
            </a:r>
            <a:r>
              <a:rPr lang="fr-FR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  <a:cs typeface=""/>
              </a:rPr>
              <a:t>(« </a:t>
            </a:r>
            <a:r>
              <a:rPr lang="fr-FR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  <a:cs typeface=""/>
              </a:rPr>
              <a:t>shared</a:t>
            </a:r>
            <a:r>
              <a:rPr lang="fr-FR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  <a:cs typeface=""/>
              </a:rPr>
              <a:t> </a:t>
            </a:r>
            <a:r>
              <a:rPr lang="fr-FR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  <a:cs typeface=""/>
              </a:rPr>
              <a:t>lock</a:t>
            </a:r>
            <a:r>
              <a:rPr lang="fr-FR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  <a:cs typeface=""/>
              </a:rPr>
              <a:t> ») </a:t>
            </a:r>
            <a:r>
              <a:rPr lang="fr-FR" sz="2100" dirty="0">
                <a:latin typeface=""/>
                <a:cs typeface=""/>
              </a:rPr>
              <a:t>est typiquement utilisé pour permettre à plusieurs transactions concurrentes de lire la même ressource. </a:t>
            </a:r>
            <a:endParaRPr lang="fr-FR" sz="2100" dirty="0" smtClean="0">
              <a:latin typeface=""/>
              <a:cs typeface=""/>
            </a:endParaRPr>
          </a:p>
          <a:p>
            <a:pPr lvl="2">
              <a:buFont typeface="Arial"/>
              <a:buChar char="•"/>
            </a:pPr>
            <a:r>
              <a:rPr lang="fr-FR" sz="2100" dirty="0" smtClean="0">
                <a:latin typeface=""/>
                <a:cs typeface=""/>
              </a:rPr>
              <a:t>Le </a:t>
            </a:r>
            <a:r>
              <a:rPr lang="fr-FR" sz="2100" dirty="0">
                <a:latin typeface=""/>
                <a:cs typeface=""/>
              </a:rPr>
              <a:t>verrou exclusif </a:t>
            </a:r>
            <a:r>
              <a:rPr lang="fr-FR" sz="2100" dirty="0" smtClean="0">
                <a:solidFill>
                  <a:srgbClr val="7F7F7F"/>
                </a:solidFill>
                <a:latin typeface=""/>
                <a:cs typeface=""/>
              </a:rPr>
              <a:t>(« exclusive </a:t>
            </a:r>
            <a:r>
              <a:rPr lang="fr-FR" sz="2100" dirty="0" err="1" smtClean="0">
                <a:solidFill>
                  <a:srgbClr val="7F7F7F"/>
                </a:solidFill>
                <a:latin typeface=""/>
                <a:cs typeface=""/>
              </a:rPr>
              <a:t>lock</a:t>
            </a:r>
            <a:r>
              <a:rPr lang="fr-FR" sz="2100" dirty="0" smtClean="0">
                <a:solidFill>
                  <a:srgbClr val="7F7F7F"/>
                </a:solidFill>
                <a:latin typeface=""/>
                <a:cs typeface=""/>
              </a:rPr>
              <a:t> ») </a:t>
            </a:r>
            <a:r>
              <a:rPr lang="fr-FR" sz="2100" dirty="0">
                <a:latin typeface=""/>
                <a:cs typeface=""/>
              </a:rPr>
              <a:t>réserve la ressource en écriture à la transaction qui a posé le verrou.</a:t>
            </a:r>
          </a:p>
          <a:p>
            <a:pPr lvl="3">
              <a:buFont typeface="Arial"/>
              <a:buChar char="•"/>
            </a:pPr>
            <a:endParaRPr lang="fr-FR" dirty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endParaRPr lang="fr-FR" dirty="0" smtClean="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endParaRPr lang="fr-FR" dirty="0">
              <a:latin typeface="Calibri"/>
              <a:cs typeface="Calibri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51280" y="158749"/>
            <a:ext cx="8041440" cy="95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>
                <a:latin typeface="Calibri"/>
                <a:cs typeface="Calibri"/>
              </a:rPr>
              <a:t>LES</a:t>
            </a:r>
            <a:r>
              <a:rPr lang="fr-FR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TRANSACTIONS </a:t>
            </a:r>
            <a:r>
              <a:rPr lang="fr-FR" sz="5400" dirty="0" smtClean="0">
                <a:latin typeface="Calibri"/>
                <a:cs typeface="Calibri"/>
              </a:rPr>
              <a:t>#5</a:t>
            </a:r>
            <a:endParaRPr lang="fr-FR" sz="5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56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7" y="1268345"/>
            <a:ext cx="7529884" cy="50162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551280" y="158749"/>
            <a:ext cx="8041440" cy="95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>
                <a:latin typeface="Calibri"/>
                <a:cs typeface="Calibri"/>
              </a:rPr>
              <a:t>LES</a:t>
            </a:r>
            <a:r>
              <a:rPr lang="fr-FR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TRANSACTIONS </a:t>
            </a:r>
            <a:r>
              <a:rPr lang="fr-FR" sz="5400" dirty="0" smtClean="0">
                <a:latin typeface="Calibri"/>
                <a:cs typeface="Calibri"/>
              </a:rPr>
              <a:t>#6</a:t>
            </a:r>
            <a:endParaRPr lang="fr-FR" sz="5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61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ttp://perso.telecom-paristech.fr/~talel/cours/inf225/wwwbd/Cours/transactions/Cours/graph_cours/verroux_temps2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17" y="2360681"/>
            <a:ext cx="5688632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551280" y="158749"/>
            <a:ext cx="8041440" cy="95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>
                <a:latin typeface="Calibri"/>
                <a:cs typeface="Calibri"/>
              </a:rPr>
              <a:t>LES</a:t>
            </a:r>
            <a:r>
              <a:rPr lang="fr-FR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TRANSACTIONS </a:t>
            </a:r>
            <a:r>
              <a:rPr lang="fr-FR" sz="5400" dirty="0" smtClean="0">
                <a:latin typeface="Calibri"/>
                <a:cs typeface="Calibri"/>
              </a:rPr>
              <a:t>#7</a:t>
            </a:r>
            <a:endParaRPr lang="fr-FR" sz="5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6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51280" y="158749"/>
            <a:ext cx="8041440" cy="95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>
                <a:latin typeface="Calibri"/>
                <a:cs typeface="Calibri"/>
              </a:rPr>
              <a:t>CONCLUSION</a:t>
            </a:r>
            <a:endParaRPr lang="fr-FR" sz="5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17481" y="1302897"/>
            <a:ext cx="8681463" cy="525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fr-FR" b="1" dirty="0" smtClean="0">
                <a:latin typeface="Calibri"/>
                <a:cs typeface="Calibri"/>
              </a:rPr>
              <a:t>« Créer et entretenir une base de donnée efficace et fiable, c’est… »</a:t>
            </a:r>
          </a:p>
          <a:p>
            <a:pPr marL="388620" indent="-342900">
              <a:buFont typeface="Arial"/>
              <a:buChar char="•"/>
            </a:pPr>
            <a:r>
              <a:rPr lang="fr-FR" b="1" dirty="0" smtClean="0">
                <a:latin typeface="Calibri"/>
                <a:cs typeface="Calibri"/>
              </a:rPr>
              <a:t>Connaître le fonctionnement d’un SGBD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Format SQL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Langage connexe (ex: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plpgSQL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)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Moteur d’indexation</a:t>
            </a:r>
          </a:p>
          <a:p>
            <a:pPr marL="388620" indent="-342900">
              <a:buFont typeface="Arial"/>
              <a:buChar char="•"/>
            </a:pPr>
            <a:r>
              <a:rPr lang="fr-FR" b="1" dirty="0" smtClean="0">
                <a:latin typeface="Calibri"/>
                <a:cs typeface="Calibri"/>
              </a:rPr>
              <a:t>Connaître et gérer au mieux le </a:t>
            </a:r>
            <a:r>
              <a:rPr lang="fr-FR" b="1" dirty="0" err="1" smtClean="0">
                <a:latin typeface="Calibri"/>
                <a:cs typeface="Calibri"/>
              </a:rPr>
              <a:t>workload</a:t>
            </a:r>
            <a:endParaRPr lang="fr-FR" b="1" dirty="0" smtClean="0">
              <a:latin typeface="Calibri"/>
              <a:cs typeface="Calibri"/>
            </a:endParaRP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Affluence des requêtes localisée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Gérer le </a:t>
            </a:r>
            <a:r>
              <a:rPr lang="fr-FR" dirty="0" err="1" smtClean="0">
                <a:solidFill>
                  <a:srgbClr val="7F7F7F"/>
                </a:solidFill>
                <a:latin typeface="Calibri"/>
                <a:cs typeface="Calibri"/>
              </a:rPr>
              <a:t>work</a:t>
            </a: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 grâce aux moyens existants (index, clusters, check, vues…)</a:t>
            </a:r>
          </a:p>
          <a:p>
            <a:pPr marL="388620" indent="-342900">
              <a:buFont typeface="Arial"/>
              <a:buChar char="•"/>
            </a:pPr>
            <a:r>
              <a:rPr lang="fr-FR" b="1" dirty="0" smtClean="0">
                <a:latin typeface="Calibri"/>
                <a:cs typeface="Calibri"/>
              </a:rPr>
              <a:t>Savoir gérer les droits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De manière à organiser le travail sur la base de données et les échanges de données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  <a:sym typeface="Wingdings"/>
              </a:rPr>
              <a:t> sécurisation primaire d’une BDD</a:t>
            </a:r>
          </a:p>
          <a:p>
            <a:pPr marL="388620" indent="-342900">
              <a:buFont typeface="Arial"/>
              <a:buChar char="•"/>
            </a:pPr>
            <a:r>
              <a:rPr lang="fr-FR" b="1" dirty="0" smtClean="0">
                <a:latin typeface="Calibri"/>
                <a:cs typeface="Calibri"/>
              </a:rPr>
              <a:t>Manipuler correctement les transactions et les verrous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Eviter les situations risquées (hot-spots)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Eviter les </a:t>
            </a:r>
            <a:r>
              <a:rPr lang="fr-FR" dirty="0" err="1" smtClean="0">
                <a:solidFill>
                  <a:srgbClr val="7F7F7F"/>
                </a:solidFill>
                <a:latin typeface="Calibri"/>
                <a:cs typeface="Calibri"/>
              </a:rPr>
              <a:t>splits</a:t>
            </a: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 BDD, les données supprimée et les doublons</a:t>
            </a:r>
          </a:p>
          <a:p>
            <a:pPr marL="982980" lvl="2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Entretien automatique de la table (grâce aux check et triggers notamment)</a:t>
            </a:r>
            <a:endParaRPr lang="fr-FR" dirty="0">
              <a:latin typeface="Calibri"/>
              <a:cs typeface="Calibri"/>
            </a:endParaRPr>
          </a:p>
          <a:p>
            <a:pPr marL="45720" indent="0">
              <a:buNone/>
            </a:pPr>
            <a:endParaRPr lang="fr-FR" b="1" dirty="0" smtClean="0">
              <a:latin typeface="Calibri"/>
              <a:cs typeface="Calibri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INTRODUCTION</a:t>
            </a:r>
            <a:br>
              <a:rPr lang="fr-FR" sz="5400" dirty="0" smtClean="0">
                <a:latin typeface="Calibri"/>
                <a:cs typeface="Calibri"/>
              </a:rPr>
            </a:br>
            <a:r>
              <a:rPr lang="fr-FR" sz="2400" b="1" dirty="0" smtClean="0">
                <a:solidFill>
                  <a:srgbClr val="7F7F7F"/>
                </a:solidFill>
                <a:latin typeface="Calibri"/>
                <a:cs typeface="Calibri"/>
              </a:rPr>
              <a:t>SUR LE MODELE CHOISI</a:t>
            </a:r>
            <a:endParaRPr lang="fr-FR" sz="4000" b="1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513416"/>
            <a:ext cx="8379884" cy="517525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b="1" dirty="0" smtClean="0">
                <a:solidFill>
                  <a:srgbClr val="404040"/>
                </a:solidFill>
                <a:latin typeface="Calibri"/>
                <a:cs typeface="Calibri"/>
              </a:rPr>
              <a:t>Question</a:t>
            </a:r>
          </a:p>
          <a:p>
            <a:pPr marL="45720" indent="0">
              <a:buNone/>
            </a:pPr>
            <a:endParaRPr lang="fr-FR" b="1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45720" indent="0">
              <a:buNone/>
            </a:pPr>
            <a:r>
              <a:rPr lang="fr-FR" b="1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« Quelles sont les capacités minimales requises</a:t>
            </a:r>
          </a:p>
          <a:p>
            <a:pPr marL="45720" indent="0">
              <a:buNone/>
            </a:pPr>
            <a:r>
              <a:rPr lang="fr-FR" b="1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	pour créer une base de données fiable et efficace ? »</a:t>
            </a:r>
            <a:endParaRPr lang="fr-FR" dirty="0" smtClean="0">
              <a:solidFill>
                <a:srgbClr val="7F7F7F"/>
              </a:solidFill>
              <a:latin typeface="Calibri"/>
              <a:cs typeface="Calibri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34" y="3747872"/>
            <a:ext cx="2286000" cy="236220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5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LES</a:t>
            </a:r>
            <a:r>
              <a:rPr lang="fr-FR" sz="5400" dirty="0" smtClean="0">
                <a:solidFill>
                  <a:srgbClr val="7F7F7F"/>
                </a:solidFill>
                <a:latin typeface="Calibri"/>
                <a:cs typeface="Calibri"/>
              </a:rPr>
              <a:t>TABLES</a:t>
            </a:r>
            <a:endParaRPr lang="fr-FR" sz="5400" dirty="0">
              <a:latin typeface="Calibri"/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195917"/>
            <a:ext cx="8379884" cy="51964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 smtClean="0">
                <a:latin typeface="Calibri"/>
                <a:cs typeface="Calibri"/>
              </a:rPr>
              <a:t>Introduction</a:t>
            </a:r>
            <a:r>
              <a:rPr lang="fr-FR" dirty="0" smtClean="0">
                <a:latin typeface="Calibri"/>
                <a:cs typeface="Calibri"/>
              </a:rPr>
              <a:t/>
            </a:r>
            <a:br>
              <a:rPr lang="fr-FR" dirty="0" smtClean="0">
                <a:latin typeface="Calibri"/>
                <a:cs typeface="Calibri"/>
              </a:rPr>
            </a:br>
            <a:endParaRPr lang="fr-FR" dirty="0" smtClean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latin typeface="Calibri"/>
                <a:cs typeface="Calibri"/>
              </a:rPr>
              <a:t>Les tables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Construction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Schéma relationnel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Contraintes d’intégrité 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Requêtes fréquentes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Explication de requête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Etude du </a:t>
            </a:r>
            <a:r>
              <a:rPr lang="fr-FR" b="1" dirty="0" err="1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workload</a:t>
            </a:r>
            <a:endParaRPr lang="fr-FR" b="1" dirty="0" smtClean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Définition et application au projet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Placement des INDEX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Plan de requête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Hot-Spots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Utilisateurs et droits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Transactions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A propos des niveaux d’isolation</a:t>
            </a:r>
          </a:p>
          <a:p>
            <a:pPr lvl="3">
              <a:buFont typeface="Arial"/>
              <a:buChar char="•"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Application</a:t>
            </a:r>
          </a:p>
          <a:p>
            <a:pPr marL="914400" lvl="3" indent="0">
              <a:buNone/>
            </a:pPr>
            <a:endParaRPr lang="fr-FR" dirty="0" smtClean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fr-FR" dirty="0" smtClean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endParaRPr lang="fr-FR" dirty="0" smtClean="0">
              <a:latin typeface="Calibri"/>
              <a:cs typeface="Calibri"/>
            </a:endParaRPr>
          </a:p>
          <a:p>
            <a:pPr lvl="3">
              <a:buFont typeface="Arial"/>
              <a:buChar char="•"/>
            </a:pPr>
            <a:endParaRPr lang="fr-FR" dirty="0" smtClean="0">
              <a:latin typeface="Calibri"/>
              <a:cs typeface="Calibri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2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LES</a:t>
            </a:r>
            <a:r>
              <a:rPr lang="fr-FR" sz="5400" dirty="0" smtClean="0">
                <a:solidFill>
                  <a:srgbClr val="7F7F7F"/>
                </a:solidFill>
                <a:latin typeface="Calibri"/>
                <a:cs typeface="Calibri"/>
              </a:rPr>
              <a:t>TABLES</a:t>
            </a:r>
            <a:r>
              <a:rPr lang="fr-FR" sz="5400" dirty="0" smtClean="0">
                <a:latin typeface="Calibri"/>
                <a:cs typeface="Calibri"/>
              </a:rPr>
              <a:t> #1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83" y="4074584"/>
            <a:ext cx="4815504" cy="2258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12" y="1375833"/>
            <a:ext cx="7629675" cy="231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ccolades 10"/>
          <p:cNvSpPr/>
          <p:nvPr/>
        </p:nvSpPr>
        <p:spPr>
          <a:xfrm>
            <a:off x="529164" y="1915577"/>
            <a:ext cx="8086612" cy="730256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04283" y="3984627"/>
            <a:ext cx="3596217" cy="23484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 smtClean="0">
                <a:latin typeface="Calibri"/>
                <a:cs typeface="Calibri"/>
              </a:rPr>
              <a:t>\l : liste des BDD</a:t>
            </a:r>
          </a:p>
          <a:p>
            <a:pPr marL="45720" indent="0">
              <a:buNone/>
            </a:pPr>
            <a:r>
              <a:rPr lang="fr-FR" dirty="0" smtClean="0">
                <a:latin typeface="Calibri"/>
                <a:cs typeface="Calibri"/>
              </a:rPr>
              <a:t>\</a:t>
            </a:r>
            <a:r>
              <a:rPr lang="fr-FR" dirty="0" err="1" smtClean="0">
                <a:latin typeface="Calibri"/>
                <a:cs typeface="Calibri"/>
              </a:rPr>
              <a:t>dt</a:t>
            </a:r>
            <a:r>
              <a:rPr lang="fr-FR" dirty="0" smtClean="0">
                <a:latin typeface="Calibri"/>
                <a:cs typeface="Calibri"/>
              </a:rPr>
              <a:t> : liste des tables</a:t>
            </a:r>
          </a:p>
          <a:p>
            <a:pPr marL="45720" indent="0">
              <a:buNone/>
            </a:pPr>
            <a:endParaRPr lang="fr-FR" dirty="0" smtClean="0">
              <a:latin typeface="Calibri"/>
              <a:cs typeface="Calibri"/>
            </a:endParaRPr>
          </a:p>
          <a:p>
            <a:pPr marL="388620" indent="-342900">
              <a:buFont typeface="Arial"/>
              <a:buChar char="•"/>
            </a:pPr>
            <a:r>
              <a:rPr lang="fr-FR" b="1" dirty="0" smtClean="0">
                <a:latin typeface="Calibri"/>
                <a:cs typeface="Calibri"/>
              </a:rPr>
              <a:t>7 tables</a:t>
            </a:r>
          </a:p>
          <a:p>
            <a:pPr marL="388620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1 vue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5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513416"/>
            <a:ext cx="8379884" cy="517525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b="1" dirty="0" smtClean="0">
                <a:solidFill>
                  <a:srgbClr val="404040"/>
                </a:solidFill>
                <a:latin typeface="Calibri"/>
                <a:cs typeface="Calibri"/>
              </a:rPr>
              <a:t>Construction des tables</a:t>
            </a:r>
          </a:p>
          <a:p>
            <a:pPr marL="717804" lvl="1" indent="-342900">
              <a:buFont typeface="Arial"/>
              <a:buChar char="•"/>
            </a:pP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Types [</a:t>
            </a:r>
            <a:r>
              <a:rPr lang="fr-FR" b="1" dirty="0" err="1" smtClean="0">
                <a:solidFill>
                  <a:srgbClr val="7F7F7F"/>
                </a:solidFill>
                <a:latin typeface="Calibri"/>
                <a:cs typeface="Calibri"/>
              </a:rPr>
              <a:t>Order_status</a:t>
            </a: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, </a:t>
            </a:r>
            <a:r>
              <a:rPr lang="fr-FR" b="1" dirty="0" err="1" smtClean="0">
                <a:solidFill>
                  <a:srgbClr val="7F7F7F"/>
                </a:solidFill>
                <a:latin typeface="Calibri"/>
                <a:cs typeface="Calibri"/>
              </a:rPr>
              <a:t>Payment_status</a:t>
            </a: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]</a:t>
            </a:r>
          </a:p>
          <a:p>
            <a:pPr marL="717804" lvl="1" indent="-342900">
              <a:buFont typeface="Arial"/>
              <a:buChar char="•"/>
            </a:pPr>
            <a:r>
              <a:rPr lang="fr-FR" b="1" dirty="0" smtClean="0">
                <a:solidFill>
                  <a:srgbClr val="404040"/>
                </a:solidFill>
                <a:latin typeface="Calibri"/>
                <a:cs typeface="Calibri"/>
              </a:rPr>
              <a:t>Séquences (Serial, AI) *[</a:t>
            </a:r>
            <a:r>
              <a:rPr lang="fr-FR" b="1" dirty="0" err="1" smtClean="0">
                <a:solidFill>
                  <a:srgbClr val="404040"/>
                </a:solidFill>
                <a:latin typeface="Calibri"/>
                <a:cs typeface="Calibri"/>
              </a:rPr>
              <a:t>table_name</a:t>
            </a:r>
            <a:r>
              <a:rPr lang="fr-FR" b="1" dirty="0" smtClean="0">
                <a:solidFill>
                  <a:srgbClr val="404040"/>
                </a:solidFill>
                <a:latin typeface="Calibri"/>
                <a:cs typeface="Calibri"/>
              </a:rPr>
              <a:t>]SQ</a:t>
            </a:r>
          </a:p>
          <a:p>
            <a:pPr marL="717804" lvl="1" indent="-342900">
              <a:buFont typeface="Arial"/>
              <a:buChar char="•"/>
            </a:pP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Index</a:t>
            </a:r>
          </a:p>
          <a:p>
            <a:pPr marL="717804" lvl="1" indent="-342900">
              <a:buFont typeface="Arial"/>
              <a:buChar char="•"/>
            </a:pPr>
            <a:r>
              <a:rPr lang="fr-FR" b="1" dirty="0" smtClean="0">
                <a:solidFill>
                  <a:srgbClr val="404040"/>
                </a:solidFill>
                <a:latin typeface="Calibri"/>
                <a:cs typeface="Calibri"/>
              </a:rPr>
              <a:t>Index clustérisé</a:t>
            </a:r>
          </a:p>
          <a:p>
            <a:pPr marL="717804" lvl="1" indent="-342900">
              <a:buFont typeface="Arial"/>
              <a:buChar char="•"/>
            </a:pPr>
            <a:r>
              <a:rPr lang="fr-FR" b="1" dirty="0" smtClean="0">
                <a:solidFill>
                  <a:srgbClr val="7F7F7F"/>
                </a:solidFill>
                <a:latin typeface="Calibri"/>
                <a:cs typeface="Calibri"/>
              </a:rPr>
              <a:t>Check, trigger</a:t>
            </a:r>
            <a:endParaRPr lang="fr-FR" b="1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717804" lvl="1" indent="-342900">
              <a:buFont typeface="Arial"/>
              <a:buChar char="•"/>
            </a:pPr>
            <a:endParaRPr lang="fr-FR" dirty="0" smtClean="0">
              <a:latin typeface="Calibri"/>
              <a:cs typeface="Calibri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51280" y="158749"/>
            <a:ext cx="8041440" cy="95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smtClean="0">
                <a:latin typeface="Calibri"/>
                <a:cs typeface="Calibri"/>
              </a:rPr>
              <a:t>LES</a:t>
            </a:r>
            <a:r>
              <a:rPr lang="fr-FR" sz="5400" smtClean="0">
                <a:solidFill>
                  <a:srgbClr val="7F7F7F"/>
                </a:solidFill>
                <a:latin typeface="Calibri"/>
                <a:cs typeface="Calibri"/>
              </a:rPr>
              <a:t>TABLES</a:t>
            </a:r>
            <a:r>
              <a:rPr lang="fr-FR" sz="5400" smtClean="0">
                <a:latin typeface="Calibri"/>
                <a:cs typeface="Calibri"/>
              </a:rPr>
              <a:t> #2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67" y="4368536"/>
            <a:ext cx="8258500" cy="1962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46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513417"/>
            <a:ext cx="8379884" cy="2007896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fr-FR" b="1" dirty="0" smtClean="0">
                <a:solidFill>
                  <a:srgbClr val="404040"/>
                </a:solidFill>
                <a:latin typeface="Calibri"/>
                <a:cs typeface="Calibri"/>
              </a:rPr>
              <a:t>Construction des tables</a:t>
            </a:r>
          </a:p>
          <a:p>
            <a:pPr marL="717804" lvl="1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Nom des colonnes</a:t>
            </a:r>
          </a:p>
          <a:p>
            <a:pPr marL="717804" lvl="1" indent="-342900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Type</a:t>
            </a:r>
          </a:p>
          <a:p>
            <a:pPr marL="717804" lvl="1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Valeur par défaut</a:t>
            </a:r>
          </a:p>
          <a:p>
            <a:pPr marL="717804" lvl="1" indent="-342900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Type de clé (PK, FK…)</a:t>
            </a:r>
          </a:p>
          <a:p>
            <a:pPr marL="717804" lvl="1" indent="-342900">
              <a:buFont typeface="Arial"/>
              <a:buChar char="•"/>
            </a:pPr>
            <a:r>
              <a:rPr lang="fr-FR" dirty="0" smtClean="0">
                <a:latin typeface="Calibri"/>
                <a:cs typeface="Calibri"/>
              </a:rPr>
              <a:t>Check</a:t>
            </a:r>
          </a:p>
          <a:p>
            <a:pPr marL="717804" lvl="1" indent="-342900">
              <a:buFont typeface="Arial"/>
              <a:buChar char="•"/>
            </a:pPr>
            <a:r>
              <a:rPr lang="fr-FR" dirty="0" smtClean="0">
                <a:solidFill>
                  <a:srgbClr val="7F7F7F"/>
                </a:solidFill>
                <a:latin typeface="Calibri"/>
                <a:cs typeface="Calibri"/>
              </a:rPr>
              <a:t>Index (moteur d’indexation, champ, clustérisé)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51280" y="158749"/>
            <a:ext cx="8041440" cy="958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 smtClean="0">
                <a:latin typeface="Calibri"/>
                <a:cs typeface="Calibri"/>
              </a:rPr>
              <a:t>LES</a:t>
            </a:r>
            <a:r>
              <a:rPr lang="fr-FR" sz="5400" dirty="0" smtClean="0">
                <a:solidFill>
                  <a:srgbClr val="7F7F7F"/>
                </a:solidFill>
                <a:latin typeface="Calibri"/>
                <a:cs typeface="Calibri"/>
              </a:rPr>
              <a:t>TABLES</a:t>
            </a:r>
            <a:r>
              <a:rPr lang="fr-FR" sz="5400" dirty="0" smtClean="0">
                <a:latin typeface="Calibri"/>
                <a:cs typeface="Calibri"/>
              </a:rPr>
              <a:t> #3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21" y="3575959"/>
            <a:ext cx="8070357" cy="2909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93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1280" y="158749"/>
            <a:ext cx="8041440" cy="958487"/>
          </a:xfrm>
        </p:spPr>
        <p:txBody>
          <a:bodyPr/>
          <a:lstStyle/>
          <a:p>
            <a:r>
              <a:rPr lang="fr-FR" sz="5400" dirty="0" smtClean="0">
                <a:latin typeface="Calibri"/>
                <a:cs typeface="Calibri"/>
              </a:rPr>
              <a:t>LES</a:t>
            </a:r>
            <a:r>
              <a:rPr lang="fr-FR" sz="5400" dirty="0" smtClean="0">
                <a:solidFill>
                  <a:srgbClr val="7F7F7F"/>
                </a:solidFill>
                <a:latin typeface="Calibri"/>
                <a:cs typeface="Calibri"/>
              </a:rPr>
              <a:t>TABLES</a:t>
            </a:r>
            <a:r>
              <a:rPr lang="fr-FR" sz="5400" dirty="0" smtClean="0">
                <a:latin typeface="Calibri"/>
                <a:cs typeface="Calibri"/>
              </a:rPr>
              <a:t> #4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4283" y="1322918"/>
            <a:ext cx="8379884" cy="532341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Schéma relationnel de la base de donnée (</a:t>
            </a:r>
            <a:r>
              <a:rPr lang="fr-F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ArgoUML</a:t>
            </a:r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8" y="1894127"/>
            <a:ext cx="9134088" cy="5233488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A63D-F4F5-D248-A5DC-43C80F5F166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1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arnet de croquis">
  <a:themeElements>
    <a:clrScheme name="Carnet de croquis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Carnet de croquis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net de croquis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Carnet de croquis.thmx</Template>
  <TotalTime>677</TotalTime>
  <Words>753</Words>
  <Application>Microsoft Macintosh PowerPoint</Application>
  <PresentationFormat>Présentation à l'écran (4:3)</PresentationFormat>
  <Paragraphs>420</Paragraphs>
  <Slides>36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Carnet de croquis</vt:lpstr>
      <vt:lpstr>PROJET DE BASE DE DONNÉES</vt:lpstr>
      <vt:lpstr>PLAN</vt:lpstr>
      <vt:lpstr>INTRODUCTION SUR LE MODELE CHOISI</vt:lpstr>
      <vt:lpstr>INTRODUCTION SUR LE MODELE CHOISI</vt:lpstr>
      <vt:lpstr>LESTABLES</vt:lpstr>
      <vt:lpstr>LESTABLES #1</vt:lpstr>
      <vt:lpstr>Présentation PowerPoint</vt:lpstr>
      <vt:lpstr>Présentation PowerPoint</vt:lpstr>
      <vt:lpstr>LESTABLES #4</vt:lpstr>
      <vt:lpstr>LESTABLES #5</vt:lpstr>
      <vt:lpstr>LESTABLES #6</vt:lpstr>
      <vt:lpstr>LESTABLES #4</vt:lpstr>
      <vt:lpstr>LESTABLES #5</vt:lpstr>
      <vt:lpstr>LESTABLES #6</vt:lpstr>
      <vt:lpstr>Présentation PowerPoint</vt:lpstr>
      <vt:lpstr>WORKLOAD #1</vt:lpstr>
      <vt:lpstr>WORKLOAD #2</vt:lpstr>
      <vt:lpstr>WORKLOAD #3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WORKLOAD #9</vt:lpstr>
      <vt:lpstr>WORKLOAD #10</vt:lpstr>
      <vt:lpstr>Présentation PowerPoint</vt:lpstr>
      <vt:lpstr>Présentation PowerPoint</vt:lpstr>
      <vt:lpstr>Présentation PowerPoint</vt:lpstr>
      <vt:lpstr>LESTRANSACTIONS</vt:lpstr>
      <vt:lpstr>LESTRANSACTIONS #1</vt:lpstr>
      <vt:lpstr>LESTRANSACTIONS #2</vt:lpstr>
      <vt:lpstr>LESTRANSACTIONS #3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BASE DE DONNÉES</dc:title>
  <dc:creator>Juste LE DOIGT</dc:creator>
  <cp:lastModifiedBy>Juste LE DOIGT</cp:lastModifiedBy>
  <cp:revision>302</cp:revision>
  <dcterms:created xsi:type="dcterms:W3CDTF">2012-12-09T18:42:16Z</dcterms:created>
  <dcterms:modified xsi:type="dcterms:W3CDTF">2012-12-10T16:46:17Z</dcterms:modified>
</cp:coreProperties>
</file>