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8" r:id="rId4"/>
    <p:sldId id="276" r:id="rId5"/>
    <p:sldId id="267" r:id="rId6"/>
    <p:sldId id="272" r:id="rId7"/>
    <p:sldId id="269" r:id="rId8"/>
    <p:sldId id="270" r:id="rId9"/>
    <p:sldId id="273" r:id="rId10"/>
    <p:sldId id="274" r:id="rId11"/>
    <p:sldId id="275" r:id="rId12"/>
    <p:sldId id="27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>
      <p:cViewPr varScale="1">
        <p:scale>
          <a:sx n="106" d="100"/>
          <a:sy n="106" d="100"/>
        </p:scale>
        <p:origin x="132" y="2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3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9/24/2015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ophelimpalair/d3-spark-aja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caleyourcode.com/blog/article/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rcmoore38/9f2908455355c0589619" TargetMode="External"/><Relationship Id="rId2" Type="http://schemas.openxmlformats.org/officeDocument/2006/relationships/hyperlink" Target="http://www.nytimes.com/interactive/2014/09/19/nyregion/stop-and-frisk-map.html?_r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3pie.org/#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D3.js and d3pie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403600"/>
          </a:xfrm>
        </p:spPr>
        <p:txBody>
          <a:bodyPr/>
          <a:lstStyle/>
          <a:p>
            <a:r>
              <a:rPr lang="en-US" dirty="0" smtClean="0"/>
              <a:t>Christophe Limpalair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 rot="19846673">
            <a:off x="7761688" y="4638873"/>
            <a:ext cx="5307436" cy="1346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Scaleyourcode.com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902171" y="3962400"/>
            <a:ext cx="6858000" cy="3755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data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[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accent4"/>
                </a:solidFill>
              </a:rPr>
              <a:t>    {"cluster":0,"label":"Smurf","count":280790, "</a:t>
            </a:r>
            <a:r>
              <a:rPr lang="en-US" sz="1800" dirty="0" err="1">
                <a:solidFill>
                  <a:schemeClr val="accent4"/>
                </a:solidFill>
              </a:rPr>
              <a:t>color":"green</a:t>
            </a:r>
            <a:r>
              <a:rPr lang="en-US" sz="1800" dirty="0">
                <a:solidFill>
                  <a:schemeClr val="accent4"/>
                </a:solidFill>
              </a:rPr>
              <a:t>"},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accent4"/>
                </a:solidFill>
              </a:rPr>
              <a:t>    {"cluster":0,"label":"Neptune","count":107201, "</a:t>
            </a:r>
            <a:r>
              <a:rPr lang="en-US" sz="1800" dirty="0" err="1">
                <a:solidFill>
                  <a:schemeClr val="accent4"/>
                </a:solidFill>
              </a:rPr>
              <a:t>color":"red</a:t>
            </a:r>
            <a:r>
              <a:rPr lang="en-US" sz="1800" dirty="0">
                <a:solidFill>
                  <a:schemeClr val="accent4"/>
                </a:solidFill>
              </a:rPr>
              <a:t>"},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accent4"/>
                </a:solidFill>
              </a:rPr>
              <a:t>    {"cluster":0,"label":"Normal","count":97278, "</a:t>
            </a:r>
            <a:r>
              <a:rPr lang="en-US" sz="1800" dirty="0" err="1">
                <a:solidFill>
                  <a:schemeClr val="accent4"/>
                </a:solidFill>
              </a:rPr>
              <a:t>color":"black</a:t>
            </a:r>
            <a:r>
              <a:rPr lang="en-US" sz="1800" dirty="0">
                <a:solidFill>
                  <a:schemeClr val="accent4"/>
                </a:solidFill>
              </a:rPr>
              <a:t>"},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accent4"/>
                </a:solidFill>
              </a:rPr>
              <a:t>    {"cluster":0,"label":"Back","count":2203, "</a:t>
            </a:r>
            <a:r>
              <a:rPr lang="en-US" sz="1800" dirty="0" err="1">
                <a:solidFill>
                  <a:schemeClr val="accent4"/>
                </a:solidFill>
              </a:rPr>
              <a:t>color":"blue</a:t>
            </a:r>
            <a:r>
              <a:rPr lang="en-US" sz="1800" dirty="0">
                <a:solidFill>
                  <a:schemeClr val="accent4"/>
                </a:solidFill>
              </a:rPr>
              <a:t>"}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accent4"/>
                </a:solidFill>
              </a:rPr>
              <a:t>]</a:t>
            </a:r>
            <a:endParaRPr lang="en-US" sz="1900" dirty="0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152400"/>
            <a:ext cx="44291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6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2" y="228600"/>
            <a:ext cx="10360501" cy="1223963"/>
          </a:xfrm>
        </p:spPr>
        <p:txBody>
          <a:bodyPr/>
          <a:lstStyle/>
          <a:p>
            <a:r>
              <a:rPr lang="en-US" dirty="0" smtClean="0"/>
              <a:t>Full Source 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392680"/>
            <a:ext cx="9904729" cy="4465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4"/>
                </a:solidFill>
                <a:hlinkClick r:id="rId3"/>
              </a:rPr>
              <a:t>https://</a:t>
            </a:r>
            <a:r>
              <a:rPr lang="en-US" sz="3200" dirty="0" smtClean="0">
                <a:solidFill>
                  <a:schemeClr val="accent4"/>
                </a:solidFill>
                <a:hlinkClick r:id="rId3"/>
              </a:rPr>
              <a:t>github.com/christophelimpalair/d3-spark-ajax</a:t>
            </a:r>
            <a:endParaRPr lang="en-US" sz="3200" dirty="0" smtClean="0">
              <a:solidFill>
                <a:schemeClr val="accent4"/>
              </a:solidFill>
            </a:endParaRPr>
          </a:p>
          <a:p>
            <a:endParaRPr lang="en-US" sz="2000" dirty="0" smtClean="0">
              <a:solidFill>
                <a:schemeClr val="accent4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141411" y="31242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Learn More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622" y="5065693"/>
            <a:ext cx="6246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hlinkClick r:id="rId4"/>
              </a:rPr>
              <a:t>https://</a:t>
            </a:r>
            <a:r>
              <a:rPr lang="en-US" sz="2800" u="sng" dirty="0" smtClean="0">
                <a:hlinkClick r:id="rId4"/>
              </a:rPr>
              <a:t>scaleyourcode.com/blog/article/9</a:t>
            </a:r>
            <a:endParaRPr lang="en-US" sz="2800" u="sng" dirty="0" smtClean="0"/>
          </a:p>
          <a:p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40583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1451" y="-436560"/>
            <a:ext cx="10360501" cy="1223963"/>
          </a:xfrm>
        </p:spPr>
        <p:txBody>
          <a:bodyPr/>
          <a:lstStyle/>
          <a:p>
            <a:r>
              <a:rPr lang="en-US" dirty="0" smtClean="0"/>
              <a:t>What is D3.js?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01451" y="990600"/>
            <a:ext cx="10360501" cy="4462272"/>
          </a:xfrm>
        </p:spPr>
        <p:txBody>
          <a:bodyPr/>
          <a:lstStyle/>
          <a:p>
            <a:r>
              <a:rPr lang="en-US" dirty="0" smtClean="0"/>
              <a:t>Open Source JavaScript library</a:t>
            </a:r>
          </a:p>
          <a:p>
            <a:r>
              <a:rPr lang="en-US" dirty="0" smtClean="0"/>
              <a:t>Brings data to life</a:t>
            </a:r>
          </a:p>
          <a:p>
            <a:r>
              <a:rPr lang="en-US" dirty="0" smtClean="0"/>
              <a:t>Uses HTML, SVG, and CSS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217" y="2866554"/>
            <a:ext cx="5309501" cy="3829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51" y="2866554"/>
            <a:ext cx="5654961" cy="382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1451" y="-436560"/>
            <a:ext cx="10360501" cy="12239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01451" y="990600"/>
            <a:ext cx="10360501" cy="446227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http://www.nytimes.com/interactive/2014/09/19/nyregion/stop-and-frisk-map.html?_</a:t>
            </a:r>
            <a:r>
              <a:rPr lang="en-US" dirty="0" smtClean="0">
                <a:hlinkClick r:id="rId2"/>
              </a:rPr>
              <a:t>r=0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bl.ocks.org/rcmoore38/9f2908455355c0589619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2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-152400"/>
            <a:ext cx="10360501" cy="1223963"/>
          </a:xfrm>
        </p:spPr>
        <p:txBody>
          <a:bodyPr/>
          <a:lstStyle/>
          <a:p>
            <a:r>
              <a:rPr lang="en-US" dirty="0" smtClean="0"/>
              <a:t>How do you get started?</a:t>
            </a:r>
            <a:endParaRPr lang="en-US" dirty="0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242866" y="2133600"/>
            <a:ext cx="10360501" cy="4462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&lt;head</a:t>
            </a:r>
            <a:r>
              <a:rPr lang="en-US" sz="2400" dirty="0" smtClean="0">
                <a:solidFill>
                  <a:schemeClr val="accent4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&lt;script </a:t>
            </a:r>
            <a:r>
              <a:rPr lang="en-US" sz="2400" dirty="0" err="1">
                <a:solidFill>
                  <a:schemeClr val="accent4"/>
                </a:solidFill>
              </a:rPr>
              <a:t>src</a:t>
            </a:r>
            <a:r>
              <a:rPr lang="en-US" sz="2400" dirty="0">
                <a:solidFill>
                  <a:schemeClr val="accent4"/>
                </a:solidFill>
              </a:rPr>
              <a:t>="http://code.jquery.com/jquery-2.1.3.min.js"&gt;&lt;/script</a:t>
            </a:r>
            <a:r>
              <a:rPr lang="en-US" sz="2400" dirty="0" smtClean="0">
                <a:solidFill>
                  <a:schemeClr val="accent4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4"/>
                </a:solidFill>
              </a:rPr>
              <a:t>&lt;</a:t>
            </a:r>
            <a:r>
              <a:rPr lang="en-US" sz="2400" dirty="0">
                <a:solidFill>
                  <a:schemeClr val="accent4"/>
                </a:solidFill>
              </a:rPr>
              <a:t>script </a:t>
            </a:r>
            <a:r>
              <a:rPr lang="en-US" sz="2400" dirty="0" err="1">
                <a:solidFill>
                  <a:schemeClr val="accent4"/>
                </a:solidFill>
              </a:rPr>
              <a:t>src</a:t>
            </a:r>
            <a:r>
              <a:rPr lang="en-US" sz="2400" dirty="0">
                <a:solidFill>
                  <a:schemeClr val="accent4"/>
                </a:solidFill>
              </a:rPr>
              <a:t>="https://cdnjs.cloudflare.com/ajax/libs/d3/3.5.6/d3.min.js" charset="utf-8"&gt;&lt;/script</a:t>
            </a:r>
            <a:r>
              <a:rPr lang="en-US" sz="2400" dirty="0" smtClean="0">
                <a:solidFill>
                  <a:schemeClr val="accent4"/>
                </a:solidFill>
              </a:rPr>
              <a:t>&gt;</a:t>
            </a:r>
            <a:endParaRPr lang="en-US" sz="24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&lt;body</a:t>
            </a:r>
            <a:r>
              <a:rPr lang="en-US" sz="2400" dirty="0" smtClean="0">
                <a:solidFill>
                  <a:schemeClr val="accent4"/>
                </a:solidFill>
              </a:rPr>
              <a:t>&gt;&lt;/body&gt;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4"/>
                </a:solidFill>
              </a:rPr>
              <a:t>&lt;/html&gt;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242867" y="1371600"/>
            <a:ext cx="10360501" cy="7620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0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you need is the D3 </a:t>
            </a:r>
            <a:r>
              <a:rPr lang="en-US" dirty="0" smtClean="0"/>
              <a:t>library</a:t>
            </a:r>
          </a:p>
          <a:p>
            <a:r>
              <a:rPr lang="en-US" dirty="0"/>
              <a:t>(incl. </a:t>
            </a:r>
            <a:r>
              <a:rPr lang="en-US" dirty="0" smtClean="0"/>
              <a:t>jQuery… Optional but makes life easier)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5212" y="151514"/>
            <a:ext cx="10360501" cy="1223963"/>
          </a:xfrm>
        </p:spPr>
        <p:txBody>
          <a:bodyPr/>
          <a:lstStyle/>
          <a:p>
            <a:r>
              <a:rPr lang="en-US" dirty="0" smtClean="0"/>
              <a:t>Include d3pie</a:t>
            </a:r>
            <a:endParaRPr lang="en-US" dirty="0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989012" y="1811965"/>
            <a:ext cx="5887095" cy="2014695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http://d3pie.org/#</a:t>
            </a:r>
            <a:r>
              <a:rPr lang="en-US" sz="2400" dirty="0" smtClean="0">
                <a:hlinkClick r:id="rId2"/>
              </a:rPr>
              <a:t>download</a:t>
            </a:r>
            <a:endParaRPr lang="en-US" sz="2400" dirty="0" smtClean="0"/>
          </a:p>
          <a:p>
            <a:r>
              <a:rPr lang="en-US" sz="2400" dirty="0">
                <a:solidFill>
                  <a:schemeClr val="accent4"/>
                </a:solidFill>
              </a:rPr>
              <a:t>&lt;script </a:t>
            </a:r>
            <a:r>
              <a:rPr lang="en-US" sz="2400" dirty="0" err="1">
                <a:solidFill>
                  <a:schemeClr val="accent4"/>
                </a:solidFill>
              </a:rPr>
              <a:t>src</a:t>
            </a:r>
            <a:r>
              <a:rPr lang="en-US" sz="2400" dirty="0" smtClean="0">
                <a:solidFill>
                  <a:schemeClr val="accent4"/>
                </a:solidFill>
              </a:rPr>
              <a:t>="d3pie.min.js</a:t>
            </a:r>
            <a:r>
              <a:rPr lang="en-US" sz="2400" dirty="0">
                <a:solidFill>
                  <a:schemeClr val="accent4"/>
                </a:solidFill>
              </a:rPr>
              <a:t>"&gt;&lt;/script</a:t>
            </a:r>
            <a:r>
              <a:rPr lang="en-US" sz="2400" dirty="0" smtClean="0">
                <a:solidFill>
                  <a:schemeClr val="accent4"/>
                </a:solidFill>
              </a:rPr>
              <a:t>&gt;</a:t>
            </a:r>
          </a:p>
          <a:p>
            <a:r>
              <a:rPr lang="en-US" sz="2400" dirty="0" smtClean="0"/>
              <a:t>Will save you </a:t>
            </a:r>
            <a:r>
              <a:rPr lang="en-US" sz="2400" dirty="0" smtClean="0"/>
              <a:t>hours of manual work</a:t>
            </a:r>
          </a:p>
          <a:p>
            <a:endParaRPr lang="en-US" sz="2400" dirty="0"/>
          </a:p>
        </p:txBody>
      </p:sp>
      <p:pic>
        <p:nvPicPr>
          <p:cNvPr id="1026" name="Picture 2" descr="https://d1ngwfo98ojxvt.cloudfront.net/images/blog/d3pie/d3pie_arti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3873450"/>
            <a:ext cx="3614501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jqueryscript.net/images/Nice-Configuarable-Pie-Donut-Chart-with-jQuery-D3-js-d3pi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137934"/>
            <a:ext cx="5029200" cy="37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-533400"/>
            <a:ext cx="10360501" cy="1223963"/>
          </a:xfrm>
        </p:spPr>
        <p:txBody>
          <a:bodyPr/>
          <a:lstStyle/>
          <a:p>
            <a:r>
              <a:rPr lang="en-US" dirty="0" smtClean="0"/>
              <a:t>Your First 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838200"/>
            <a:ext cx="9904729" cy="54816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need a placeholder for D3 to find in the DOM and manipulate with our script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   </a:t>
            </a:r>
            <a:r>
              <a:rPr lang="en-US" dirty="0" smtClean="0">
                <a:solidFill>
                  <a:schemeClr val="accent4"/>
                </a:solidFill>
              </a:rPr>
              <a:t>&lt;</a:t>
            </a:r>
            <a:r>
              <a:rPr lang="en-US" dirty="0">
                <a:solidFill>
                  <a:schemeClr val="accent4"/>
                </a:solidFill>
              </a:rPr>
              <a:t>div id="</a:t>
            </a:r>
            <a:r>
              <a:rPr lang="en-US" dirty="0" err="1">
                <a:solidFill>
                  <a:schemeClr val="accent4"/>
                </a:solidFill>
              </a:rPr>
              <a:t>pieChart</a:t>
            </a:r>
            <a:r>
              <a:rPr lang="en-US" dirty="0">
                <a:solidFill>
                  <a:schemeClr val="accent4"/>
                </a:solidFill>
              </a:rPr>
              <a:t>"&gt;&lt;/div</a:t>
            </a:r>
            <a:r>
              <a:rPr lang="en-US" dirty="0" smtClean="0">
                <a:solidFill>
                  <a:schemeClr val="accent4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&lt;/body&gt;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/>
              <a:t>Initialize D3 Pie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&lt;script</a:t>
            </a:r>
            <a:r>
              <a:rPr lang="en-US" dirty="0" smtClean="0">
                <a:solidFill>
                  <a:schemeClr val="accent4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$(function() 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  <a:r>
              <a:rPr lang="en-US" dirty="0">
                <a:solidFill>
                  <a:schemeClr val="accent4"/>
                </a:solidFill>
              </a:rPr>
              <a:t/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   </a:t>
            </a:r>
            <a:r>
              <a:rPr lang="en-US" dirty="0" err="1" smtClean="0">
                <a:solidFill>
                  <a:schemeClr val="accent4"/>
                </a:solidFill>
              </a:rPr>
              <a:t>var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pie = new d3pie("</a:t>
            </a:r>
            <a:r>
              <a:rPr lang="en-US" dirty="0" err="1">
                <a:solidFill>
                  <a:schemeClr val="accent4"/>
                </a:solidFill>
              </a:rPr>
              <a:t>pieChart</a:t>
            </a:r>
            <a:r>
              <a:rPr lang="en-US" dirty="0">
                <a:solidFill>
                  <a:schemeClr val="accent4"/>
                </a:solidFill>
              </a:rPr>
              <a:t>", { 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});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});</a:t>
            </a:r>
            <a:r>
              <a:rPr lang="en-US" dirty="0">
                <a:solidFill>
                  <a:schemeClr val="accent4"/>
                </a:solidFill>
              </a:rPr>
              <a:t/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&lt;/script</a:t>
            </a:r>
            <a:r>
              <a:rPr lang="en-US" dirty="0" smtClean="0">
                <a:solidFill>
                  <a:schemeClr val="accent4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41412" y="76199"/>
            <a:ext cx="10363200" cy="64987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&lt;script&gt;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    </a:t>
            </a:r>
            <a:r>
              <a:rPr lang="en-US" dirty="0" err="1" smtClean="0">
                <a:solidFill>
                  <a:schemeClr val="accent4"/>
                </a:solidFill>
              </a:rPr>
              <a:t>var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pie = new d3pie("</a:t>
            </a:r>
            <a:r>
              <a:rPr lang="en-US" dirty="0" err="1">
                <a:solidFill>
                  <a:schemeClr val="accent4"/>
                </a:solidFill>
              </a:rPr>
              <a:t>pieChart</a:t>
            </a:r>
            <a:r>
              <a:rPr lang="en-US" dirty="0">
                <a:solidFill>
                  <a:schemeClr val="accent4"/>
                </a:solidFill>
              </a:rPr>
              <a:t>", {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	"</a:t>
            </a:r>
            <a:r>
              <a:rPr lang="en-US" dirty="0">
                <a:solidFill>
                  <a:schemeClr val="accent4"/>
                </a:solidFill>
              </a:rPr>
              <a:t>data": {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    "</a:t>
            </a:r>
            <a:r>
              <a:rPr lang="en-US" dirty="0">
                <a:solidFill>
                  <a:schemeClr val="accent4"/>
                </a:solidFill>
              </a:rPr>
              <a:t>content": [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		{"</a:t>
            </a:r>
            <a:r>
              <a:rPr lang="en-US" dirty="0" err="1">
                <a:solidFill>
                  <a:schemeClr val="accent4"/>
                </a:solidFill>
              </a:rPr>
              <a:t>label":"Master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Course","value</a:t>
            </a:r>
            <a:r>
              <a:rPr lang="en-US" dirty="0" smtClean="0">
                <a:solidFill>
                  <a:schemeClr val="accent4"/>
                </a:solidFill>
              </a:rPr>
              <a:t>": 2807</a:t>
            </a:r>
            <a:r>
              <a:rPr lang="en-US" dirty="0">
                <a:solidFill>
                  <a:schemeClr val="accent4"/>
                </a:solidFill>
              </a:rPr>
              <a:t>},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		{"</a:t>
            </a:r>
            <a:r>
              <a:rPr lang="en-US" dirty="0" err="1">
                <a:solidFill>
                  <a:schemeClr val="accent4"/>
                </a:solidFill>
              </a:rPr>
              <a:t>label":"Affiliates</a:t>
            </a:r>
            <a:r>
              <a:rPr lang="en-US" dirty="0">
                <a:solidFill>
                  <a:schemeClr val="accent4"/>
                </a:solidFill>
              </a:rPr>
              <a:t>", "value</a:t>
            </a:r>
            <a:r>
              <a:rPr lang="en-US" dirty="0" smtClean="0">
                <a:solidFill>
                  <a:schemeClr val="accent4"/>
                </a:solidFill>
              </a:rPr>
              <a:t>": 1072</a:t>
            </a:r>
            <a:r>
              <a:rPr lang="en-US" dirty="0">
                <a:solidFill>
                  <a:schemeClr val="accent4"/>
                </a:solidFill>
              </a:rPr>
              <a:t>},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		{"</a:t>
            </a:r>
            <a:r>
              <a:rPr lang="en-US" dirty="0">
                <a:solidFill>
                  <a:schemeClr val="accent4"/>
                </a:solidFill>
              </a:rPr>
              <a:t>label":"</a:t>
            </a:r>
            <a:r>
              <a:rPr lang="en-US" dirty="0" err="1">
                <a:solidFill>
                  <a:schemeClr val="accent4"/>
                </a:solidFill>
              </a:rPr>
              <a:t>Ebook</a:t>
            </a:r>
            <a:r>
              <a:rPr lang="en-US" dirty="0">
                <a:solidFill>
                  <a:schemeClr val="accent4"/>
                </a:solidFill>
              </a:rPr>
              <a:t>", "value": 972}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    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}</a:t>
            </a:r>
            <a:r>
              <a:rPr lang="en-US" dirty="0">
                <a:solidFill>
                  <a:schemeClr val="accent4"/>
                </a:solidFill>
              </a:rPr>
              <a:t/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   });</a:t>
            </a:r>
            <a:r>
              <a:rPr lang="en-US" dirty="0">
                <a:solidFill>
                  <a:schemeClr val="accent4"/>
                </a:solidFill>
              </a:rPr>
              <a:t/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&lt;/script&gt;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37" y="3429000"/>
            <a:ext cx="4219575" cy="33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786" y="-611982"/>
            <a:ext cx="10360501" cy="1223963"/>
          </a:xfrm>
        </p:spPr>
        <p:txBody>
          <a:bodyPr/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5786" y="533400"/>
            <a:ext cx="9904729" cy="4465320"/>
          </a:xfrm>
        </p:spPr>
        <p:txBody>
          <a:bodyPr>
            <a:noAutofit/>
          </a:bodyPr>
          <a:lstStyle/>
          <a:p>
            <a:r>
              <a:rPr lang="en-US" sz="2000" dirty="0" smtClean="0"/>
              <a:t>Use </a:t>
            </a:r>
            <a:r>
              <a:rPr lang="en-US" sz="2000" dirty="0" smtClean="0"/>
              <a:t>AJAX to fetch content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$.</a:t>
            </a:r>
            <a:r>
              <a:rPr lang="en-US" sz="2000" dirty="0">
                <a:solidFill>
                  <a:schemeClr val="accent4"/>
                </a:solidFill>
              </a:rPr>
              <a:t>ajax({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4"/>
                </a:solidFill>
              </a:rPr>
              <a:t>      method: "POST",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4"/>
                </a:solidFill>
              </a:rPr>
              <a:t>      data: { command: </a:t>
            </a:r>
            <a:r>
              <a:rPr lang="en-US" sz="2000" dirty="0" smtClean="0">
                <a:solidFill>
                  <a:schemeClr val="accent4"/>
                </a:solidFill>
              </a:rPr>
              <a:t>"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command sent to job server with k value</a:t>
            </a:r>
            <a:r>
              <a:rPr lang="en-US" sz="2000" dirty="0" smtClean="0">
                <a:solidFill>
                  <a:schemeClr val="accent4"/>
                </a:solidFill>
              </a:rPr>
              <a:t>" },</a:t>
            </a:r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4"/>
                </a:solidFill>
              </a:rPr>
              <a:t>      url: </a:t>
            </a:r>
            <a:r>
              <a:rPr lang="en-US" sz="2000" dirty="0" smtClean="0">
                <a:solidFill>
                  <a:schemeClr val="accent4"/>
                </a:solidFill>
              </a:rPr>
              <a:t>"/path/to/data",</a:t>
            </a:r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4"/>
                </a:solidFill>
              </a:rPr>
              <a:t>      </a:t>
            </a:r>
            <a:r>
              <a:rPr lang="en-US" sz="2000" dirty="0" err="1">
                <a:solidFill>
                  <a:schemeClr val="accent4"/>
                </a:solidFill>
              </a:rPr>
              <a:t>dataType</a:t>
            </a:r>
            <a:r>
              <a:rPr lang="en-US" sz="2000" dirty="0">
                <a:solidFill>
                  <a:schemeClr val="accent4"/>
                </a:solidFill>
              </a:rPr>
              <a:t>: "</a:t>
            </a:r>
            <a:r>
              <a:rPr lang="en-US" sz="2000" dirty="0" err="1">
                <a:solidFill>
                  <a:schemeClr val="accent4"/>
                </a:solidFill>
              </a:rPr>
              <a:t>json</a:t>
            </a:r>
            <a:r>
              <a:rPr lang="en-US" sz="2000" dirty="0">
                <a:solidFill>
                  <a:schemeClr val="accent4"/>
                </a:solidFill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4"/>
                </a:solidFill>
              </a:rPr>
              <a:t>      success: function (</a:t>
            </a:r>
            <a:r>
              <a:rPr lang="en-US" sz="2000" dirty="0" err="1">
                <a:solidFill>
                  <a:schemeClr val="accent4"/>
                </a:solidFill>
              </a:rPr>
              <a:t>json</a:t>
            </a:r>
            <a:r>
              <a:rPr lang="en-US" sz="2000" dirty="0">
                <a:solidFill>
                  <a:schemeClr val="accent4"/>
                </a:solidFill>
              </a:rPr>
              <a:t>) </a:t>
            </a:r>
            <a:r>
              <a:rPr lang="en-US" sz="2000" dirty="0" smtClean="0">
                <a:solidFill>
                  <a:schemeClr val="accent4"/>
                </a:solidFill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	// magic here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});</a:t>
            </a:r>
          </a:p>
          <a:p>
            <a:pPr marL="0" indent="0">
              <a:buNone/>
            </a:pPr>
            <a:r>
              <a:rPr lang="en-US" sz="2000" dirty="0" smtClean="0"/>
              <a:t>data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[</a:t>
            </a:r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   {"</a:t>
            </a:r>
            <a:r>
              <a:rPr lang="en-US" sz="2000" dirty="0">
                <a:solidFill>
                  <a:schemeClr val="accent4"/>
                </a:solidFill>
              </a:rPr>
              <a:t>cluster":0,"label":"Smurf","count":280790, "</a:t>
            </a:r>
            <a:r>
              <a:rPr lang="en-US" sz="2000" dirty="0" err="1">
                <a:solidFill>
                  <a:schemeClr val="accent4"/>
                </a:solidFill>
              </a:rPr>
              <a:t>color":"green</a:t>
            </a:r>
            <a:r>
              <a:rPr lang="en-US" sz="2000" dirty="0">
                <a:solidFill>
                  <a:schemeClr val="accent4"/>
                </a:solidFill>
              </a:rPr>
              <a:t>"},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    {"</a:t>
            </a:r>
            <a:r>
              <a:rPr lang="en-US" sz="2000" dirty="0">
                <a:solidFill>
                  <a:schemeClr val="accent4"/>
                </a:solidFill>
              </a:rPr>
              <a:t>cluster":0,"label":"Neptune","count":107201, "</a:t>
            </a:r>
            <a:r>
              <a:rPr lang="en-US" sz="2000" dirty="0" err="1">
                <a:solidFill>
                  <a:schemeClr val="accent4"/>
                </a:solidFill>
              </a:rPr>
              <a:t>color":"red</a:t>
            </a:r>
            <a:r>
              <a:rPr lang="en-US" sz="2000" dirty="0">
                <a:solidFill>
                  <a:schemeClr val="accent4"/>
                </a:solidFill>
              </a:rPr>
              <a:t>"},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    {"</a:t>
            </a:r>
            <a:r>
              <a:rPr lang="en-US" sz="2000" dirty="0">
                <a:solidFill>
                  <a:schemeClr val="accent4"/>
                </a:solidFill>
              </a:rPr>
              <a:t>cluster":0,"label":"Normal","count":97278, "</a:t>
            </a:r>
            <a:r>
              <a:rPr lang="en-US" sz="2000" dirty="0" err="1">
                <a:solidFill>
                  <a:schemeClr val="accent4"/>
                </a:solidFill>
              </a:rPr>
              <a:t>color":"black</a:t>
            </a:r>
            <a:r>
              <a:rPr lang="en-US" sz="2000" dirty="0">
                <a:solidFill>
                  <a:schemeClr val="accent4"/>
                </a:solidFill>
              </a:rPr>
              <a:t>"},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    {"</a:t>
            </a:r>
            <a:r>
              <a:rPr lang="en-US" sz="2000" dirty="0">
                <a:solidFill>
                  <a:schemeClr val="accent4"/>
                </a:solidFill>
              </a:rPr>
              <a:t>cluster":0,"label":"Back","count":2203, "</a:t>
            </a:r>
            <a:r>
              <a:rPr lang="en-US" sz="2000" dirty="0" err="1">
                <a:solidFill>
                  <a:schemeClr val="accent4"/>
                </a:solidFill>
              </a:rPr>
              <a:t>color":"blue</a:t>
            </a:r>
            <a:r>
              <a:rPr lang="en-US" sz="2000" dirty="0">
                <a:solidFill>
                  <a:schemeClr val="accent4"/>
                </a:solidFill>
              </a:rPr>
              <a:t>"}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4"/>
                </a:solidFill>
              </a:rPr>
              <a:t>]</a:t>
            </a:r>
            <a:br>
              <a:rPr lang="en-US" sz="2000" dirty="0">
                <a:solidFill>
                  <a:schemeClr val="accent4"/>
                </a:solidFill>
              </a:rPr>
            </a:br>
            <a:endParaRPr lang="en-US" sz="2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41412" y="76199"/>
            <a:ext cx="10363200" cy="649873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success: function 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json</a:t>
            </a:r>
            <a:r>
              <a:rPr lang="en-US" sz="2400" dirty="0">
                <a:solidFill>
                  <a:schemeClr val="accent4"/>
                </a:solidFill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      </a:t>
            </a:r>
            <a:r>
              <a:rPr lang="en-US" sz="2400" dirty="0" smtClean="0">
                <a:solidFill>
                  <a:schemeClr val="accent4"/>
                </a:solidFill>
              </a:rPr>
              <a:t>// </a:t>
            </a:r>
            <a:r>
              <a:rPr lang="en-US" sz="2400" dirty="0">
                <a:solidFill>
                  <a:schemeClr val="accent4"/>
                </a:solidFill>
              </a:rPr>
              <a:t>initialize empty array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      </a:t>
            </a:r>
            <a:r>
              <a:rPr lang="en-US" sz="2400" dirty="0" err="1" smtClean="0">
                <a:solidFill>
                  <a:schemeClr val="accent4"/>
                </a:solidFill>
              </a:rPr>
              <a:t>var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cluster</a:t>
            </a:r>
            <a:r>
              <a:rPr lang="en-US" sz="2400" dirty="0">
                <a:solidFill>
                  <a:schemeClr val="accent4"/>
                </a:solidFill>
              </a:rPr>
              <a:t> = </a:t>
            </a:r>
            <a:r>
              <a:rPr lang="en-US" sz="2400" dirty="0" smtClean="0">
                <a:solidFill>
                  <a:schemeClr val="accent4"/>
                </a:solidFill>
              </a:rPr>
              <a:t>[];</a:t>
            </a:r>
            <a:endParaRPr lang="en-US" sz="2400" dirty="0">
              <a:solidFill>
                <a:schemeClr val="accent4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      </a:t>
            </a:r>
            <a:r>
              <a:rPr lang="en-US" sz="2400" dirty="0" smtClean="0">
                <a:solidFill>
                  <a:schemeClr val="accent4"/>
                </a:solidFill>
              </a:rPr>
              <a:t>for </a:t>
            </a:r>
            <a:r>
              <a:rPr lang="en-US" sz="2400" dirty="0">
                <a:solidFill>
                  <a:schemeClr val="accent4"/>
                </a:solidFill>
              </a:rPr>
              <a:t>(</a:t>
            </a:r>
            <a:r>
              <a:rPr lang="en-US" sz="2400" dirty="0" err="1">
                <a:solidFill>
                  <a:schemeClr val="accent4"/>
                </a:solidFill>
              </a:rPr>
              <a:t>var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 = 0; 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 &lt;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json</a:t>
            </a:r>
            <a:r>
              <a:rPr lang="en-US" sz="2400" dirty="0" err="1">
                <a:solidFill>
                  <a:schemeClr val="accent4"/>
                </a:solidFill>
              </a:rPr>
              <a:t>.length</a:t>
            </a:r>
            <a:r>
              <a:rPr lang="en-US" sz="2400" dirty="0">
                <a:solidFill>
                  <a:schemeClr val="accent4"/>
                </a:solidFill>
              </a:rPr>
              <a:t>; 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      	</a:t>
            </a:r>
            <a:r>
              <a:rPr lang="en-US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cluster</a:t>
            </a:r>
            <a:r>
              <a:rPr lang="en-US" sz="2400" dirty="0" err="1" smtClean="0">
                <a:solidFill>
                  <a:schemeClr val="accent4"/>
                </a:solidFill>
              </a:rPr>
              <a:t>.push</a:t>
            </a:r>
            <a:r>
              <a:rPr lang="en-US" sz="2400" dirty="0">
                <a:solidFill>
                  <a:schemeClr val="accent4"/>
                </a:solidFill>
              </a:rPr>
              <a:t>({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            	</a:t>
            </a:r>
            <a:r>
              <a:rPr lang="en-US" sz="2400" dirty="0" smtClean="0">
                <a:solidFill>
                  <a:schemeClr val="accent4"/>
                </a:solidFill>
              </a:rPr>
              <a:t>	cluster</a:t>
            </a:r>
            <a:r>
              <a:rPr lang="en-US" sz="2400" dirty="0">
                <a:solidFill>
                  <a:schemeClr val="accent4"/>
                </a:solidFill>
              </a:rPr>
              <a:t>: 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json</a:t>
            </a:r>
            <a:r>
              <a:rPr lang="en-US" sz="2400" dirty="0" smtClean="0">
                <a:solidFill>
                  <a:schemeClr val="accent4"/>
                </a:solidFill>
              </a:rPr>
              <a:t>[</a:t>
            </a:r>
            <a:r>
              <a:rPr lang="en-US" sz="2400" dirty="0" err="1" smtClean="0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].cluster,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            	</a:t>
            </a:r>
            <a:r>
              <a:rPr lang="en-US" sz="2400" dirty="0" smtClean="0">
                <a:solidFill>
                  <a:schemeClr val="accent4"/>
                </a:solidFill>
              </a:rPr>
              <a:t>	label</a:t>
            </a:r>
            <a:r>
              <a:rPr lang="en-US" sz="2400" dirty="0">
                <a:solidFill>
                  <a:schemeClr val="accent4"/>
                </a:solidFill>
              </a:rPr>
              <a:t>: </a:t>
            </a:r>
            <a:r>
              <a:rPr lang="en-US" sz="2400" dirty="0" smtClean="0">
                <a:solidFill>
                  <a:schemeClr val="accent4"/>
                </a:solidFill>
              </a:rPr>
              <a:t> 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json</a:t>
            </a:r>
            <a:r>
              <a:rPr lang="en-US" sz="2400" dirty="0" smtClean="0">
                <a:solidFill>
                  <a:schemeClr val="accent4"/>
                </a:solidFill>
              </a:rPr>
              <a:t>[</a:t>
            </a:r>
            <a:r>
              <a:rPr lang="en-US" sz="2400" dirty="0" err="1" smtClean="0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].label,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            	</a:t>
            </a:r>
            <a:r>
              <a:rPr lang="en-US" sz="2400" dirty="0" smtClean="0">
                <a:solidFill>
                  <a:schemeClr val="accent4"/>
                </a:solidFill>
              </a:rPr>
              <a:t>	value</a:t>
            </a:r>
            <a:r>
              <a:rPr lang="en-US" sz="2400" dirty="0">
                <a:solidFill>
                  <a:schemeClr val="accent4"/>
                </a:solidFill>
              </a:rPr>
              <a:t>: </a:t>
            </a:r>
            <a:r>
              <a:rPr lang="en-US" sz="2400" dirty="0" smtClean="0">
                <a:solidFill>
                  <a:schemeClr val="accent4"/>
                </a:solidFill>
              </a:rPr>
              <a:t>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json</a:t>
            </a:r>
            <a:r>
              <a:rPr lang="en-US" sz="2400" dirty="0" smtClean="0">
                <a:solidFill>
                  <a:schemeClr val="accent4"/>
                </a:solidFill>
              </a:rPr>
              <a:t>[</a:t>
            </a:r>
            <a:r>
              <a:rPr lang="en-US" sz="2400" dirty="0" err="1" smtClean="0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].count,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            	</a:t>
            </a:r>
            <a:r>
              <a:rPr lang="en-US" sz="2400" dirty="0" smtClean="0">
                <a:solidFill>
                  <a:schemeClr val="accent4"/>
                </a:solidFill>
              </a:rPr>
              <a:t>	color</a:t>
            </a:r>
            <a:r>
              <a:rPr lang="en-US" sz="2400" dirty="0">
                <a:solidFill>
                  <a:schemeClr val="accent4"/>
                </a:solidFill>
              </a:rPr>
              <a:t>: </a:t>
            </a:r>
            <a:r>
              <a:rPr lang="en-US" sz="2400" dirty="0" smtClean="0">
                <a:solidFill>
                  <a:schemeClr val="accent4"/>
                </a:solidFill>
              </a:rPr>
              <a:t> 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json</a:t>
            </a:r>
            <a:r>
              <a:rPr lang="en-US" sz="2400" dirty="0" smtClean="0">
                <a:solidFill>
                  <a:schemeClr val="accent4"/>
                </a:solidFill>
              </a:rPr>
              <a:t>[</a:t>
            </a:r>
            <a:r>
              <a:rPr lang="en-US" sz="2400" dirty="0" err="1" smtClean="0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].color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          	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      </a:t>
            </a:r>
            <a:r>
              <a:rPr lang="en-US" sz="2400" dirty="0" smtClean="0">
                <a:solidFill>
                  <a:schemeClr val="accent4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>
                <a:solidFill>
                  <a:schemeClr val="accent4"/>
                </a:solidFill>
              </a:rPr>
              <a:t>var pie = new d3pie("pieChart", {</a:t>
            </a:r>
            <a:endParaRPr lang="en-US" sz="2400" dirty="0">
              <a:solidFill>
                <a:schemeClr val="accent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        "data":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            	"content": cluster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</a:rPr>
              <a:t>        </a:t>
            </a:r>
            <a:r>
              <a:rPr lang="en-US" sz="2400" dirty="0" smtClean="0">
                <a:solidFill>
                  <a:schemeClr val="accent4"/>
                </a:solidFill>
              </a:rPr>
              <a:t>}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8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355</Words>
  <Application>Microsoft Office PowerPoint</Application>
  <PresentationFormat>Custom</PresentationFormat>
  <Paragraphs>96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D3.js and d3pie</vt:lpstr>
      <vt:lpstr>What is D3.js?</vt:lpstr>
      <vt:lpstr>More Examples</vt:lpstr>
      <vt:lpstr>How do you get started?</vt:lpstr>
      <vt:lpstr>Include d3pie</vt:lpstr>
      <vt:lpstr>Your First Pie Chart</vt:lpstr>
      <vt:lpstr>PowerPoint Presentation</vt:lpstr>
      <vt:lpstr>Dynamic Content</vt:lpstr>
      <vt:lpstr>PowerPoint Presentation</vt:lpstr>
      <vt:lpstr>PowerPoint Presentation</vt:lpstr>
      <vt:lpstr>Full Source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2015-09-22T15:47:47Z</dcterms:created>
  <dcterms:modified xsi:type="dcterms:W3CDTF">2015-09-24T15:56:27Z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