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40"/>
    <p:restoredTop sz="96327"/>
  </p:normalViewPr>
  <p:slideViewPr>
    <p:cSldViewPr snapToGrid="0">
      <p:cViewPr varScale="1">
        <p:scale>
          <a:sx n="126" d="100"/>
          <a:sy n="126" d="100"/>
        </p:scale>
        <p:origin x="20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1387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528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6762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6696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3179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81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35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3383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288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47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9662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462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5318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1799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9BB8BBB-FA5C-FD48-B3D7-A9C193A09487}" type="datetimeFigureOut">
              <a:rPr lang="en-FR" smtClean="0"/>
              <a:t>07/03/2023</a:t>
            </a:fld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39932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heborto-corliapi.inist.fr:8081/api/" TargetMode="External"/><Relationship Id="rId2" Type="http://schemas.openxmlformats.org/officeDocument/2006/relationships/hyperlink" Target="http://vheborto-corliapi.inist.fr:808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heborto-corliapi.inist.fr:8984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31D8-4DC6-E36B-3F26-4ED97E2CB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TextToKids – Complexité texte et phrases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868C4-0189-53C2-9858-51AC5575D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Utilisation de la chaine du WP3</a:t>
            </a:r>
          </a:p>
        </p:txBody>
      </p:sp>
    </p:spTree>
    <p:extLst>
      <p:ext uri="{BB962C8B-B14F-4D97-AF65-F5344CB8AC3E}">
        <p14:creationId xmlns:p14="http://schemas.microsoft.com/office/powerpoint/2010/main" val="182460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BF18-B2D7-0945-179D-971D1429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06476"/>
            <a:ext cx="10571998" cy="517987"/>
          </a:xfrm>
        </p:spPr>
        <p:txBody>
          <a:bodyPr/>
          <a:lstStyle/>
          <a:p>
            <a:pPr algn="ctr"/>
            <a:r>
              <a:rPr lang="en-FR" dirty="0"/>
              <a:t>Autre processeur (densité)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A750B-054F-2A76-BA06-992FE217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4880"/>
            <a:ext cx="7772400" cy="55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31FCF-ECAF-39A2-5AB7-A06BC4E8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6" y="3488041"/>
            <a:ext cx="4761270" cy="336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195B2-066F-0203-7623-614115668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89" y="3488041"/>
            <a:ext cx="4761271" cy="3369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0BD1E3-66E5-3ED8-8A6A-A71D6B84F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089" y="0"/>
            <a:ext cx="4761271" cy="3369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7363F-BC10-90C9-DBD0-EBD319EED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626" y="0"/>
            <a:ext cx="4761270" cy="33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0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18E9-D868-840C-106B-44880433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Correlation des processeurs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8F29-E42F-0E68-7589-85A58BC5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73045"/>
            <a:ext cx="10685030" cy="4778478"/>
          </a:xfrm>
        </p:spPr>
        <p:txBody>
          <a:bodyPr>
            <a:normAutofit/>
          </a:bodyPr>
          <a:lstStyle/>
          <a:p>
            <a:r>
              <a:rPr lang="en-GB" sz="2000" dirty="0" err="1"/>
              <a:t>diversite_temps_verbaux_flexions_verbales_texte</a:t>
            </a:r>
            <a:r>
              <a:rPr lang="en-GB" sz="2000" dirty="0"/>
              <a:t> 0.78</a:t>
            </a:r>
          </a:p>
          <a:p>
            <a:r>
              <a:rPr lang="en-GB" sz="2000" dirty="0" err="1"/>
              <a:t>nombre_pronoms_indefinis_pronoms_texte</a:t>
            </a:r>
            <a:r>
              <a:rPr lang="en-GB" sz="2000" dirty="0"/>
              <a:t> 0.78</a:t>
            </a:r>
          </a:p>
          <a:p>
            <a:r>
              <a:rPr lang="en-GB" sz="2000" dirty="0" err="1"/>
              <a:t>variance_longueur_mots_graphie_texte</a:t>
            </a:r>
            <a:r>
              <a:rPr lang="en-GB" sz="2000" dirty="0"/>
              <a:t> 0.77</a:t>
            </a:r>
          </a:p>
          <a:p>
            <a:r>
              <a:rPr lang="en-GB" sz="2000" dirty="0" err="1"/>
              <a:t>proportion_SCONJ_parties_du_discours_texte</a:t>
            </a:r>
            <a:r>
              <a:rPr lang="en-GB" sz="2000" dirty="0"/>
              <a:t> 0.77</a:t>
            </a:r>
          </a:p>
          <a:p>
            <a:r>
              <a:rPr lang="en-GB" sz="2000" dirty="0" err="1"/>
              <a:t>proportion_pronoms_personnels_pronoms_texte</a:t>
            </a:r>
            <a:r>
              <a:rPr lang="en-GB" sz="2000" dirty="0"/>
              <a:t> 0.77</a:t>
            </a:r>
          </a:p>
          <a:p>
            <a:r>
              <a:rPr lang="en-GB" sz="2000" dirty="0"/>
              <a:t>proportion_pronoms_personnels_1e_personne_pronoms_texte 0.76</a:t>
            </a:r>
          </a:p>
          <a:p>
            <a:r>
              <a:rPr lang="en-GB" sz="2000" dirty="0" err="1"/>
              <a:t>nombre_marqueurs_modalite_texte</a:t>
            </a:r>
            <a:r>
              <a:rPr lang="en-GB" sz="2000" dirty="0"/>
              <a:t> 0.75</a:t>
            </a:r>
          </a:p>
          <a:p>
            <a:r>
              <a:rPr lang="en-GB" sz="2000" dirty="0"/>
              <a:t>nombre_marqueurs_niveau3_modalite_texte 0.75</a:t>
            </a:r>
          </a:p>
          <a:p>
            <a:r>
              <a:rPr lang="en-GB" sz="2000" dirty="0" err="1"/>
              <a:t>proportion_pronoms_personnels_singuliers_pronoms_texte</a:t>
            </a:r>
            <a:r>
              <a:rPr lang="en-GB" sz="2000" dirty="0"/>
              <a:t> 0.75</a:t>
            </a:r>
          </a:p>
          <a:p>
            <a:r>
              <a:rPr lang="en-GB" sz="2000" dirty="0" err="1"/>
              <a:t>nombre_pluriels_pluriels_texte</a:t>
            </a:r>
            <a:r>
              <a:rPr lang="en-GB" sz="2000" dirty="0"/>
              <a:t> 0.74</a:t>
            </a:r>
            <a:endParaRPr lang="en-FR" sz="2000" dirty="0"/>
          </a:p>
        </p:txBody>
      </p:sp>
    </p:spTree>
    <p:extLst>
      <p:ext uri="{BB962C8B-B14F-4D97-AF65-F5344CB8AC3E}">
        <p14:creationId xmlns:p14="http://schemas.microsoft.com/office/powerpoint/2010/main" val="353766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6B70-0BC6-E893-7A16-16A556C8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Résultat pour l’association des 22 meilleurs processeurs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3325-D65B-9724-33CF-0B01CCFA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Pearson's product-moment correlation</a:t>
            </a:r>
          </a:p>
          <a:p>
            <a:r>
              <a:rPr lang="en-GB" sz="2400" dirty="0"/>
              <a:t>t = 25, </a:t>
            </a:r>
            <a:r>
              <a:rPr lang="en-GB" sz="2400" dirty="0" err="1"/>
              <a:t>df</a:t>
            </a:r>
            <a:r>
              <a:rPr lang="en-GB" sz="2400" dirty="0"/>
              <a:t> = 230, p-value &lt;0.0000000000000002</a:t>
            </a:r>
          </a:p>
          <a:p>
            <a:r>
              <a:rPr lang="en-GB" sz="2400" dirty="0"/>
              <a:t>95 percent confidence interval:  0.8123 0.8838</a:t>
            </a:r>
          </a:p>
          <a:p>
            <a:r>
              <a:rPr lang="en-GB" sz="2400" dirty="0"/>
              <a:t>sample estimates:   </a:t>
            </a:r>
            <a:r>
              <a:rPr lang="en-GB" sz="28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cor</a:t>
            </a:r>
            <a:r>
              <a:rPr lang="en-GB" sz="2800" b="1" dirty="0">
                <a:solidFill>
                  <a:schemeClr val="bg1"/>
                </a:solidFill>
                <a:highlight>
                  <a:srgbClr val="FFFF00"/>
                </a:highlight>
              </a:rPr>
              <a:t> = 0.852</a:t>
            </a:r>
            <a:endParaRPr lang="en-FR" sz="2400" b="1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027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9006-FBEC-53D7-B984-84C7974F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 partir d’un processeur et de sa valeur, obtenir un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B78BC-72F9-F1A8-B691-09A482A1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38" y="1462935"/>
            <a:ext cx="7622457" cy="5395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0241C-B517-4B51-4798-16097F399A6D}"/>
              </a:ext>
            </a:extLst>
          </p:cNvPr>
          <p:cNvSpPr txBox="1"/>
          <p:nvPr/>
        </p:nvSpPr>
        <p:spPr>
          <a:xfrm>
            <a:off x="0" y="2967335"/>
            <a:ext cx="40671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diversite_temps_verbaux</a:t>
            </a:r>
            <a:endParaRPr lang="en-GB" dirty="0"/>
          </a:p>
          <a:p>
            <a:r>
              <a:rPr lang="en-GB" dirty="0" err="1"/>
              <a:t>flexions_verbales_texte</a:t>
            </a:r>
            <a:endParaRPr lang="en-GB" dirty="0"/>
          </a:p>
          <a:p>
            <a:endParaRPr lang="en-FR" dirty="0"/>
          </a:p>
          <a:p>
            <a:r>
              <a:rPr lang="en-FR" dirty="0"/>
              <a:t>0   1   2    3  4    5   6   7   8   9  10 11 </a:t>
            </a:r>
          </a:p>
          <a:p>
            <a:r>
              <a:rPr lang="en-FR" dirty="0"/>
              <a:t>20 19 18 14 35 23 25 28 28 17  4  1</a:t>
            </a:r>
          </a:p>
          <a:p>
            <a:endParaRPr lang="en-FR" dirty="0"/>
          </a:p>
          <a:p>
            <a:r>
              <a:rPr lang="en-GB" dirty="0"/>
              <a:t>E</a:t>
            </a:r>
            <a:r>
              <a:rPr lang="en-FR" dirty="0"/>
              <a:t>xemple:</a:t>
            </a:r>
          </a:p>
          <a:p>
            <a:r>
              <a:rPr lang="en-FR" dirty="0"/>
              <a:t>Pour une valeur de 4, l’age moyen</a:t>
            </a:r>
          </a:p>
          <a:p>
            <a:r>
              <a:rPr lang="en-FR" dirty="0"/>
              <a:t>est 2,529 ans</a:t>
            </a:r>
          </a:p>
          <a:p>
            <a:r>
              <a:rPr lang="en-FR" dirty="0"/>
              <a:t>Pour 8, 3,947 ans</a:t>
            </a:r>
          </a:p>
        </p:txBody>
      </p:sp>
    </p:spTree>
    <p:extLst>
      <p:ext uri="{BB962C8B-B14F-4D97-AF65-F5344CB8AC3E}">
        <p14:creationId xmlns:p14="http://schemas.microsoft.com/office/powerpoint/2010/main" val="152940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3A9F-0A20-8E09-323C-C4E83D8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Calcul de l’âge d’un enfant à partir de son 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63AB-659A-A49D-A91E-3E9D0E3C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nts</a:t>
            </a:r>
            <a:r>
              <a:rPr lang="en-GB" dirty="0"/>
              <a:t> &lt;- </a:t>
            </a:r>
            <a:r>
              <a:rPr lang="en-GB" dirty="0" err="1"/>
              <a:t>get_doc_notes</a:t>
            </a:r>
            <a:r>
              <a:rPr lang="en-GB" dirty="0"/>
              <a:t>("ANTOINE37", bp70.colajechi$processor, </a:t>
            </a:r>
            <a:r>
              <a:rPr lang="en-GB" dirty="0" err="1"/>
              <a:t>allcsv_colaje_chi</a:t>
            </a:r>
            <a:r>
              <a:rPr lang="en-GB" dirty="0"/>
              <a:t>)</a:t>
            </a:r>
          </a:p>
          <a:p>
            <a:r>
              <a:rPr lang="en-GB" dirty="0"/>
              <a:t># </a:t>
            </a:r>
            <a:r>
              <a:rPr lang="en-GB" dirty="0" err="1"/>
              <a:t>toutes</a:t>
            </a:r>
            <a:r>
              <a:rPr lang="en-GB" dirty="0"/>
              <a:t> les notes pour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texte</a:t>
            </a:r>
            <a:endParaRPr lang="en-GB" dirty="0"/>
          </a:p>
          <a:p>
            <a:r>
              <a:rPr lang="en-GB" dirty="0" err="1"/>
              <a:t>compute_age</a:t>
            </a:r>
            <a:r>
              <a:rPr lang="en-GB" dirty="0"/>
              <a:t>(lm70.colajechi, </a:t>
            </a:r>
            <a:r>
              <a:rPr lang="en-GB" dirty="0" err="1"/>
              <a:t>nts</a:t>
            </a:r>
            <a:r>
              <a:rPr lang="en-GB" dirty="0"/>
              <a:t>)</a:t>
            </a:r>
          </a:p>
          <a:p>
            <a:r>
              <a:rPr lang="en-GB" dirty="0"/>
              <a:t># </a:t>
            </a:r>
            <a:r>
              <a:rPr lang="en-GB" dirty="0" err="1"/>
              <a:t>tous</a:t>
            </a:r>
            <a:r>
              <a:rPr lang="en-GB" dirty="0"/>
              <a:t> les ages pour </a:t>
            </a:r>
            <a:r>
              <a:rPr lang="en-GB" dirty="0" err="1"/>
              <a:t>toutes</a:t>
            </a:r>
            <a:r>
              <a:rPr lang="en-GB" dirty="0"/>
              <a:t> les notes</a:t>
            </a:r>
          </a:p>
          <a:p>
            <a:r>
              <a:rPr lang="en-GB" dirty="0"/>
              <a:t>2.581 2.529 2.734 2.381 2.440 2.476 2.825 2.677 2.397 2.508 2.407 3.003 2.132 2.265 2.246 2.344 2.910 2.224 2.914 2.786 3.549 2.868 2.169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6757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DCA5-332D-9EFE-37C9-E71DF2E9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Correlation des ages pour tous les énoncés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5DDC-0F72-DC8D-AFE0-0B4C631D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Colaje (le test est sur le même domaine que l’apprentissage): cor = 0.8519, p &lt; 2x10-15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2300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8113-0B6E-A9D0-970A-D9322FB9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0"/>
            <a:ext cx="10571998" cy="693174"/>
          </a:xfrm>
        </p:spPr>
        <p:txBody>
          <a:bodyPr/>
          <a:lstStyle/>
          <a:p>
            <a:r>
              <a:rPr lang="en-FR" dirty="0"/>
              <a:t>Travail sur les énoncés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4B89-9608-5887-BC58-C91D49D9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693174"/>
            <a:ext cx="11724968" cy="5855110"/>
          </a:xfrm>
        </p:spPr>
        <p:txBody>
          <a:bodyPr>
            <a:normAutofit fontScale="92500" lnSpcReduction="10000"/>
          </a:bodyPr>
          <a:lstStyle/>
          <a:p>
            <a:r>
              <a:rPr lang="en-FR" dirty="0"/>
              <a:t>On fait les mêmes calculs que pour les textes (tous les processeurs) mais pour chaque énoncé séparément. </a:t>
            </a:r>
          </a:p>
          <a:p>
            <a:r>
              <a:rPr lang="en-GB" dirty="0" err="1"/>
              <a:t>diversite_temps_verbaux_flexions_verbales_phrase</a:t>
            </a:r>
            <a:r>
              <a:rPr lang="en-GB" dirty="0"/>
              <a:t> - sentence</a:t>
            </a:r>
          </a:p>
          <a:p>
            <a:r>
              <a:rPr lang="en-GB" dirty="0"/>
              <a:t>1 </a:t>
            </a:r>
            <a:r>
              <a:rPr lang="en-GB" dirty="0" err="1"/>
              <a:t>z@fs</a:t>
            </a:r>
            <a:r>
              <a:rPr lang="en-GB" dirty="0"/>
              <a:t> le </a:t>
            </a:r>
            <a:r>
              <a:rPr lang="en-GB" dirty="0" err="1"/>
              <a:t>sors</a:t>
            </a:r>
            <a:r>
              <a:rPr lang="en-GB" dirty="0"/>
              <a:t> de </a:t>
            </a:r>
            <a:r>
              <a:rPr lang="en-GB" dirty="0" err="1"/>
              <a:t>mon</a:t>
            </a:r>
            <a:r>
              <a:rPr lang="en-GB" dirty="0"/>
              <a:t> son </a:t>
            </a:r>
            <a:r>
              <a:rPr lang="en-GB" dirty="0" err="1"/>
              <a:t>enclos</a:t>
            </a:r>
            <a:r>
              <a:rPr lang="en-GB" dirty="0"/>
              <a:t> .\net </a:t>
            </a:r>
            <a:r>
              <a:rPr lang="en-GB" dirty="0" err="1"/>
              <a:t>zə@fs</a:t>
            </a:r>
            <a:r>
              <a:rPr lang="en-GB" dirty="0"/>
              <a:t> </a:t>
            </a:r>
            <a:r>
              <a:rPr lang="en-GB" dirty="0" err="1"/>
              <a:t>ferme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partie</a:t>
            </a:r>
            <a:r>
              <a:rPr lang="en-GB" dirty="0"/>
              <a:t> .\</a:t>
            </a:r>
            <a:r>
              <a:rPr lang="en-GB" dirty="0" err="1"/>
              <a:t>nregarde</a:t>
            </a:r>
            <a:r>
              <a:rPr lang="en-GB" dirty="0"/>
              <a:t> papa .</a:t>
            </a:r>
          </a:p>
          <a:p>
            <a:r>
              <a:rPr lang="en-GB" dirty="0"/>
              <a:t>2 je </a:t>
            </a:r>
            <a:r>
              <a:rPr lang="en-GB" dirty="0" err="1"/>
              <a:t>vais</a:t>
            </a:r>
            <a:r>
              <a:rPr lang="en-GB" dirty="0"/>
              <a:t> </a:t>
            </a:r>
            <a:r>
              <a:rPr lang="en-GB" dirty="0" err="1"/>
              <a:t>montrer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mon</a:t>
            </a:r>
            <a:r>
              <a:rPr lang="en-GB" dirty="0"/>
              <a:t> papa .\</a:t>
            </a:r>
            <a:r>
              <a:rPr lang="en-GB" dirty="0" err="1"/>
              <a:t>noh</a:t>
            </a:r>
            <a:r>
              <a:rPr lang="en-GB" dirty="0"/>
              <a:t> </a:t>
            </a:r>
            <a:r>
              <a:rPr lang="en-GB" dirty="0" err="1"/>
              <a:t>oui</a:t>
            </a:r>
            <a:r>
              <a:rPr lang="en-GB" dirty="0"/>
              <a:t> </a:t>
            </a:r>
            <a:r>
              <a:rPr lang="en-GB" dirty="0" err="1"/>
              <a:t>oui</a:t>
            </a:r>
            <a:r>
              <a:rPr lang="en-GB" dirty="0"/>
              <a:t> .\</a:t>
            </a:r>
            <a:r>
              <a:rPr lang="en-GB" dirty="0" err="1"/>
              <a:t>ntiens</a:t>
            </a:r>
            <a:r>
              <a:rPr lang="en-GB" dirty="0"/>
              <a:t> </a:t>
            </a:r>
            <a:r>
              <a:rPr lang="en-GB" dirty="0" err="1"/>
              <a:t>Ulysse</a:t>
            </a:r>
            <a:r>
              <a:rPr lang="en-GB" dirty="0"/>
              <a:t> </a:t>
            </a:r>
            <a:r>
              <a:rPr lang="en-GB" dirty="0" err="1"/>
              <a:t>tes</a:t>
            </a:r>
            <a:r>
              <a:rPr lang="en-GB" dirty="0"/>
              <a:t> petits </a:t>
            </a:r>
            <a:r>
              <a:rPr lang="en-GB" dirty="0" err="1"/>
              <a:t>carrés</a:t>
            </a:r>
            <a:r>
              <a:rPr lang="en-GB" dirty="0"/>
              <a:t> .\</a:t>
            </a:r>
            <a:r>
              <a:rPr lang="en-GB" dirty="0" err="1"/>
              <a:t>ntiens</a:t>
            </a:r>
            <a:r>
              <a:rPr lang="en-GB" dirty="0"/>
              <a:t> </a:t>
            </a:r>
            <a:r>
              <a:rPr lang="en-GB" dirty="0" err="1"/>
              <a:t>Ulysse</a:t>
            </a:r>
            <a:r>
              <a:rPr lang="en-GB" dirty="0"/>
              <a:t> </a:t>
            </a:r>
            <a:r>
              <a:rPr lang="en-GB" dirty="0" err="1"/>
              <a:t>tes</a:t>
            </a:r>
            <a:r>
              <a:rPr lang="en-GB" dirty="0"/>
              <a:t> petits </a:t>
            </a:r>
            <a:r>
              <a:rPr lang="en-GB" dirty="0" err="1"/>
              <a:t>carrés</a:t>
            </a:r>
            <a:r>
              <a:rPr lang="en-GB" dirty="0"/>
              <a:t> .</a:t>
            </a:r>
          </a:p>
          <a:p>
            <a:r>
              <a:rPr lang="en-GB" dirty="0"/>
              <a:t>3 </a:t>
            </a:r>
            <a:r>
              <a:rPr lang="en-GB" dirty="0" err="1"/>
              <a:t>Ulysse</a:t>
            </a:r>
            <a:r>
              <a:rPr lang="en-GB" dirty="0"/>
              <a:t> </a:t>
            </a:r>
            <a:r>
              <a:rPr lang="en-GB" dirty="0" err="1"/>
              <a:t>z@fs</a:t>
            </a:r>
            <a:r>
              <a:rPr lang="en-GB" dirty="0"/>
              <a:t> </a:t>
            </a:r>
            <a:r>
              <a:rPr lang="en-GB" dirty="0" err="1"/>
              <a:t>espère</a:t>
            </a:r>
            <a:r>
              <a:rPr lang="en-GB" dirty="0"/>
              <a:t> que </a:t>
            </a:r>
            <a:r>
              <a:rPr lang="en-GB" dirty="0" err="1"/>
              <a:t>tu</a:t>
            </a:r>
            <a:r>
              <a:rPr lang="en-GB" dirty="0"/>
              <a:t> ne vas pas prendre </a:t>
            </a:r>
            <a:r>
              <a:rPr lang="en-GB" dirty="0" err="1"/>
              <a:t>mon</a:t>
            </a:r>
            <a:r>
              <a:rPr lang="en-GB" dirty="0"/>
              <a:t> petit gateau </a:t>
            </a:r>
            <a:r>
              <a:rPr lang="en-GB" dirty="0" err="1"/>
              <a:t>hein</a:t>
            </a:r>
            <a:r>
              <a:rPr lang="en-GB" dirty="0"/>
              <a:t> .\</a:t>
            </a:r>
            <a:r>
              <a:rPr lang="en-GB" dirty="0" err="1"/>
              <a:t>nfaites</a:t>
            </a:r>
            <a:r>
              <a:rPr lang="en-GB" dirty="0"/>
              <a:t> attention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mon</a:t>
            </a:r>
            <a:r>
              <a:rPr lang="en-GB" dirty="0"/>
              <a:t> xxx .\</a:t>
            </a:r>
            <a:r>
              <a:rPr lang="en-GB" dirty="0" err="1"/>
              <a:t>noui</a:t>
            </a:r>
            <a:r>
              <a:rPr lang="en-GB" dirty="0"/>
              <a:t> .\</a:t>
            </a:r>
            <a:r>
              <a:rPr lang="en-GB" dirty="0" err="1"/>
              <a:t>nsais</a:t>
            </a:r>
            <a:r>
              <a:rPr lang="en-GB" dirty="0"/>
              <a:t> pas le </a:t>
            </a:r>
            <a:r>
              <a:rPr lang="en-GB" dirty="0" err="1"/>
              <a:t>ramasser</a:t>
            </a:r>
            <a:r>
              <a:rPr lang="en-GB" dirty="0"/>
              <a:t> le xxx .</a:t>
            </a:r>
          </a:p>
          <a:p>
            <a:r>
              <a:rPr lang="en-GB" dirty="0"/>
              <a:t>0 non .</a:t>
            </a:r>
          </a:p>
          <a:p>
            <a:r>
              <a:rPr lang="en-GB" dirty="0"/>
              <a:t>0 non .\</a:t>
            </a:r>
            <a:r>
              <a:rPr lang="en-GB" dirty="0" err="1"/>
              <a:t>nyyy</a:t>
            </a:r>
            <a:r>
              <a:rPr lang="en-GB" dirty="0"/>
              <a:t> des </a:t>
            </a:r>
            <a:r>
              <a:rPr lang="en-GB" dirty="0" err="1"/>
              <a:t>autres</a:t>
            </a:r>
            <a:r>
              <a:rPr lang="en-GB" dirty="0"/>
              <a:t> petits morceaux .</a:t>
            </a:r>
          </a:p>
          <a:p>
            <a:r>
              <a:rPr lang="en-GB" dirty="0"/>
              <a:t>2 non .\</a:t>
            </a:r>
            <a:r>
              <a:rPr lang="en-GB" dirty="0" err="1"/>
              <a:t>noui</a:t>
            </a:r>
            <a:r>
              <a:rPr lang="en-GB" dirty="0"/>
              <a:t> .\</a:t>
            </a:r>
            <a:r>
              <a:rPr lang="en-GB" dirty="0" err="1"/>
              <a:t>noui</a:t>
            </a:r>
            <a:r>
              <a:rPr lang="en-GB" dirty="0"/>
              <a:t> .\</a:t>
            </a:r>
            <a:r>
              <a:rPr lang="en-GB" dirty="0" err="1"/>
              <a:t>navec</a:t>
            </a:r>
            <a:r>
              <a:rPr lang="en-GB" dirty="0"/>
              <a:t> </a:t>
            </a:r>
            <a:r>
              <a:rPr lang="en-GB" dirty="0" err="1"/>
              <a:t>tous</a:t>
            </a:r>
            <a:r>
              <a:rPr lang="en-GB" dirty="0"/>
              <a:t> </a:t>
            </a:r>
            <a:r>
              <a:rPr lang="en-GB" dirty="0" err="1"/>
              <a:t>mes</a:t>
            </a:r>
            <a:r>
              <a:rPr lang="en-GB" dirty="0"/>
              <a:t> </a:t>
            </a:r>
            <a:r>
              <a:rPr lang="en-GB" dirty="0" err="1"/>
              <a:t>amis</a:t>
            </a:r>
            <a:r>
              <a:rPr lang="en-GB" dirty="0"/>
              <a:t> .\</a:t>
            </a:r>
            <a:r>
              <a:rPr lang="en-GB" dirty="0" err="1"/>
              <a:t>navec</a:t>
            </a:r>
            <a:r>
              <a:rPr lang="en-GB" dirty="0"/>
              <a:t> </a:t>
            </a:r>
            <a:r>
              <a:rPr lang="en-GB" dirty="0" err="1"/>
              <a:t>tous</a:t>
            </a:r>
            <a:r>
              <a:rPr lang="en-GB" dirty="0"/>
              <a:t> avec Florence et Pauline .\</a:t>
            </a:r>
            <a:r>
              <a:rPr lang="en-GB" dirty="0" err="1"/>
              <a:t>noui</a:t>
            </a:r>
            <a:r>
              <a:rPr lang="en-GB" dirty="0"/>
              <a:t> .\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vous</a:t>
            </a:r>
            <a:r>
              <a:rPr lang="en-GB" dirty="0"/>
              <a:t> les </a:t>
            </a:r>
            <a:r>
              <a:rPr lang="en-GB" dirty="0" err="1"/>
              <a:t>faites</a:t>
            </a:r>
            <a:r>
              <a:rPr lang="en-GB" dirty="0"/>
              <a:t> </a:t>
            </a:r>
            <a:r>
              <a:rPr lang="en-GB" dirty="0" err="1"/>
              <a:t>tomber</a:t>
            </a:r>
            <a:r>
              <a:rPr lang="en-GB" dirty="0"/>
              <a:t> </a:t>
            </a:r>
            <a:r>
              <a:rPr lang="en-GB" dirty="0" err="1"/>
              <a:t>zə@fs</a:t>
            </a:r>
            <a:r>
              <a:rPr lang="en-GB" dirty="0"/>
              <a:t> les </a:t>
            </a:r>
            <a:r>
              <a:rPr lang="en-GB" dirty="0" err="1"/>
              <a:t>remets</a:t>
            </a:r>
            <a:r>
              <a:rPr lang="en-GB" dirty="0"/>
              <a:t> dans xxx .</a:t>
            </a:r>
          </a:p>
          <a:p>
            <a:r>
              <a:rPr lang="en-GB" dirty="0"/>
              <a:t>0 non .</a:t>
            </a:r>
          </a:p>
          <a:p>
            <a:r>
              <a:rPr lang="en-GB" dirty="0"/>
              <a:t>1 </a:t>
            </a:r>
            <a:r>
              <a:rPr lang="en-GB" dirty="0" err="1"/>
              <a:t>c'est</a:t>
            </a:r>
            <a:r>
              <a:rPr lang="en-GB" dirty="0"/>
              <a:t> pas </a:t>
            </a:r>
            <a:r>
              <a:rPr lang="en-GB" dirty="0" err="1"/>
              <a:t>moi</a:t>
            </a:r>
            <a:r>
              <a:rPr lang="en-GB" dirty="0"/>
              <a:t> .\</a:t>
            </a:r>
            <a:r>
              <a:rPr lang="en-GB" dirty="0" err="1"/>
              <a:t>nfesse</a:t>
            </a:r>
            <a:r>
              <a:rPr lang="en-GB" dirty="0"/>
              <a:t> .\</a:t>
            </a:r>
            <a:r>
              <a:rPr lang="en-GB" dirty="0" err="1"/>
              <a:t>nzə@fs</a:t>
            </a:r>
            <a:r>
              <a:rPr lang="en-GB" dirty="0"/>
              <a:t> </a:t>
            </a:r>
            <a:r>
              <a:rPr lang="en-GB" dirty="0" err="1"/>
              <a:t>marche</a:t>
            </a:r>
            <a:r>
              <a:rPr lang="en-GB" dirty="0"/>
              <a:t> pas sur la </a:t>
            </a:r>
            <a:r>
              <a:rPr lang="en-GB" dirty="0" err="1"/>
              <a:t>caméra</a:t>
            </a:r>
            <a:r>
              <a:rPr lang="en-GB" dirty="0"/>
              <a:t> </a:t>
            </a:r>
            <a:r>
              <a:rPr lang="en-GB" dirty="0" err="1"/>
              <a:t>zə@fs</a:t>
            </a:r>
            <a:r>
              <a:rPr lang="en-GB" dirty="0"/>
              <a:t> le </a:t>
            </a:r>
            <a:r>
              <a:rPr lang="en-GB" dirty="0" err="1"/>
              <a:t>fais</a:t>
            </a:r>
            <a:r>
              <a:rPr lang="en-GB" dirty="0"/>
              <a:t> </a:t>
            </a:r>
            <a:r>
              <a:rPr lang="en-GB" dirty="0" err="1"/>
              <a:t>juste</a:t>
            </a:r>
            <a:r>
              <a:rPr lang="en-GB" dirty="0"/>
              <a:t> sur sur les </a:t>
            </a:r>
            <a:r>
              <a:rPr lang="en-GB" dirty="0" err="1"/>
              <a:t>feuilles</a:t>
            </a:r>
            <a:r>
              <a:rPr lang="en-GB" dirty="0"/>
              <a:t> .\</a:t>
            </a:r>
            <a:r>
              <a:rPr lang="en-GB" dirty="0" err="1"/>
              <a:t>nxxx</a:t>
            </a:r>
            <a:r>
              <a:rPr lang="en-GB" dirty="0"/>
              <a:t> .\</a:t>
            </a:r>
            <a:r>
              <a:rPr lang="en-GB" dirty="0" err="1"/>
              <a:t>ndans</a:t>
            </a:r>
            <a:r>
              <a:rPr lang="en-GB" dirty="0"/>
              <a:t> la culotte .</a:t>
            </a:r>
          </a:p>
          <a:p>
            <a:r>
              <a:rPr lang="en-GB" dirty="0"/>
              <a:t>2 on </a:t>
            </a:r>
            <a:r>
              <a:rPr lang="en-GB" dirty="0" err="1"/>
              <a:t>pourra</a:t>
            </a:r>
            <a:r>
              <a:rPr lang="en-GB" dirty="0"/>
              <a:t> manger un bonbon ?</a:t>
            </a:r>
          </a:p>
          <a:p>
            <a:r>
              <a:rPr lang="en-GB" dirty="0"/>
              <a:t>0 le bonbon </a:t>
            </a:r>
            <a:r>
              <a:rPr lang="en-GB" dirty="0" err="1"/>
              <a:t>comme</a:t>
            </a:r>
            <a:r>
              <a:rPr lang="en-GB" dirty="0"/>
              <a:t> </a:t>
            </a:r>
            <a:r>
              <a:rPr lang="en-GB" dirty="0" err="1"/>
              <a:t>ça</a:t>
            </a:r>
            <a:r>
              <a:rPr lang="en-GB" dirty="0"/>
              <a:t> le bonbon xxx .\</a:t>
            </a:r>
            <a:r>
              <a:rPr lang="en-GB" dirty="0" err="1"/>
              <a:t>nxxx</a:t>
            </a:r>
            <a:r>
              <a:rPr lang="en-GB" dirty="0"/>
              <a:t> .\</a:t>
            </a:r>
            <a:r>
              <a:rPr lang="en-GB" dirty="0" err="1"/>
              <a:t>noh</a:t>
            </a:r>
            <a:r>
              <a:rPr lang="en-GB" dirty="0"/>
              <a:t> </a:t>
            </a:r>
            <a:r>
              <a:rPr lang="en-GB" dirty="0" err="1"/>
              <a:t>oui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xxx .\</a:t>
            </a:r>
            <a:r>
              <a:rPr lang="en-GB" dirty="0" err="1"/>
              <a:t>nouh@i</a:t>
            </a:r>
            <a:r>
              <a:rPr lang="en-GB" dirty="0"/>
              <a:t> .</a:t>
            </a:r>
          </a:p>
          <a:p>
            <a:r>
              <a:rPr lang="en-GB" dirty="0"/>
              <a:t>1 </a:t>
            </a:r>
            <a:r>
              <a:rPr lang="en-GB" dirty="0" err="1"/>
              <a:t>c'est</a:t>
            </a:r>
            <a:r>
              <a:rPr lang="en-GB" dirty="0"/>
              <a:t> </a:t>
            </a:r>
            <a:r>
              <a:rPr lang="en-GB" dirty="0" err="1"/>
              <a:t>moi</a:t>
            </a:r>
            <a:r>
              <a:rPr lang="en-GB" dirty="0"/>
              <a:t> qui </a:t>
            </a:r>
            <a:r>
              <a:rPr lang="en-GB" dirty="0" err="1"/>
              <a:t>l'ai</a:t>
            </a:r>
            <a:r>
              <a:rPr lang="en-GB" dirty="0"/>
              <a:t> </a:t>
            </a:r>
            <a:r>
              <a:rPr lang="en-GB" dirty="0" err="1"/>
              <a:t>yyy</a:t>
            </a:r>
            <a:r>
              <a:rPr lang="en-GB" dirty="0"/>
              <a:t> xxx .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5615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23C5-ADD4-AD9F-1CE6-9BA5E946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Répartition des valeurs pour un processeur selon les énoncés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840E-595D-A1D5-C29B-AFB8549A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 </a:t>
            </a:r>
            <a:r>
              <a:rPr lang="en-GB" dirty="0" err="1"/>
              <a:t>quantile_proc_csv</a:t>
            </a:r>
            <a:r>
              <a:rPr lang="en-GB" dirty="0"/>
              <a:t>("</a:t>
            </a:r>
            <a:r>
              <a:rPr lang="en-GB" dirty="0" err="1"/>
              <a:t>diversite_temps_verbaux_flexions_verbales_phrase</a:t>
            </a:r>
            <a:r>
              <a:rPr lang="en-GB" dirty="0"/>
              <a:t>", </a:t>
            </a:r>
            <a:r>
              <a:rPr lang="en-GB" dirty="0" err="1"/>
              <a:t>allcsv_phrase_colaje_chi</a:t>
            </a:r>
            <a:r>
              <a:rPr lang="en-GB" dirty="0"/>
              <a:t>, 0.05)</a:t>
            </a:r>
          </a:p>
          <a:p>
            <a:r>
              <a:rPr lang="en-GB" dirty="0"/>
              <a:t>  0%  10%  20%  30%  40%  45%  50%  55%  60%  65%  70%  75%  80%  85%  90%  95% 100% </a:t>
            </a:r>
          </a:p>
          <a:p>
            <a:r>
              <a:rPr lang="en-GB" dirty="0"/>
              <a:t>   0      0      0       0       0       1      1       1       1       1      1       1       1       2       2      2       6 </a:t>
            </a:r>
          </a:p>
          <a:p>
            <a:endParaRPr lang="en-GB" dirty="0"/>
          </a:p>
          <a:p>
            <a:r>
              <a:rPr lang="en-FR" dirty="0"/>
              <a:t>&gt; </a:t>
            </a:r>
            <a:r>
              <a:rPr lang="en-GB" dirty="0"/>
              <a:t> </a:t>
            </a:r>
            <a:r>
              <a:rPr lang="en-GB" dirty="0" err="1"/>
              <a:t>quantile_proc_csv</a:t>
            </a:r>
            <a:r>
              <a:rPr lang="en-GB" dirty="0"/>
              <a:t>("</a:t>
            </a:r>
            <a:r>
              <a:rPr lang="en-GB" dirty="0" err="1"/>
              <a:t>proportion_ind.plus_que_parf_flexions_verbales_phrase</a:t>
            </a:r>
            <a:r>
              <a:rPr lang="en-GB" dirty="0"/>
              <a:t>", </a:t>
            </a:r>
            <a:r>
              <a:rPr lang="en-GB" dirty="0" err="1"/>
              <a:t>allcsv_phrase_colaje_chi</a:t>
            </a:r>
            <a:r>
              <a:rPr lang="en-GB" dirty="0"/>
              <a:t>, 0.05)</a:t>
            </a:r>
          </a:p>
          <a:p>
            <a:r>
              <a:rPr lang="en-GB" dirty="0"/>
              <a:t>  0%   30%  60%  70%  80%  90%  95% 100% </a:t>
            </a:r>
          </a:p>
          <a:p>
            <a:r>
              <a:rPr lang="en-GB" dirty="0"/>
              <a:t>   0      0       0       0.      0       0       0     100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37704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88EB-7B10-BDA3-726B-30749406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Vu de plus près après 99%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DA7C-899F-D8D3-D264-25BD70B2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 </a:t>
            </a:r>
            <a:r>
              <a:rPr lang="en-GB" dirty="0" err="1"/>
              <a:t>seuil_pour_un_proc_csv_mean</a:t>
            </a:r>
            <a:r>
              <a:rPr lang="en-GB" dirty="0"/>
              <a:t>("</a:t>
            </a:r>
            <a:r>
              <a:rPr lang="en-GB" dirty="0" err="1"/>
              <a:t>diversite_temps_verbaux_flexions_verbales_phrase</a:t>
            </a:r>
            <a:r>
              <a:rPr lang="en-GB" dirty="0"/>
              <a:t>", </a:t>
            </a:r>
            <a:r>
              <a:rPr lang="en-GB" dirty="0" err="1"/>
              <a:t>allcsv_phrase_colaje_chi</a:t>
            </a:r>
            <a:r>
              <a:rPr lang="en-GB" dirty="0"/>
              <a:t>, 1.2, .001)</a:t>
            </a:r>
          </a:p>
          <a:p>
            <a:r>
              <a:rPr lang="en-FR" dirty="0"/>
              <a:t>99% 99.1% 99.2% 99.3% 99.4% 99.5% 99.6% 99.7% 99.8% 99.9%  100% </a:t>
            </a:r>
          </a:p>
          <a:p>
            <a:r>
              <a:rPr lang="en-FR" dirty="0"/>
              <a:t>  3      3         3         3         3         3        3       4          4         4          6 </a:t>
            </a:r>
          </a:p>
          <a:p>
            <a:endParaRPr lang="en-FR" dirty="0"/>
          </a:p>
          <a:p>
            <a:r>
              <a:rPr lang="en-GB" dirty="0"/>
              <a:t>&gt; </a:t>
            </a:r>
            <a:r>
              <a:rPr lang="en-GB" dirty="0" err="1"/>
              <a:t>seuil_pour_un_proc_csv_mean</a:t>
            </a:r>
            <a:r>
              <a:rPr lang="en-GB" dirty="0"/>
              <a:t>("</a:t>
            </a:r>
            <a:r>
              <a:rPr lang="en-GB" dirty="0" err="1"/>
              <a:t>proportion_ind.plus_que_parf_flexions_verbales_phrase</a:t>
            </a:r>
            <a:r>
              <a:rPr lang="en-GB" dirty="0"/>
              <a:t>", </a:t>
            </a:r>
            <a:r>
              <a:rPr lang="en-GB" dirty="0" err="1"/>
              <a:t>allcsv_phrase_colaje_chi</a:t>
            </a:r>
            <a:r>
              <a:rPr lang="en-GB" dirty="0"/>
              <a:t>, 1.2, .001)</a:t>
            </a:r>
          </a:p>
          <a:p>
            <a:r>
              <a:rPr lang="en-GB" dirty="0"/>
              <a:t> 99.4%  99.5%  99.6%  99.7%  99.8%  99.9%   100% </a:t>
            </a:r>
          </a:p>
          <a:p>
            <a:r>
              <a:rPr lang="en-GB" dirty="0"/>
              <a:t> 16.67  25.00  33.33  50.00  50.00 100.00 100.00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44884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F5D6-AFFD-62A3-19EF-6AF6FF5D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FR" dirty="0"/>
              <a:t>a chaine du WP3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3BFB-BC38-C918-2897-B2744F77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Applique toute une série de processeurs permettant de calculer des propriétés de textes ou de phrases</a:t>
            </a:r>
          </a:p>
          <a:p>
            <a:r>
              <a:rPr lang="en-FR" dirty="0"/>
              <a:t>Les propriétés (lexicales, syntaxiques, sémantiques) ont été choisies dans l’idée de mesurer la complexité de textes ou de phrases</a:t>
            </a:r>
          </a:p>
          <a:p>
            <a:pPr lvl="1"/>
            <a:r>
              <a:rPr lang="en-FR" dirty="0"/>
              <a:t>Il existe toute une famille de processeurs implémentés:</a:t>
            </a:r>
          </a:p>
          <a:p>
            <a:pPr lvl="2"/>
            <a:r>
              <a:rPr lang="en-GB" dirty="0" err="1"/>
              <a:t>graphie</a:t>
            </a:r>
            <a:r>
              <a:rPr lang="en-GB" dirty="0"/>
              <a:t>, </a:t>
            </a:r>
            <a:r>
              <a:rPr lang="en-GB" dirty="0" err="1"/>
              <a:t>phonetique</a:t>
            </a:r>
            <a:r>
              <a:rPr lang="en-GB" dirty="0"/>
              <a:t>, </a:t>
            </a:r>
            <a:r>
              <a:rPr lang="en-GB" dirty="0" err="1"/>
              <a:t>niveau_lexical</a:t>
            </a:r>
            <a:r>
              <a:rPr lang="en-GB" dirty="0"/>
              <a:t>, </a:t>
            </a:r>
            <a:r>
              <a:rPr lang="en-GB" dirty="0" err="1"/>
              <a:t>richesse_lexicale</a:t>
            </a:r>
            <a:r>
              <a:rPr lang="en-GB" dirty="0"/>
              <a:t>, </a:t>
            </a:r>
            <a:r>
              <a:rPr lang="en-GB" dirty="0" err="1"/>
              <a:t>adjectifs_ordinaux,flexions_verbales</a:t>
            </a:r>
            <a:r>
              <a:rPr lang="en-GB" dirty="0"/>
              <a:t>, </a:t>
            </a:r>
            <a:r>
              <a:rPr lang="en-GB" dirty="0" err="1"/>
              <a:t>parties_du_discours</a:t>
            </a:r>
            <a:r>
              <a:rPr lang="en-GB" dirty="0"/>
              <a:t>, </a:t>
            </a:r>
            <a:r>
              <a:rPr lang="en-GB" dirty="0" err="1"/>
              <a:t>pronoms</a:t>
            </a:r>
            <a:r>
              <a:rPr lang="en-GB" dirty="0"/>
              <a:t>, </a:t>
            </a:r>
            <a:r>
              <a:rPr lang="en-GB" dirty="0" err="1"/>
              <a:t>pluriels,dependances_syntaxiques</a:t>
            </a:r>
            <a:r>
              <a:rPr lang="en-GB" dirty="0"/>
              <a:t>, </a:t>
            </a:r>
            <a:r>
              <a:rPr lang="en-GB" dirty="0" err="1"/>
              <a:t>structures_passives</a:t>
            </a:r>
            <a:r>
              <a:rPr lang="en-GB" dirty="0"/>
              <a:t>,       </a:t>
            </a:r>
            <a:r>
              <a:rPr lang="en-GB" dirty="0" err="1"/>
              <a:t>structures_syntaxiques</a:t>
            </a:r>
            <a:r>
              <a:rPr lang="en-GB" dirty="0"/>
              <a:t>, </a:t>
            </a:r>
            <a:r>
              <a:rPr lang="en-GB" dirty="0" err="1"/>
              <a:t>superlatifs_inferiorite</a:t>
            </a:r>
            <a:r>
              <a:rPr lang="en-GB" dirty="0"/>
              <a:t>, </a:t>
            </a:r>
            <a:r>
              <a:rPr lang="en-GB" dirty="0" err="1"/>
              <a:t>adverbiaux_temporels</a:t>
            </a:r>
            <a:r>
              <a:rPr lang="en-GB" dirty="0"/>
              <a:t>, </a:t>
            </a:r>
            <a:r>
              <a:rPr lang="en-GB" dirty="0" err="1"/>
              <a:t>modalite</a:t>
            </a:r>
            <a:r>
              <a:rPr lang="en-GB" dirty="0"/>
              <a:t>, emotions,        </a:t>
            </a:r>
            <a:r>
              <a:rPr lang="en-GB" dirty="0" err="1"/>
              <a:t>connecteurs_organisateurs</a:t>
            </a:r>
            <a:r>
              <a:rPr lang="en-GB" dirty="0"/>
              <a:t>, </a:t>
            </a:r>
            <a:r>
              <a:rPr lang="en-GB" dirty="0" err="1"/>
              <a:t>entites_nommees</a:t>
            </a:r>
            <a:r>
              <a:rPr lang="en-GB" dirty="0"/>
              <a:t>, </a:t>
            </a:r>
            <a:r>
              <a:rPr lang="en-GB" dirty="0" err="1"/>
              <a:t>propositions_subordonnees</a:t>
            </a:r>
            <a:r>
              <a:rPr lang="en-GB" dirty="0"/>
              <a:t>, </a:t>
            </a:r>
            <a:r>
              <a:rPr lang="en-GB" dirty="0" err="1"/>
              <a:t>metaphores</a:t>
            </a:r>
            <a:r>
              <a:rPr lang="en-FR" dirty="0"/>
              <a:t>, age</a:t>
            </a:r>
          </a:p>
        </p:txBody>
      </p:sp>
    </p:spTree>
    <p:extLst>
      <p:ext uri="{BB962C8B-B14F-4D97-AF65-F5344CB8AC3E}">
        <p14:creationId xmlns:p14="http://schemas.microsoft.com/office/powerpoint/2010/main" val="93109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D71B-5261-3D90-97A1-2290256B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Utiliser la chaine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2E6C-8FC4-4C36-3A74-03A3B99C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6476"/>
          </a:xfrm>
        </p:spPr>
        <p:txBody>
          <a:bodyPr/>
          <a:lstStyle/>
          <a:p>
            <a:r>
              <a:rPr lang="en-FR" dirty="0"/>
              <a:t>La chaine est implémentée sous forme d’un web service à l’adresse </a:t>
            </a:r>
            <a:r>
              <a:rPr lang="en-FR" dirty="0">
                <a:hlinkClick r:id="rId2"/>
              </a:rPr>
              <a:t>http://vheborto-corliapi.inist.fr:8081</a:t>
            </a:r>
            <a:endParaRPr lang="en-FR" dirty="0"/>
          </a:p>
          <a:p>
            <a:pPr lvl="1"/>
            <a:r>
              <a:rPr lang="en-FR" dirty="0"/>
              <a:t>Il s’agit donc d’un serveur qui doit être consulté par programme (le client)</a:t>
            </a:r>
          </a:p>
          <a:p>
            <a:r>
              <a:rPr lang="en-FR" dirty="0"/>
              <a:t>Deux types d’utilisation de la chaine (programmes client) sont possibles:</a:t>
            </a:r>
          </a:p>
          <a:p>
            <a:pPr lvl="1"/>
            <a:r>
              <a:rPr lang="en-FR" dirty="0"/>
              <a:t>Interfaces web</a:t>
            </a:r>
          </a:p>
          <a:p>
            <a:pPr lvl="2"/>
            <a:r>
              <a:rPr lang="en-GB" dirty="0">
                <a:hlinkClick r:id="rId3"/>
              </a:rPr>
              <a:t>http://vheborto-corliapi.inist.fr:8081/api/</a:t>
            </a:r>
            <a:r>
              <a:rPr lang="en-GB" dirty="0"/>
              <a:t> service minimum de test</a:t>
            </a:r>
          </a:p>
          <a:p>
            <a:pPr lvl="2"/>
            <a:r>
              <a:rPr lang="en-GB" dirty="0">
                <a:hlinkClick r:id="rId4"/>
              </a:rPr>
              <a:t>http://vheborto-corliapi.inist.fr:8984/</a:t>
            </a:r>
            <a:r>
              <a:rPr lang="en-GB" dirty="0"/>
              <a:t> Interface facile </a:t>
            </a:r>
            <a:r>
              <a:rPr lang="en-GB" dirty="0" err="1"/>
              <a:t>à</a:t>
            </a:r>
            <a:r>
              <a:rPr lang="en-GB" dirty="0"/>
              <a:t> utiliser, </a:t>
            </a:r>
            <a:r>
              <a:rPr lang="en-GB" dirty="0" err="1"/>
              <a:t>sauvegarde</a:t>
            </a:r>
            <a:r>
              <a:rPr lang="en-GB" dirty="0"/>
              <a:t> des </a:t>
            </a:r>
            <a:r>
              <a:rPr lang="en-GB" dirty="0" err="1"/>
              <a:t>résultats</a:t>
            </a:r>
            <a:r>
              <a:rPr lang="en-GB" dirty="0"/>
              <a:t> possible sous </a:t>
            </a:r>
            <a:r>
              <a:rPr lang="en-GB" dirty="0" err="1"/>
              <a:t>forme</a:t>
            </a:r>
            <a:r>
              <a:rPr lang="en-GB" dirty="0"/>
              <a:t> CSV / EXCEL /JSON</a:t>
            </a:r>
            <a:endParaRPr lang="en-FR" dirty="0"/>
          </a:p>
          <a:p>
            <a:pPr lvl="1"/>
            <a:r>
              <a:rPr lang="en-FR" dirty="0"/>
              <a:t>Lancement en lignes de commandes: voir ”text_complexity_client” dans le gitlab</a:t>
            </a:r>
          </a:p>
          <a:p>
            <a:pPr lvl="2"/>
            <a:r>
              <a:rPr lang="en-FR" dirty="0"/>
              <a:t>Une commande génère autant de fichiers csv qu’il y a de processeurs demandés</a:t>
            </a:r>
          </a:p>
          <a:p>
            <a:pPr lvl="2"/>
            <a:r>
              <a:rPr lang="en-FR" dirty="0"/>
              <a:t>Une commande génére un fichier csv contenant toutes les processeurs pour un texte (ou une série de textes)</a:t>
            </a:r>
          </a:p>
        </p:txBody>
      </p:sp>
    </p:spTree>
    <p:extLst>
      <p:ext uri="{BB962C8B-B14F-4D97-AF65-F5344CB8AC3E}">
        <p14:creationId xmlns:p14="http://schemas.microsoft.com/office/powerpoint/2010/main" val="151722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8B21-6366-8877-DAF0-709C2D16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Exemple de résultat CSV: texte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15B0D3-A412-309D-6E96-9CED03C43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47470"/>
              </p:ext>
            </p:extLst>
          </p:nvPr>
        </p:nvGraphicFramePr>
        <p:xfrm>
          <a:off x="168712" y="2071279"/>
          <a:ext cx="11812757" cy="4602901"/>
        </p:xfrm>
        <a:graphic>
          <a:graphicData uri="http://schemas.openxmlformats.org/drawingml/2006/table">
            <a:tbl>
              <a:tblPr/>
              <a:tblGrid>
                <a:gridCol w="363469">
                  <a:extLst>
                    <a:ext uri="{9D8B030D-6E8A-4147-A177-3AD203B41FA5}">
                      <a16:colId xmlns:a16="http://schemas.microsoft.com/office/drawing/2014/main" val="179504913"/>
                    </a:ext>
                  </a:extLst>
                </a:gridCol>
                <a:gridCol w="2257337">
                  <a:extLst>
                    <a:ext uri="{9D8B030D-6E8A-4147-A177-3AD203B41FA5}">
                      <a16:colId xmlns:a16="http://schemas.microsoft.com/office/drawing/2014/main" val="2038252625"/>
                    </a:ext>
                  </a:extLst>
                </a:gridCol>
                <a:gridCol w="1329533">
                  <a:extLst>
                    <a:ext uri="{9D8B030D-6E8A-4147-A177-3AD203B41FA5}">
                      <a16:colId xmlns:a16="http://schemas.microsoft.com/office/drawing/2014/main" val="2169470584"/>
                    </a:ext>
                  </a:extLst>
                </a:gridCol>
                <a:gridCol w="1291273">
                  <a:extLst>
                    <a:ext uri="{9D8B030D-6E8A-4147-A177-3AD203B41FA5}">
                      <a16:colId xmlns:a16="http://schemas.microsoft.com/office/drawing/2014/main" val="1561137367"/>
                    </a:ext>
                  </a:extLst>
                </a:gridCol>
                <a:gridCol w="1520833">
                  <a:extLst>
                    <a:ext uri="{9D8B030D-6E8A-4147-A177-3AD203B41FA5}">
                      <a16:colId xmlns:a16="http://schemas.microsoft.com/office/drawing/2014/main" val="3590856783"/>
                    </a:ext>
                  </a:extLst>
                </a:gridCol>
                <a:gridCol w="1138233">
                  <a:extLst>
                    <a:ext uri="{9D8B030D-6E8A-4147-A177-3AD203B41FA5}">
                      <a16:colId xmlns:a16="http://schemas.microsoft.com/office/drawing/2014/main" val="31469201"/>
                    </a:ext>
                  </a:extLst>
                </a:gridCol>
                <a:gridCol w="1099973">
                  <a:extLst>
                    <a:ext uri="{9D8B030D-6E8A-4147-A177-3AD203B41FA5}">
                      <a16:colId xmlns:a16="http://schemas.microsoft.com/office/drawing/2014/main" val="4068401121"/>
                    </a:ext>
                  </a:extLst>
                </a:gridCol>
                <a:gridCol w="1367793">
                  <a:extLst>
                    <a:ext uri="{9D8B030D-6E8A-4147-A177-3AD203B41FA5}">
                      <a16:colId xmlns:a16="http://schemas.microsoft.com/office/drawing/2014/main" val="3959433216"/>
                    </a:ext>
                  </a:extLst>
                </a:gridCol>
                <a:gridCol w="1444313">
                  <a:extLst>
                    <a:ext uri="{9D8B030D-6E8A-4147-A177-3AD203B41FA5}">
                      <a16:colId xmlns:a16="http://schemas.microsoft.com/office/drawing/2014/main" val="883887587"/>
                    </a:ext>
                  </a:extLst>
                </a:gridCol>
              </a:tblGrid>
              <a:tr h="763843">
                <a:tc>
                  <a:txBody>
                    <a:bodyPr/>
                    <a:lstStyle/>
                    <a:p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id_texte</a:t>
                      </a:r>
                      <a:endParaRPr lang="en-GB" sz="140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document</a:t>
                      </a:r>
                      <a:endParaRPr lang="en-GB" sz="140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profondeur_arbre_syntaxique</a:t>
                      </a:r>
                      <a:endParaRPr lang="en-GB" sz="140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distance_max_dependances</a:t>
                      </a:r>
                      <a:endParaRPr lang="en-GB" sz="140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distance_moyenne_dependances</a:t>
                      </a:r>
                      <a:endParaRPr lang="en-GB" sz="140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point_distance_moyenne</a:t>
                      </a:r>
                      <a:endParaRPr lang="en-GB" sz="140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point_distance_variance</a:t>
                      </a:r>
                      <a:endParaRPr lang="en-GB" sz="140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nombre_moyen_dependances</a:t>
                      </a:r>
                      <a:endParaRPr lang="en-GB" sz="140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variance_nombre_dependances</a:t>
                      </a:r>
                      <a:endParaRPr lang="en-GB" sz="1400" dirty="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30971"/>
                  </a:ext>
                </a:extLst>
              </a:tr>
              <a:tr h="406722">
                <a:tc>
                  <a:txBody>
                    <a:bodyPr/>
                    <a:lstStyle/>
                    <a:p>
                      <a:r>
                        <a:rPr lang="en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FR" sz="1200" dirty="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encyclo-Vikidia-Moliere.txt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28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1.9216101695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2.2968533585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2.4609465224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13.6758474576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78.0622980106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54744"/>
                  </a:ext>
                </a:extLst>
              </a:tr>
              <a:tr h="406722">
                <a:tc>
                  <a:txBody>
                    <a:bodyPr/>
                    <a:lstStyle/>
                    <a:p>
                      <a:r>
                        <a:rPr lang="en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FR" sz="1200" dirty="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journ-PtitLibe-mal-logement1.txt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23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2.1405152225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2.3123860905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0.6392719065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15.2107728337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59.4825068969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752548"/>
                  </a:ext>
                </a:extLst>
              </a:tr>
              <a:tr h="406722">
                <a:tc>
                  <a:txBody>
                    <a:bodyPr/>
                    <a:lstStyle/>
                    <a:p>
                      <a:r>
                        <a:rPr lang="en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FR" sz="1200" dirty="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journ-Albert48-gilets-jaunes.txt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2.2163265306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2.2262803844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0.9090836711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12.1632653061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44.0223240317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386314"/>
                  </a:ext>
                </a:extLst>
              </a:tr>
              <a:tr h="406722">
                <a:tc>
                  <a:txBody>
                    <a:bodyPr/>
                    <a:lstStyle/>
                    <a:p>
                      <a:r>
                        <a:rPr lang="en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FR" sz="1200" dirty="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fiction-Verte_Desplechin.txt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2.008492569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2.2327907032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0.9427424993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19.4819532909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151.5830076496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89775"/>
                  </a:ext>
                </a:extLst>
              </a:tr>
              <a:tr h="406722">
                <a:tc>
                  <a:txBody>
                    <a:bodyPr/>
                    <a:lstStyle/>
                    <a:p>
                      <a:r>
                        <a:rPr lang="en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FR" sz="1200" dirty="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encyclo-Vikidia-Tintin.txt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22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1.9463519313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2.0381659947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1.1014399403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8.5343347639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62.1372331412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559772"/>
                  </a:ext>
                </a:extLst>
              </a:tr>
              <a:tr h="406722">
                <a:tc>
                  <a:txBody>
                    <a:bodyPr/>
                    <a:lstStyle/>
                    <a:p>
                      <a:r>
                        <a:rPr lang="en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FR" sz="1200" dirty="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encyclo-Vikidia-Halloween.txt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2.1316397229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2.1662684568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1.1383754275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12.3879907621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70.570017441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278466"/>
                  </a:ext>
                </a:extLst>
              </a:tr>
              <a:tr h="406722">
                <a:tc>
                  <a:txBody>
                    <a:bodyPr/>
                    <a:lstStyle/>
                    <a:p>
                      <a:r>
                        <a:rPr lang="en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FR" sz="1200" dirty="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journ-Albert2-dinosaures.txt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20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2.2473572939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2.1988153822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0.6477941555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14.2515856237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59.6343790926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152404"/>
                  </a:ext>
                </a:extLst>
              </a:tr>
              <a:tr h="406722">
                <a:tc>
                  <a:txBody>
                    <a:bodyPr/>
                    <a:lstStyle/>
                    <a:p>
                      <a:r>
                        <a:rPr lang="en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FR" sz="1200" dirty="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fiction-La-Bande-A-Tristan_Murail.txt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14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1.9289099526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2.2343860414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0.5084473881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20.1753554502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160.6090608926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5811"/>
                  </a:ext>
                </a:extLst>
              </a:tr>
              <a:tr h="585282">
                <a:tc>
                  <a:txBody>
                    <a:bodyPr/>
                    <a:lstStyle/>
                    <a:p>
                      <a:r>
                        <a:rPr lang="en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en-FR" sz="1200" dirty="0"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fiction-Alector-Dragonne-de-minuit_Laroche.txt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23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2.3375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2.4708348188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1.3783725915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13.4020833333</a:t>
                      </a:r>
                      <a:endParaRPr lang="en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47.2654123264</a:t>
                      </a:r>
                      <a:endParaRPr lang="en-F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801" marR="19801" marT="19801" marB="1980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66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33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3702-7DE3-90E1-3508-F9DEC211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Exemple de résultat CSV: sentence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22C261-2EC3-DCF8-B297-B89E560BA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29666"/>
              </p:ext>
            </p:extLst>
          </p:nvPr>
        </p:nvGraphicFramePr>
        <p:xfrm>
          <a:off x="208007" y="1722486"/>
          <a:ext cx="11775985" cy="5016646"/>
        </p:xfrm>
        <a:graphic>
          <a:graphicData uri="http://schemas.openxmlformats.org/drawingml/2006/table">
            <a:tbl>
              <a:tblPr/>
              <a:tblGrid>
                <a:gridCol w="308919">
                  <a:extLst>
                    <a:ext uri="{9D8B030D-6E8A-4147-A177-3AD203B41FA5}">
                      <a16:colId xmlns:a16="http://schemas.microsoft.com/office/drawing/2014/main" val="292102744"/>
                    </a:ext>
                  </a:extLst>
                </a:gridCol>
                <a:gridCol w="585227">
                  <a:extLst>
                    <a:ext uri="{9D8B030D-6E8A-4147-A177-3AD203B41FA5}">
                      <a16:colId xmlns:a16="http://schemas.microsoft.com/office/drawing/2014/main" val="1936250663"/>
                    </a:ext>
                  </a:extLst>
                </a:gridCol>
                <a:gridCol w="358218">
                  <a:extLst>
                    <a:ext uri="{9D8B030D-6E8A-4147-A177-3AD203B41FA5}">
                      <a16:colId xmlns:a16="http://schemas.microsoft.com/office/drawing/2014/main" val="352883855"/>
                    </a:ext>
                  </a:extLst>
                </a:gridCol>
                <a:gridCol w="3563332">
                  <a:extLst>
                    <a:ext uri="{9D8B030D-6E8A-4147-A177-3AD203B41FA5}">
                      <a16:colId xmlns:a16="http://schemas.microsoft.com/office/drawing/2014/main" val="2350680994"/>
                    </a:ext>
                  </a:extLst>
                </a:gridCol>
                <a:gridCol w="452487">
                  <a:extLst>
                    <a:ext uri="{9D8B030D-6E8A-4147-A177-3AD203B41FA5}">
                      <a16:colId xmlns:a16="http://schemas.microsoft.com/office/drawing/2014/main" val="3041088523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1672117219"/>
                    </a:ext>
                  </a:extLst>
                </a:gridCol>
                <a:gridCol w="593888">
                  <a:extLst>
                    <a:ext uri="{9D8B030D-6E8A-4147-A177-3AD203B41FA5}">
                      <a16:colId xmlns:a16="http://schemas.microsoft.com/office/drawing/2014/main" val="1945384702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3963835228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2787907134"/>
                    </a:ext>
                  </a:extLst>
                </a:gridCol>
                <a:gridCol w="471340">
                  <a:extLst>
                    <a:ext uri="{9D8B030D-6E8A-4147-A177-3AD203B41FA5}">
                      <a16:colId xmlns:a16="http://schemas.microsoft.com/office/drawing/2014/main" val="1692347907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604992740"/>
                    </a:ext>
                  </a:extLst>
                </a:gridCol>
                <a:gridCol w="622169">
                  <a:extLst>
                    <a:ext uri="{9D8B030D-6E8A-4147-A177-3AD203B41FA5}">
                      <a16:colId xmlns:a16="http://schemas.microsoft.com/office/drawing/2014/main" val="2362080720"/>
                    </a:ext>
                  </a:extLst>
                </a:gridCol>
                <a:gridCol w="612742">
                  <a:extLst>
                    <a:ext uri="{9D8B030D-6E8A-4147-A177-3AD203B41FA5}">
                      <a16:colId xmlns:a16="http://schemas.microsoft.com/office/drawing/2014/main" val="2896384690"/>
                    </a:ext>
                  </a:extLst>
                </a:gridCol>
                <a:gridCol w="641023">
                  <a:extLst>
                    <a:ext uri="{9D8B030D-6E8A-4147-A177-3AD203B41FA5}">
                      <a16:colId xmlns:a16="http://schemas.microsoft.com/office/drawing/2014/main" val="1626147539"/>
                    </a:ext>
                  </a:extLst>
                </a:gridCol>
                <a:gridCol w="518474">
                  <a:extLst>
                    <a:ext uri="{9D8B030D-6E8A-4147-A177-3AD203B41FA5}">
                      <a16:colId xmlns:a16="http://schemas.microsoft.com/office/drawing/2014/main" val="2929176285"/>
                    </a:ext>
                  </a:extLst>
                </a:gridCol>
                <a:gridCol w="395926">
                  <a:extLst>
                    <a:ext uri="{9D8B030D-6E8A-4147-A177-3AD203B41FA5}">
                      <a16:colId xmlns:a16="http://schemas.microsoft.com/office/drawing/2014/main" val="1107051343"/>
                    </a:ext>
                  </a:extLst>
                </a:gridCol>
                <a:gridCol w="399233">
                  <a:extLst>
                    <a:ext uri="{9D8B030D-6E8A-4147-A177-3AD203B41FA5}">
                      <a16:colId xmlns:a16="http://schemas.microsoft.com/office/drawing/2014/main" val="3392253643"/>
                    </a:ext>
                  </a:extLst>
                </a:gridCol>
              </a:tblGrid>
              <a:tr h="239706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effectLst/>
                          <a:latin typeface="Liberation Sans"/>
                        </a:rPr>
                        <a:t>id_texte</a:t>
                      </a:r>
                      <a:endParaRPr lang="en-GB" sz="1400" dirty="0">
                        <a:effectLst/>
                        <a:latin typeface="Liberation Sans"/>
                      </a:endParaRP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document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sent_id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sentence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effectLst/>
                          <a:latin typeface="Liberation Sans"/>
                        </a:rPr>
                        <a:t>polarite</a:t>
                      </a:r>
                      <a:endParaRPr lang="en-GB" sz="1400" dirty="0">
                        <a:effectLst/>
                        <a:latin typeface="Liberation Sans"/>
                      </a:endParaRP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effectLst/>
                          <a:latin typeface="Liberation Sans"/>
                        </a:rPr>
                        <a:t>subjectitvite</a:t>
                      </a:r>
                      <a:endParaRPr lang="en-GB" sz="1400" dirty="0">
                        <a:effectLst/>
                        <a:latin typeface="Liberation Sans"/>
                      </a:endParaRP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neutre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admiration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amour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joie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mepris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effectLst/>
                          <a:latin typeface="Liberation Sans"/>
                        </a:rPr>
                        <a:t>non_specifiee</a:t>
                      </a:r>
                      <a:endParaRPr lang="en-GB" sz="1400" dirty="0">
                        <a:effectLst/>
                        <a:latin typeface="Liberation Sans"/>
                      </a:endParaRP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orgueil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effectLst/>
                          <a:latin typeface="Liberation Sans"/>
                        </a:rPr>
                        <a:t>peur</a:t>
                      </a:r>
                      <a:endParaRPr lang="en-GB" sz="1400" dirty="0">
                        <a:effectLst/>
                        <a:latin typeface="Liberation Sans"/>
                      </a:endParaRP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ressentiment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surprise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tristesse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113822"/>
                  </a:ext>
                </a:extLst>
              </a:tr>
              <a:tr h="1564403"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Moliere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21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Il doit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aussi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affronter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l'opposition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des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autorités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locales qui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souvent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sont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hostiles aux spectacles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où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l'on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rit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des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vieux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qui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épousent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des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jeunes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filles.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0.124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0.124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0.8947368421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0.0526315789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0.0526315789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33216"/>
                  </a:ext>
                </a:extLst>
              </a:tr>
              <a:tr h="618192"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Liberation Sans"/>
                        </a:rPr>
                        <a:t>mal-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logement</a:t>
                      </a:r>
                      <a:endParaRPr lang="en-GB" sz="1400" dirty="0">
                        <a:effectLst/>
                        <a:latin typeface="Liberation Sans"/>
                      </a:endParaRPr>
                    </a:p>
                    <a:p>
                      <a:pPr algn="l"/>
                      <a:endParaRPr lang="en-GB" sz="1400" dirty="0">
                        <a:effectLst/>
                        <a:latin typeface="Liberation Sans"/>
                      </a:endParaRP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﻿</a:t>
                      </a:r>
                      <a:r>
                        <a:rPr lang="en-GB" sz="1400" dirty="0" err="1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L’immeuble</a:t>
                      </a:r>
                      <a:r>
                        <a:rPr lang="en-GB" sz="140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d’Inès</a:t>
                      </a:r>
                      <a:r>
                        <a:rPr lang="en-GB" sz="140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 et </a:t>
                      </a:r>
                      <a:r>
                        <a:rPr lang="en-GB" sz="1400" dirty="0" err="1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d'Adam</a:t>
                      </a:r>
                      <a:r>
                        <a:rPr lang="en-GB" sz="140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menaçait</a:t>
                      </a:r>
                      <a:r>
                        <a:rPr lang="en-GB" sz="140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 de </a:t>
                      </a:r>
                      <a:r>
                        <a:rPr lang="en-GB" sz="1400" dirty="0" err="1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s’effondrer</a:t>
                      </a:r>
                      <a:endParaRPr lang="en-GB" sz="1400" dirty="0">
                        <a:effectLst/>
                        <a:latin typeface="Liberation Sans"/>
                      </a:endParaRP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0.8888888889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0.1111111111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364637"/>
                  </a:ext>
                </a:extLst>
              </a:tr>
              <a:tr h="1072373"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mal-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logement</a:t>
                      </a:r>
                      <a:endParaRPr lang="en-GB" sz="1400" dirty="0">
                        <a:effectLst/>
                        <a:latin typeface="Liberation Sans"/>
                      </a:endParaRP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6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Ils y ont emménagé en catastrophe avec leurs parents et leurs deux chats, la veille de Noël.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-0.5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-0.5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544184"/>
                  </a:ext>
                </a:extLst>
              </a:tr>
              <a:tr h="731737"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Liberation Sans"/>
                        </a:rPr>
                        <a:t>mal-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logement</a:t>
                      </a:r>
                      <a:endParaRPr lang="en-GB" sz="1400" dirty="0">
                        <a:effectLst/>
                        <a:latin typeface="Liberation Sans"/>
                      </a:endParaRPr>
                    </a:p>
                    <a:p>
                      <a:pPr algn="l"/>
                      <a:endParaRPr lang="en-GB" sz="1400" dirty="0">
                        <a:effectLst/>
                        <a:latin typeface="Liberation Sans"/>
                      </a:endParaRP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7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effectLst/>
                          <a:latin typeface="Liberation Sans"/>
                        </a:rPr>
                        <a:t>L’immeuble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où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ils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vivaient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juste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avant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menaçait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 de 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s’effondrer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…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0.22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0.22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0.8571428571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>
                          <a:effectLst/>
                          <a:latin typeface="Liberation Sans"/>
                        </a:rPr>
                        <a:t>0.1428571429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4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0970" marR="10970" marT="5485" marB="5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9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11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1043-75AA-5E75-6BA0-DFF36278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Statistiques pour le corpus COLAJE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D5FE-9009-A792-0DA2-6F076E73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1073"/>
          </a:xfrm>
        </p:spPr>
        <p:txBody>
          <a:bodyPr>
            <a:normAutofit/>
          </a:bodyPr>
          <a:lstStyle/>
          <a:p>
            <a:r>
              <a:rPr lang="en-FR" dirty="0"/>
              <a:t>Avec R, décomposition de l’age du participant en utilisant le nom du fichier</a:t>
            </a:r>
          </a:p>
          <a:p>
            <a:pPr lvl="1"/>
            <a:r>
              <a:rPr lang="en-FR" dirty="0"/>
              <a:t>Partir d’un fichier CLAN</a:t>
            </a:r>
          </a:p>
          <a:p>
            <a:pPr lvl="2"/>
            <a:r>
              <a:rPr lang="en-GB" dirty="0"/>
              <a:t>ADRIEN-20-2_11_11.cha</a:t>
            </a:r>
            <a:endParaRPr lang="en-FR" dirty="0"/>
          </a:p>
          <a:p>
            <a:pPr lvl="2"/>
            <a:r>
              <a:rPr lang="en-GB" dirty="0"/>
              <a:t>C</a:t>
            </a:r>
            <a:r>
              <a:rPr lang="en-FR" dirty="0"/>
              <a:t>onvertir en XML TEI</a:t>
            </a:r>
          </a:p>
          <a:p>
            <a:pPr lvl="2"/>
            <a:r>
              <a:rPr lang="en-FR" dirty="0"/>
              <a:t>Extraction du texte brut pour un participant:</a:t>
            </a:r>
          </a:p>
          <a:p>
            <a:pPr lvl="3"/>
            <a:r>
              <a:rPr lang="en-GB" dirty="0"/>
              <a:t>chi_Adrien_2.94.txt</a:t>
            </a:r>
            <a:endParaRPr lang="en-FR" dirty="0"/>
          </a:p>
          <a:p>
            <a:r>
              <a:rPr lang="en-FR" dirty="0"/>
              <a:t>55 des processeurs proposés ne s’appliquent pas dans le corpus COLAJE Enfant (30 chez les adultes, donc certains processeurs sont liés au développement du langage).</a:t>
            </a:r>
          </a:p>
          <a:p>
            <a:r>
              <a:rPr lang="en-FR" dirty="0"/>
              <a:t>Sur 310 processeurs, 22 ont une corrélation avec l’âge des enfants supérieure ou égale à 0.70 (72 &gt; à 0.60, 152 &gt; 0.30 </a:t>
            </a:r>
            <a:r>
              <a:rPr lang="en-FR" dirty="0">
                <a:sym typeface="Wingdings" pitchFamily="2" charset="2"/>
              </a:rPr>
              <a:t> corrélations toutes significative</a:t>
            </a:r>
            <a:r>
              <a:rPr lang="en-FR" dirty="0"/>
              <a:t>).</a:t>
            </a:r>
          </a:p>
          <a:p>
            <a:r>
              <a:rPr lang="en-GB" dirty="0"/>
              <a:t>L</a:t>
            </a:r>
            <a:r>
              <a:rPr lang="en-FR" dirty="0"/>
              <a:t>e meilleur est: </a:t>
            </a:r>
            <a:r>
              <a:rPr lang="en-GB" dirty="0" err="1"/>
              <a:t>diversite_temps_verbaux_flexions_verbales_texte</a:t>
            </a:r>
            <a:endParaRPr lang="en-GB" dirty="0"/>
          </a:p>
          <a:p>
            <a:pPr lvl="1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47442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925E-72FD-3A86-BA81-B29AAAAC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299704"/>
            <a:ext cx="10571998" cy="393470"/>
          </a:xfrm>
        </p:spPr>
        <p:txBody>
          <a:bodyPr/>
          <a:lstStyle/>
          <a:p>
            <a:r>
              <a:rPr lang="en-FR" dirty="0"/>
              <a:t>Suivi 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CF82-CC12-D8DE-0127-8CA03310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693174"/>
            <a:ext cx="10554574" cy="5865121"/>
          </a:xfrm>
        </p:spPr>
        <p:txBody>
          <a:bodyPr>
            <a:normAutofit/>
          </a:bodyPr>
          <a:lstStyle/>
          <a:p>
            <a:r>
              <a:rPr lang="en-GB" sz="2000" dirty="0"/>
              <a:t> [1] "</a:t>
            </a:r>
            <a:r>
              <a:rPr lang="en-GB" sz="2000" dirty="0" err="1"/>
              <a:t>diversite_temps_verbaux_flexions_verbales_texte</a:t>
            </a:r>
            <a:r>
              <a:rPr lang="en-GB" sz="2000" dirty="0"/>
              <a:t>"                                </a:t>
            </a:r>
          </a:p>
          <a:p>
            <a:r>
              <a:rPr lang="en-GB" sz="2000" dirty="0"/>
              <a:t>  [2] "</a:t>
            </a:r>
            <a:r>
              <a:rPr lang="en-GB" sz="2000" dirty="0" err="1"/>
              <a:t>nombre_pronoms_indefinis_pronoms_texte</a:t>
            </a:r>
            <a:r>
              <a:rPr lang="en-GB" sz="2000" dirty="0"/>
              <a:t>"                                         </a:t>
            </a:r>
          </a:p>
          <a:p>
            <a:r>
              <a:rPr lang="en-GB" sz="2000" dirty="0"/>
              <a:t>  [3] "</a:t>
            </a:r>
            <a:r>
              <a:rPr lang="en-GB" sz="2000" dirty="0" err="1"/>
              <a:t>variance_longueur_mots_graphie_texte</a:t>
            </a:r>
            <a:r>
              <a:rPr lang="en-GB" sz="2000" dirty="0"/>
              <a:t>"                                           </a:t>
            </a:r>
          </a:p>
          <a:p>
            <a:r>
              <a:rPr lang="en-GB" sz="2000" dirty="0"/>
              <a:t>  [4] "</a:t>
            </a:r>
            <a:r>
              <a:rPr lang="en-GB" sz="2000" dirty="0" err="1"/>
              <a:t>proportion_SCONJ_parties_du_discours_texte</a:t>
            </a:r>
            <a:r>
              <a:rPr lang="en-GB" sz="2000" dirty="0"/>
              <a:t>"                                     </a:t>
            </a:r>
          </a:p>
          <a:p>
            <a:r>
              <a:rPr lang="en-GB" sz="2000" dirty="0"/>
              <a:t>  [5] "</a:t>
            </a:r>
            <a:r>
              <a:rPr lang="en-GB" sz="2000" dirty="0" err="1"/>
              <a:t>proportion_pronoms_personnels_pronoms_texte</a:t>
            </a:r>
            <a:r>
              <a:rPr lang="en-GB" sz="2000" dirty="0"/>
              <a:t>"                                    </a:t>
            </a:r>
          </a:p>
          <a:p>
            <a:r>
              <a:rPr lang="en-GB" sz="2000" dirty="0"/>
              <a:t>  [6] "proportion_pronoms_personnels_1e_personne_pronoms_texte"                        </a:t>
            </a:r>
          </a:p>
          <a:p>
            <a:r>
              <a:rPr lang="en-GB" sz="2000" dirty="0"/>
              <a:t>  [7] "</a:t>
            </a:r>
            <a:r>
              <a:rPr lang="en-GB" sz="2000" dirty="0" err="1"/>
              <a:t>nombre_marqueurs_modalite_texte</a:t>
            </a:r>
            <a:r>
              <a:rPr lang="en-GB" sz="2000" dirty="0"/>
              <a:t>"                                                </a:t>
            </a:r>
          </a:p>
          <a:p>
            <a:r>
              <a:rPr lang="en-GB" sz="2000" dirty="0"/>
              <a:t>  [8] "nombre_marqueurs_niveau3_modalite_texte"                                        </a:t>
            </a:r>
          </a:p>
          <a:p>
            <a:r>
              <a:rPr lang="en-GB" sz="2000" dirty="0"/>
              <a:t>  [9] "</a:t>
            </a:r>
            <a:r>
              <a:rPr lang="en-GB" sz="2000" dirty="0" err="1"/>
              <a:t>proportion_pronoms_personnels_singuliers_pronoms_texte</a:t>
            </a:r>
            <a:r>
              <a:rPr lang="en-GB" sz="2000" dirty="0"/>
              <a:t>"                         </a:t>
            </a:r>
          </a:p>
          <a:p>
            <a:r>
              <a:rPr lang="en-GB" sz="2000" dirty="0"/>
              <a:t> [10] "</a:t>
            </a:r>
            <a:r>
              <a:rPr lang="en-GB" sz="2000" dirty="0" err="1"/>
              <a:t>nombre_pluriels_pluriels_texte</a:t>
            </a:r>
            <a:r>
              <a:rPr lang="en-GB" sz="2000" dirty="0"/>
              <a:t>"                                                 </a:t>
            </a:r>
          </a:p>
          <a:p>
            <a:r>
              <a:rPr lang="en-GB" sz="2000" dirty="0"/>
              <a:t> [11] "</a:t>
            </a:r>
            <a:r>
              <a:rPr lang="en-GB" sz="2000" dirty="0" err="1"/>
              <a:t>moyenne_probabilite_mots_richesse_lexicale_texte</a:t>
            </a:r>
            <a:r>
              <a:rPr lang="en-GB" sz="2000" dirty="0"/>
              <a:t>"                               </a:t>
            </a:r>
          </a:p>
          <a:p>
            <a:r>
              <a:rPr lang="en-GB" sz="2000" dirty="0"/>
              <a:t> [12] "</a:t>
            </a:r>
            <a:r>
              <a:rPr lang="en-GB" sz="2000" dirty="0" err="1"/>
              <a:t>proportion_PRON_parties_du_discours_texte</a:t>
            </a:r>
            <a:r>
              <a:rPr lang="en-GB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48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D8A6-B33D-2F65-2330-E4E41193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270208"/>
            <a:ext cx="10571998" cy="552014"/>
          </a:xfrm>
        </p:spPr>
        <p:txBody>
          <a:bodyPr/>
          <a:lstStyle/>
          <a:p>
            <a:pPr algn="ctr"/>
            <a:r>
              <a:rPr lang="en-FR" dirty="0"/>
              <a:t>Représentation d’un processeur (boxplot)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36433-31B7-8A4E-F64E-8212D508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40209"/>
            <a:ext cx="7772400" cy="55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BF18-B2D7-0945-179D-971D1429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06476"/>
            <a:ext cx="10571998" cy="517987"/>
          </a:xfrm>
        </p:spPr>
        <p:txBody>
          <a:bodyPr/>
          <a:lstStyle/>
          <a:p>
            <a:pPr algn="ctr"/>
            <a:r>
              <a:rPr lang="en-FR" dirty="0"/>
              <a:t>Représentation d’un processeur (densité)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D7B2F-4DCF-A54C-B5E0-14BEAD2A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09" y="724463"/>
            <a:ext cx="8630265" cy="61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12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{EF385F1C-8F49-0642-AABD-E49F09CB0206}tf10001121</Template>
  <TotalTime>5096</TotalTime>
  <Words>1757</Words>
  <Application>Microsoft Macintosh PowerPoint</Application>
  <PresentationFormat>Widescreen</PresentationFormat>
  <Paragraphs>285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Century Gothic</vt:lpstr>
      <vt:lpstr>Helvetica Neue</vt:lpstr>
      <vt:lpstr>Liberation Sans</vt:lpstr>
      <vt:lpstr>Wingdings 2</vt:lpstr>
      <vt:lpstr>Quotable</vt:lpstr>
      <vt:lpstr>TextToKids – Complexité texte et phrases</vt:lpstr>
      <vt:lpstr>La chaine du WP3</vt:lpstr>
      <vt:lpstr>Utiliser la chaine</vt:lpstr>
      <vt:lpstr>Exemple de résultat CSV: texte</vt:lpstr>
      <vt:lpstr>Exemple de résultat CSV: sentence</vt:lpstr>
      <vt:lpstr>Statistiques pour le corpus COLAJE</vt:lpstr>
      <vt:lpstr>Suivi de:</vt:lpstr>
      <vt:lpstr>Représentation d’un processeur (boxplot)</vt:lpstr>
      <vt:lpstr>Représentation d’un processeur (densité)</vt:lpstr>
      <vt:lpstr>Autre processeur (densité)</vt:lpstr>
      <vt:lpstr>PowerPoint Presentation</vt:lpstr>
      <vt:lpstr>Correlation des processeurs</vt:lpstr>
      <vt:lpstr>Résultat pour l’association des 22 meilleurs processeurs</vt:lpstr>
      <vt:lpstr>A partir d’un processeur et de sa valeur, obtenir un age</vt:lpstr>
      <vt:lpstr>Calcul de l’âge d’un enfant à partir de son texte</vt:lpstr>
      <vt:lpstr>Correlation des ages pour tous les énoncés</vt:lpstr>
      <vt:lpstr>Travail sur les énoncés</vt:lpstr>
      <vt:lpstr>Répartition des valeurs pour un processeur selon les énoncés</vt:lpstr>
      <vt:lpstr>Vu de plus près après 99%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TextToKids – Complexité texte et phrases</dc:title>
  <dc:creator>Christophe Parisse</dc:creator>
  <cp:lastModifiedBy>Christophe Parisse</cp:lastModifiedBy>
  <cp:revision>24</cp:revision>
  <dcterms:created xsi:type="dcterms:W3CDTF">2023-01-29T22:40:41Z</dcterms:created>
  <dcterms:modified xsi:type="dcterms:W3CDTF">2023-03-10T12:28:09Z</dcterms:modified>
</cp:coreProperties>
</file>