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60"/>
    <p:restoredTop sz="96327"/>
  </p:normalViewPr>
  <p:slideViewPr>
    <p:cSldViewPr snapToGrid="0">
      <p:cViewPr varScale="1">
        <p:scale>
          <a:sx n="156" d="100"/>
          <a:sy n="156" d="100"/>
        </p:scale>
        <p:origin x="216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3816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030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2840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0539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52153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7813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0917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614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23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931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328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5619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94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93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9BB8BBB-FA5C-FD48-B3D7-A9C193A09487}" type="datetimeFigureOut">
              <a:rPr lang="en-FR" smtClean="0"/>
              <a:t>31/03/2023</a:t>
            </a:fld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0F1EB7F-04E6-0C41-9A88-5551D27A6FB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7641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heborto-corliapi.inist.fr:8081/api/" TargetMode="External"/><Relationship Id="rId2" Type="http://schemas.openxmlformats.org/officeDocument/2006/relationships/hyperlink" Target="http://vheborto-corliapi.inist.fr:808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heborto-corliapi.inist.fr:8984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31D8-4DC6-E36B-3F26-4ED97E2CB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DéComplexés et TextToKids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868C4-0189-53C2-9858-51AC5575D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Utilisation de la chaine du WP3</a:t>
            </a:r>
          </a:p>
        </p:txBody>
      </p:sp>
    </p:spTree>
    <p:extLst>
      <p:ext uri="{BB962C8B-B14F-4D97-AF65-F5344CB8AC3E}">
        <p14:creationId xmlns:p14="http://schemas.microsoft.com/office/powerpoint/2010/main" val="182460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BF18-B2D7-0945-179D-971D1429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06476"/>
            <a:ext cx="10571998" cy="517987"/>
          </a:xfrm>
        </p:spPr>
        <p:txBody>
          <a:bodyPr/>
          <a:lstStyle/>
          <a:p>
            <a:pPr algn="ctr"/>
            <a:r>
              <a:rPr lang="en-FR" dirty="0"/>
              <a:t>Autre processeur (densité)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A750B-054F-2A76-BA06-992FE217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4880"/>
            <a:ext cx="7772400" cy="55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31FCF-ECAF-39A2-5AB7-A06BC4E8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6" y="3488041"/>
            <a:ext cx="4761270" cy="336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195B2-066F-0203-7623-614115668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89" y="3488041"/>
            <a:ext cx="4761271" cy="3369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0BD1E3-66E5-3ED8-8A6A-A71D6B84F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089" y="0"/>
            <a:ext cx="4761271" cy="3369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7363F-BC10-90C9-DBD0-EBD319EED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626" y="0"/>
            <a:ext cx="4761270" cy="33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0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18E9-D868-840C-106B-44880433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Correlation des processeurs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8F29-E42F-0E68-7589-85A58BC5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73045"/>
            <a:ext cx="10685030" cy="4778478"/>
          </a:xfrm>
        </p:spPr>
        <p:txBody>
          <a:bodyPr>
            <a:normAutofit/>
          </a:bodyPr>
          <a:lstStyle/>
          <a:p>
            <a:r>
              <a:rPr lang="en-GB" sz="2000" dirty="0" err="1"/>
              <a:t>diversite_temps_verbaux_flexions_verbales_texte</a:t>
            </a:r>
            <a:r>
              <a:rPr lang="en-GB" sz="2000" dirty="0"/>
              <a:t> 0.78</a:t>
            </a:r>
          </a:p>
          <a:p>
            <a:r>
              <a:rPr lang="en-GB" sz="2000" dirty="0" err="1"/>
              <a:t>nombre_pronoms_indefinis_pronoms_texte</a:t>
            </a:r>
            <a:r>
              <a:rPr lang="en-GB" sz="2000" dirty="0"/>
              <a:t> 0.78</a:t>
            </a:r>
          </a:p>
          <a:p>
            <a:r>
              <a:rPr lang="en-GB" sz="2000" dirty="0" err="1"/>
              <a:t>variance_longueur_mots_graphie_texte</a:t>
            </a:r>
            <a:r>
              <a:rPr lang="en-GB" sz="2000" dirty="0"/>
              <a:t> 0.77</a:t>
            </a:r>
          </a:p>
          <a:p>
            <a:r>
              <a:rPr lang="en-GB" sz="2000" dirty="0" err="1"/>
              <a:t>proportion_SCONJ_parties_du_discours_texte</a:t>
            </a:r>
            <a:r>
              <a:rPr lang="en-GB" sz="2000" dirty="0"/>
              <a:t> 0.77</a:t>
            </a:r>
          </a:p>
          <a:p>
            <a:r>
              <a:rPr lang="en-GB" sz="2000" dirty="0" err="1"/>
              <a:t>proportion_pronoms_personnels_pronoms_texte</a:t>
            </a:r>
            <a:r>
              <a:rPr lang="en-GB" sz="2000" dirty="0"/>
              <a:t> 0.77</a:t>
            </a:r>
          </a:p>
          <a:p>
            <a:r>
              <a:rPr lang="en-GB" sz="2000" dirty="0"/>
              <a:t>proportion_pronoms_personnels_1e_personne_pronoms_texte 0.76</a:t>
            </a:r>
          </a:p>
          <a:p>
            <a:r>
              <a:rPr lang="en-GB" sz="2000" dirty="0" err="1"/>
              <a:t>nombre_marqueurs_modalite_texte</a:t>
            </a:r>
            <a:r>
              <a:rPr lang="en-GB" sz="2000" dirty="0"/>
              <a:t> 0.75</a:t>
            </a:r>
          </a:p>
          <a:p>
            <a:r>
              <a:rPr lang="en-GB" sz="2000" dirty="0"/>
              <a:t>nombre_marqueurs_niveau3_modalite_texte 0.75</a:t>
            </a:r>
          </a:p>
          <a:p>
            <a:r>
              <a:rPr lang="en-GB" sz="2000" dirty="0" err="1"/>
              <a:t>proportion_pronoms_personnels_singuliers_pronoms_texte</a:t>
            </a:r>
            <a:r>
              <a:rPr lang="en-GB" sz="2000" dirty="0"/>
              <a:t> 0.75</a:t>
            </a:r>
          </a:p>
          <a:p>
            <a:r>
              <a:rPr lang="en-GB" sz="2000" dirty="0" err="1"/>
              <a:t>nombre_pluriels_pluriels_texte</a:t>
            </a:r>
            <a:r>
              <a:rPr lang="en-GB" sz="2000" dirty="0"/>
              <a:t> 0.74</a:t>
            </a:r>
            <a:endParaRPr lang="en-FR" sz="2000" dirty="0"/>
          </a:p>
        </p:txBody>
      </p:sp>
    </p:spTree>
    <p:extLst>
      <p:ext uri="{BB962C8B-B14F-4D97-AF65-F5344CB8AC3E}">
        <p14:creationId xmlns:p14="http://schemas.microsoft.com/office/powerpoint/2010/main" val="353766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6B70-0BC6-E893-7A16-16A556C8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Résultat pour l’association des 22 meilleurs processeurs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3325-D65B-9724-33CF-0B01CCFA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Pearson's product-moment correlation</a:t>
            </a:r>
          </a:p>
          <a:p>
            <a:r>
              <a:rPr lang="en-GB" sz="2400" dirty="0"/>
              <a:t>t = 25, </a:t>
            </a:r>
            <a:r>
              <a:rPr lang="en-GB" sz="2400" dirty="0" err="1"/>
              <a:t>df</a:t>
            </a:r>
            <a:r>
              <a:rPr lang="en-GB" sz="2400" dirty="0"/>
              <a:t> = 230, p-value &lt;0.0000000000000002</a:t>
            </a:r>
          </a:p>
          <a:p>
            <a:r>
              <a:rPr lang="en-GB" sz="2400" dirty="0"/>
              <a:t>95 percent confidence interval:  0.8123 0.8838</a:t>
            </a:r>
          </a:p>
          <a:p>
            <a:r>
              <a:rPr lang="en-GB" sz="2400" dirty="0"/>
              <a:t>sample estimates:   </a:t>
            </a:r>
            <a:r>
              <a:rPr lang="en-GB" sz="28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cor</a:t>
            </a:r>
            <a:r>
              <a:rPr lang="en-GB" sz="2800" b="1" dirty="0">
                <a:solidFill>
                  <a:schemeClr val="bg1"/>
                </a:solidFill>
                <a:highlight>
                  <a:srgbClr val="FFFF00"/>
                </a:highlight>
              </a:rPr>
              <a:t> = 0.852</a:t>
            </a:r>
            <a:endParaRPr lang="en-FR" sz="2400" b="1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027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9006-FBEC-53D7-B984-84C7974F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 partir d’un processeur et de sa valeur, obtenir un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B78BC-72F9-F1A8-B691-09A482A1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38" y="1462935"/>
            <a:ext cx="7622457" cy="5395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0241C-B517-4B51-4798-16097F399A6D}"/>
              </a:ext>
            </a:extLst>
          </p:cNvPr>
          <p:cNvSpPr txBox="1"/>
          <p:nvPr/>
        </p:nvSpPr>
        <p:spPr>
          <a:xfrm>
            <a:off x="0" y="2967335"/>
            <a:ext cx="40671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diversite_temps_verbaux</a:t>
            </a:r>
            <a:endParaRPr lang="en-GB" dirty="0"/>
          </a:p>
          <a:p>
            <a:r>
              <a:rPr lang="en-GB" dirty="0" err="1"/>
              <a:t>flexions_verbales_texte</a:t>
            </a:r>
            <a:endParaRPr lang="en-GB" dirty="0"/>
          </a:p>
          <a:p>
            <a:endParaRPr lang="en-FR" dirty="0"/>
          </a:p>
          <a:p>
            <a:r>
              <a:rPr lang="en-FR" dirty="0"/>
              <a:t>0   1   2    3  4    5   6   7   8   9  10 11 </a:t>
            </a:r>
          </a:p>
          <a:p>
            <a:r>
              <a:rPr lang="en-FR" dirty="0"/>
              <a:t>20 19 18 14 35 23 25 28 28 17  4  1</a:t>
            </a:r>
          </a:p>
          <a:p>
            <a:endParaRPr lang="en-FR" dirty="0"/>
          </a:p>
          <a:p>
            <a:r>
              <a:rPr lang="en-GB" dirty="0"/>
              <a:t>E</a:t>
            </a:r>
            <a:r>
              <a:rPr lang="en-FR" dirty="0"/>
              <a:t>xemple:</a:t>
            </a:r>
          </a:p>
          <a:p>
            <a:r>
              <a:rPr lang="en-FR" dirty="0"/>
              <a:t>Pour une valeur de 4, l’age moyen</a:t>
            </a:r>
          </a:p>
          <a:p>
            <a:r>
              <a:rPr lang="en-FR" dirty="0"/>
              <a:t>est 2,529 ans</a:t>
            </a:r>
          </a:p>
          <a:p>
            <a:r>
              <a:rPr lang="en-FR" dirty="0"/>
              <a:t>Pour 8, 3,947 ans</a:t>
            </a:r>
          </a:p>
        </p:txBody>
      </p:sp>
    </p:spTree>
    <p:extLst>
      <p:ext uri="{BB962C8B-B14F-4D97-AF65-F5344CB8AC3E}">
        <p14:creationId xmlns:p14="http://schemas.microsoft.com/office/powerpoint/2010/main" val="152940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3A9F-0A20-8E09-323C-C4E83D8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Calcul de l’âge d’un enfant à partir de son 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63AB-659A-A49D-A91E-3E9D0E3C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nts</a:t>
            </a:r>
            <a:r>
              <a:rPr lang="en-GB" dirty="0"/>
              <a:t> &lt;- </a:t>
            </a:r>
            <a:r>
              <a:rPr lang="en-GB" dirty="0" err="1"/>
              <a:t>get_doc_notes</a:t>
            </a:r>
            <a:r>
              <a:rPr lang="en-GB" dirty="0"/>
              <a:t>("ANTOINE37", bp70.colajechi$processor, </a:t>
            </a:r>
            <a:r>
              <a:rPr lang="en-GB" dirty="0" err="1"/>
              <a:t>allcsv_colaje_chi</a:t>
            </a:r>
            <a:r>
              <a:rPr lang="en-GB" dirty="0"/>
              <a:t>)</a:t>
            </a:r>
          </a:p>
          <a:p>
            <a:r>
              <a:rPr lang="en-GB" dirty="0"/>
              <a:t># </a:t>
            </a:r>
            <a:r>
              <a:rPr lang="en-GB" dirty="0" err="1"/>
              <a:t>toutes</a:t>
            </a:r>
            <a:r>
              <a:rPr lang="en-GB" dirty="0"/>
              <a:t> les notes pour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texte</a:t>
            </a:r>
            <a:endParaRPr lang="en-GB" dirty="0"/>
          </a:p>
          <a:p>
            <a:r>
              <a:rPr lang="en-GB" dirty="0" err="1"/>
              <a:t>compute_age</a:t>
            </a:r>
            <a:r>
              <a:rPr lang="en-GB" dirty="0"/>
              <a:t>(lm70.colajechi, </a:t>
            </a:r>
            <a:r>
              <a:rPr lang="en-GB" dirty="0" err="1"/>
              <a:t>nts</a:t>
            </a:r>
            <a:r>
              <a:rPr lang="en-GB" dirty="0"/>
              <a:t>)</a:t>
            </a:r>
          </a:p>
          <a:p>
            <a:r>
              <a:rPr lang="en-GB" dirty="0"/>
              <a:t># </a:t>
            </a:r>
            <a:r>
              <a:rPr lang="en-GB" dirty="0" err="1"/>
              <a:t>tous</a:t>
            </a:r>
            <a:r>
              <a:rPr lang="en-GB" dirty="0"/>
              <a:t> les ages pour </a:t>
            </a:r>
            <a:r>
              <a:rPr lang="en-GB" dirty="0" err="1"/>
              <a:t>toutes</a:t>
            </a:r>
            <a:r>
              <a:rPr lang="en-GB" dirty="0"/>
              <a:t> les notes</a:t>
            </a:r>
          </a:p>
          <a:p>
            <a:r>
              <a:rPr lang="en-GB" dirty="0"/>
              <a:t>2.581 2.529 2.734 2.381 2.440 2.476 2.825 2.677 2.397 2.508 2.407 3.003 2.132 2.265 2.246 2.344 2.910 2.224 2.914 2.786 3.549 2.868 2.169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6757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DCA5-332D-9EFE-37C9-E71DF2E9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Correlation des ages pour tous les énoncés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5DDC-0F72-DC8D-AFE0-0B4C631D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Colaje (le test est sur le même domaine que l’apprentissage): cor = 0.8519, p &lt; 2x10-15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2300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8113-0B6E-A9D0-970A-D9322FB9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0"/>
            <a:ext cx="10571998" cy="693174"/>
          </a:xfrm>
        </p:spPr>
        <p:txBody>
          <a:bodyPr/>
          <a:lstStyle/>
          <a:p>
            <a:r>
              <a:rPr lang="en-FR" dirty="0"/>
              <a:t>Travail sur les énoncés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4B89-9608-5887-BC58-C91D49D9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" y="693174"/>
            <a:ext cx="11724968" cy="5855110"/>
          </a:xfrm>
        </p:spPr>
        <p:txBody>
          <a:bodyPr>
            <a:normAutofit fontScale="92500" lnSpcReduction="10000"/>
          </a:bodyPr>
          <a:lstStyle/>
          <a:p>
            <a:r>
              <a:rPr lang="en-FR" dirty="0"/>
              <a:t>On fait les mêmes calculs que pour les textes (tous les processeurs) mais pour chaque énoncé séparément. </a:t>
            </a:r>
          </a:p>
          <a:p>
            <a:r>
              <a:rPr lang="en-GB" dirty="0" err="1"/>
              <a:t>diversite_temps_verbaux_flexions_verbales_phrase</a:t>
            </a:r>
            <a:r>
              <a:rPr lang="en-GB" dirty="0"/>
              <a:t> - sentence</a:t>
            </a:r>
          </a:p>
          <a:p>
            <a:r>
              <a:rPr lang="en-GB" dirty="0"/>
              <a:t>1 </a:t>
            </a:r>
            <a:r>
              <a:rPr lang="en-GB" dirty="0" err="1"/>
              <a:t>z@fs</a:t>
            </a:r>
            <a:r>
              <a:rPr lang="en-GB" dirty="0"/>
              <a:t> le </a:t>
            </a:r>
            <a:r>
              <a:rPr lang="en-GB" dirty="0" err="1"/>
              <a:t>sors</a:t>
            </a:r>
            <a:r>
              <a:rPr lang="en-GB" dirty="0"/>
              <a:t> de </a:t>
            </a:r>
            <a:r>
              <a:rPr lang="en-GB" dirty="0" err="1"/>
              <a:t>mon</a:t>
            </a:r>
            <a:r>
              <a:rPr lang="en-GB" dirty="0"/>
              <a:t> son </a:t>
            </a:r>
            <a:r>
              <a:rPr lang="en-GB" dirty="0" err="1"/>
              <a:t>enclos</a:t>
            </a:r>
            <a:r>
              <a:rPr lang="en-GB" dirty="0"/>
              <a:t> .\net </a:t>
            </a:r>
            <a:r>
              <a:rPr lang="en-GB" dirty="0" err="1"/>
              <a:t>zə@fs</a:t>
            </a:r>
            <a:r>
              <a:rPr lang="en-GB" dirty="0"/>
              <a:t> </a:t>
            </a:r>
            <a:r>
              <a:rPr lang="en-GB" dirty="0" err="1"/>
              <a:t>ferme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partie</a:t>
            </a:r>
            <a:r>
              <a:rPr lang="en-GB" dirty="0"/>
              <a:t> .\</a:t>
            </a:r>
            <a:r>
              <a:rPr lang="en-GB" dirty="0" err="1"/>
              <a:t>nregarde</a:t>
            </a:r>
            <a:r>
              <a:rPr lang="en-GB" dirty="0"/>
              <a:t> papa .</a:t>
            </a:r>
          </a:p>
          <a:p>
            <a:r>
              <a:rPr lang="en-GB" dirty="0"/>
              <a:t>2 je </a:t>
            </a:r>
            <a:r>
              <a:rPr lang="en-GB" dirty="0" err="1"/>
              <a:t>vais</a:t>
            </a:r>
            <a:r>
              <a:rPr lang="en-GB" dirty="0"/>
              <a:t> </a:t>
            </a:r>
            <a:r>
              <a:rPr lang="en-GB" dirty="0" err="1"/>
              <a:t>montrer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mon</a:t>
            </a:r>
            <a:r>
              <a:rPr lang="en-GB" dirty="0"/>
              <a:t> papa .\</a:t>
            </a:r>
            <a:r>
              <a:rPr lang="en-GB" dirty="0" err="1"/>
              <a:t>noh</a:t>
            </a:r>
            <a:r>
              <a:rPr lang="en-GB" dirty="0"/>
              <a:t> </a:t>
            </a:r>
            <a:r>
              <a:rPr lang="en-GB" dirty="0" err="1"/>
              <a:t>oui</a:t>
            </a:r>
            <a:r>
              <a:rPr lang="en-GB" dirty="0"/>
              <a:t> </a:t>
            </a:r>
            <a:r>
              <a:rPr lang="en-GB" dirty="0" err="1"/>
              <a:t>oui</a:t>
            </a:r>
            <a:r>
              <a:rPr lang="en-GB" dirty="0"/>
              <a:t> .\</a:t>
            </a:r>
            <a:r>
              <a:rPr lang="en-GB" dirty="0" err="1"/>
              <a:t>ntiens</a:t>
            </a:r>
            <a:r>
              <a:rPr lang="en-GB" dirty="0"/>
              <a:t> </a:t>
            </a:r>
            <a:r>
              <a:rPr lang="en-GB" dirty="0" err="1"/>
              <a:t>Ulysse</a:t>
            </a:r>
            <a:r>
              <a:rPr lang="en-GB" dirty="0"/>
              <a:t> </a:t>
            </a:r>
            <a:r>
              <a:rPr lang="en-GB" dirty="0" err="1"/>
              <a:t>tes</a:t>
            </a:r>
            <a:r>
              <a:rPr lang="en-GB" dirty="0"/>
              <a:t> petits </a:t>
            </a:r>
            <a:r>
              <a:rPr lang="en-GB" dirty="0" err="1"/>
              <a:t>carrés</a:t>
            </a:r>
            <a:r>
              <a:rPr lang="en-GB" dirty="0"/>
              <a:t> .\</a:t>
            </a:r>
            <a:r>
              <a:rPr lang="en-GB" dirty="0" err="1"/>
              <a:t>ntiens</a:t>
            </a:r>
            <a:r>
              <a:rPr lang="en-GB" dirty="0"/>
              <a:t> </a:t>
            </a:r>
            <a:r>
              <a:rPr lang="en-GB" dirty="0" err="1"/>
              <a:t>Ulysse</a:t>
            </a:r>
            <a:r>
              <a:rPr lang="en-GB" dirty="0"/>
              <a:t> </a:t>
            </a:r>
            <a:r>
              <a:rPr lang="en-GB" dirty="0" err="1"/>
              <a:t>tes</a:t>
            </a:r>
            <a:r>
              <a:rPr lang="en-GB" dirty="0"/>
              <a:t> petits </a:t>
            </a:r>
            <a:r>
              <a:rPr lang="en-GB" dirty="0" err="1"/>
              <a:t>carrés</a:t>
            </a:r>
            <a:r>
              <a:rPr lang="en-GB" dirty="0"/>
              <a:t> .</a:t>
            </a:r>
          </a:p>
          <a:p>
            <a:r>
              <a:rPr lang="en-GB" dirty="0"/>
              <a:t>3 </a:t>
            </a:r>
            <a:r>
              <a:rPr lang="en-GB" dirty="0" err="1"/>
              <a:t>Ulysse</a:t>
            </a:r>
            <a:r>
              <a:rPr lang="en-GB" dirty="0"/>
              <a:t> </a:t>
            </a:r>
            <a:r>
              <a:rPr lang="en-GB" dirty="0" err="1"/>
              <a:t>z@fs</a:t>
            </a:r>
            <a:r>
              <a:rPr lang="en-GB" dirty="0"/>
              <a:t> </a:t>
            </a:r>
            <a:r>
              <a:rPr lang="en-GB" dirty="0" err="1"/>
              <a:t>espère</a:t>
            </a:r>
            <a:r>
              <a:rPr lang="en-GB" dirty="0"/>
              <a:t> que </a:t>
            </a:r>
            <a:r>
              <a:rPr lang="en-GB" dirty="0" err="1"/>
              <a:t>tu</a:t>
            </a:r>
            <a:r>
              <a:rPr lang="en-GB" dirty="0"/>
              <a:t> ne vas pas prendre </a:t>
            </a:r>
            <a:r>
              <a:rPr lang="en-GB" dirty="0" err="1"/>
              <a:t>mon</a:t>
            </a:r>
            <a:r>
              <a:rPr lang="en-GB" dirty="0"/>
              <a:t> petit gateau </a:t>
            </a:r>
            <a:r>
              <a:rPr lang="en-GB" dirty="0" err="1"/>
              <a:t>hein</a:t>
            </a:r>
            <a:r>
              <a:rPr lang="en-GB" dirty="0"/>
              <a:t> .\</a:t>
            </a:r>
            <a:r>
              <a:rPr lang="en-GB" dirty="0" err="1"/>
              <a:t>nfaites</a:t>
            </a:r>
            <a:r>
              <a:rPr lang="en-GB" dirty="0"/>
              <a:t> attention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mon</a:t>
            </a:r>
            <a:r>
              <a:rPr lang="en-GB" dirty="0"/>
              <a:t> xxx .\</a:t>
            </a:r>
            <a:r>
              <a:rPr lang="en-GB" dirty="0" err="1"/>
              <a:t>noui</a:t>
            </a:r>
            <a:r>
              <a:rPr lang="en-GB" dirty="0"/>
              <a:t> .\</a:t>
            </a:r>
            <a:r>
              <a:rPr lang="en-GB" dirty="0" err="1"/>
              <a:t>nsais</a:t>
            </a:r>
            <a:r>
              <a:rPr lang="en-GB" dirty="0"/>
              <a:t> pas le </a:t>
            </a:r>
            <a:r>
              <a:rPr lang="en-GB" dirty="0" err="1"/>
              <a:t>ramasser</a:t>
            </a:r>
            <a:r>
              <a:rPr lang="en-GB" dirty="0"/>
              <a:t> le xxx .</a:t>
            </a:r>
          </a:p>
          <a:p>
            <a:r>
              <a:rPr lang="en-GB" dirty="0"/>
              <a:t>0 non .</a:t>
            </a:r>
          </a:p>
          <a:p>
            <a:r>
              <a:rPr lang="en-GB" dirty="0"/>
              <a:t>0 non .\</a:t>
            </a:r>
            <a:r>
              <a:rPr lang="en-GB" dirty="0" err="1"/>
              <a:t>nyyy</a:t>
            </a:r>
            <a:r>
              <a:rPr lang="en-GB" dirty="0"/>
              <a:t> des </a:t>
            </a:r>
            <a:r>
              <a:rPr lang="en-GB" dirty="0" err="1"/>
              <a:t>autres</a:t>
            </a:r>
            <a:r>
              <a:rPr lang="en-GB" dirty="0"/>
              <a:t> petits morceaux .</a:t>
            </a:r>
          </a:p>
          <a:p>
            <a:r>
              <a:rPr lang="en-GB" dirty="0"/>
              <a:t>2 non .\</a:t>
            </a:r>
            <a:r>
              <a:rPr lang="en-GB" dirty="0" err="1"/>
              <a:t>noui</a:t>
            </a:r>
            <a:r>
              <a:rPr lang="en-GB" dirty="0"/>
              <a:t> .\</a:t>
            </a:r>
            <a:r>
              <a:rPr lang="en-GB" dirty="0" err="1"/>
              <a:t>noui</a:t>
            </a:r>
            <a:r>
              <a:rPr lang="en-GB" dirty="0"/>
              <a:t> .\</a:t>
            </a:r>
            <a:r>
              <a:rPr lang="en-GB" dirty="0" err="1"/>
              <a:t>navec</a:t>
            </a:r>
            <a:r>
              <a:rPr lang="en-GB" dirty="0"/>
              <a:t> </a:t>
            </a:r>
            <a:r>
              <a:rPr lang="en-GB" dirty="0" err="1"/>
              <a:t>tous</a:t>
            </a:r>
            <a:r>
              <a:rPr lang="en-GB" dirty="0"/>
              <a:t> </a:t>
            </a:r>
            <a:r>
              <a:rPr lang="en-GB" dirty="0" err="1"/>
              <a:t>mes</a:t>
            </a:r>
            <a:r>
              <a:rPr lang="en-GB" dirty="0"/>
              <a:t> </a:t>
            </a:r>
            <a:r>
              <a:rPr lang="en-GB" dirty="0" err="1"/>
              <a:t>amis</a:t>
            </a:r>
            <a:r>
              <a:rPr lang="en-GB" dirty="0"/>
              <a:t> .\</a:t>
            </a:r>
            <a:r>
              <a:rPr lang="en-GB" dirty="0" err="1"/>
              <a:t>navec</a:t>
            </a:r>
            <a:r>
              <a:rPr lang="en-GB" dirty="0"/>
              <a:t> </a:t>
            </a:r>
            <a:r>
              <a:rPr lang="en-GB" dirty="0" err="1"/>
              <a:t>tous</a:t>
            </a:r>
            <a:r>
              <a:rPr lang="en-GB" dirty="0"/>
              <a:t> avec Florence et Pauline .\</a:t>
            </a:r>
            <a:r>
              <a:rPr lang="en-GB" dirty="0" err="1"/>
              <a:t>noui</a:t>
            </a:r>
            <a:r>
              <a:rPr lang="en-GB" dirty="0"/>
              <a:t> .\</a:t>
            </a:r>
            <a:r>
              <a:rPr lang="en-GB" dirty="0" err="1"/>
              <a:t>nsi</a:t>
            </a:r>
            <a:r>
              <a:rPr lang="en-GB" dirty="0"/>
              <a:t> </a:t>
            </a:r>
            <a:r>
              <a:rPr lang="en-GB" dirty="0" err="1"/>
              <a:t>vous</a:t>
            </a:r>
            <a:r>
              <a:rPr lang="en-GB" dirty="0"/>
              <a:t> les </a:t>
            </a:r>
            <a:r>
              <a:rPr lang="en-GB" dirty="0" err="1"/>
              <a:t>faites</a:t>
            </a:r>
            <a:r>
              <a:rPr lang="en-GB" dirty="0"/>
              <a:t> </a:t>
            </a:r>
            <a:r>
              <a:rPr lang="en-GB" dirty="0" err="1"/>
              <a:t>tomber</a:t>
            </a:r>
            <a:r>
              <a:rPr lang="en-GB" dirty="0"/>
              <a:t> </a:t>
            </a:r>
            <a:r>
              <a:rPr lang="en-GB" dirty="0" err="1"/>
              <a:t>zə@fs</a:t>
            </a:r>
            <a:r>
              <a:rPr lang="en-GB" dirty="0"/>
              <a:t> les </a:t>
            </a:r>
            <a:r>
              <a:rPr lang="en-GB" dirty="0" err="1"/>
              <a:t>remets</a:t>
            </a:r>
            <a:r>
              <a:rPr lang="en-GB" dirty="0"/>
              <a:t> dans xxx .</a:t>
            </a:r>
          </a:p>
          <a:p>
            <a:r>
              <a:rPr lang="en-GB" dirty="0"/>
              <a:t>0 non .</a:t>
            </a:r>
          </a:p>
          <a:p>
            <a:r>
              <a:rPr lang="en-GB" dirty="0"/>
              <a:t>1 </a:t>
            </a:r>
            <a:r>
              <a:rPr lang="en-GB" dirty="0" err="1"/>
              <a:t>c'est</a:t>
            </a:r>
            <a:r>
              <a:rPr lang="en-GB" dirty="0"/>
              <a:t> pas </a:t>
            </a:r>
            <a:r>
              <a:rPr lang="en-GB" dirty="0" err="1"/>
              <a:t>moi</a:t>
            </a:r>
            <a:r>
              <a:rPr lang="en-GB" dirty="0"/>
              <a:t> .\</a:t>
            </a:r>
            <a:r>
              <a:rPr lang="en-GB" dirty="0" err="1"/>
              <a:t>nfesse</a:t>
            </a:r>
            <a:r>
              <a:rPr lang="en-GB" dirty="0"/>
              <a:t> .\</a:t>
            </a:r>
            <a:r>
              <a:rPr lang="en-GB" dirty="0" err="1"/>
              <a:t>nzə@fs</a:t>
            </a:r>
            <a:r>
              <a:rPr lang="en-GB" dirty="0"/>
              <a:t> </a:t>
            </a:r>
            <a:r>
              <a:rPr lang="en-GB" dirty="0" err="1"/>
              <a:t>marche</a:t>
            </a:r>
            <a:r>
              <a:rPr lang="en-GB" dirty="0"/>
              <a:t> pas sur la </a:t>
            </a:r>
            <a:r>
              <a:rPr lang="en-GB" dirty="0" err="1"/>
              <a:t>caméra</a:t>
            </a:r>
            <a:r>
              <a:rPr lang="en-GB" dirty="0"/>
              <a:t> </a:t>
            </a:r>
            <a:r>
              <a:rPr lang="en-GB" dirty="0" err="1"/>
              <a:t>zə@fs</a:t>
            </a:r>
            <a:r>
              <a:rPr lang="en-GB" dirty="0"/>
              <a:t> le </a:t>
            </a:r>
            <a:r>
              <a:rPr lang="en-GB" dirty="0" err="1"/>
              <a:t>fais</a:t>
            </a:r>
            <a:r>
              <a:rPr lang="en-GB" dirty="0"/>
              <a:t> </a:t>
            </a:r>
            <a:r>
              <a:rPr lang="en-GB" dirty="0" err="1"/>
              <a:t>juste</a:t>
            </a:r>
            <a:r>
              <a:rPr lang="en-GB" dirty="0"/>
              <a:t> sur sur les </a:t>
            </a:r>
            <a:r>
              <a:rPr lang="en-GB" dirty="0" err="1"/>
              <a:t>feuilles</a:t>
            </a:r>
            <a:r>
              <a:rPr lang="en-GB" dirty="0"/>
              <a:t> .\</a:t>
            </a:r>
            <a:r>
              <a:rPr lang="en-GB" dirty="0" err="1"/>
              <a:t>nxxx</a:t>
            </a:r>
            <a:r>
              <a:rPr lang="en-GB" dirty="0"/>
              <a:t> .\</a:t>
            </a:r>
            <a:r>
              <a:rPr lang="en-GB" dirty="0" err="1"/>
              <a:t>ndans</a:t>
            </a:r>
            <a:r>
              <a:rPr lang="en-GB" dirty="0"/>
              <a:t> la culotte .</a:t>
            </a:r>
          </a:p>
          <a:p>
            <a:r>
              <a:rPr lang="en-GB" dirty="0"/>
              <a:t>2 on </a:t>
            </a:r>
            <a:r>
              <a:rPr lang="en-GB" dirty="0" err="1"/>
              <a:t>pourra</a:t>
            </a:r>
            <a:r>
              <a:rPr lang="en-GB" dirty="0"/>
              <a:t> manger un bonbon ?</a:t>
            </a:r>
          </a:p>
          <a:p>
            <a:r>
              <a:rPr lang="en-GB" dirty="0"/>
              <a:t>0 le bonbon </a:t>
            </a:r>
            <a:r>
              <a:rPr lang="en-GB" dirty="0" err="1"/>
              <a:t>comme</a:t>
            </a:r>
            <a:r>
              <a:rPr lang="en-GB" dirty="0"/>
              <a:t> </a:t>
            </a:r>
            <a:r>
              <a:rPr lang="en-GB" dirty="0" err="1"/>
              <a:t>ça</a:t>
            </a:r>
            <a:r>
              <a:rPr lang="en-GB" dirty="0"/>
              <a:t> le bonbon xxx .\</a:t>
            </a:r>
            <a:r>
              <a:rPr lang="en-GB" dirty="0" err="1"/>
              <a:t>nxxx</a:t>
            </a:r>
            <a:r>
              <a:rPr lang="en-GB" dirty="0"/>
              <a:t> .\</a:t>
            </a:r>
            <a:r>
              <a:rPr lang="en-GB" dirty="0" err="1"/>
              <a:t>noh</a:t>
            </a:r>
            <a:r>
              <a:rPr lang="en-GB" dirty="0"/>
              <a:t> </a:t>
            </a:r>
            <a:r>
              <a:rPr lang="en-GB" dirty="0" err="1"/>
              <a:t>oui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xxx .\</a:t>
            </a:r>
            <a:r>
              <a:rPr lang="en-GB" dirty="0" err="1"/>
              <a:t>nouh@i</a:t>
            </a:r>
            <a:r>
              <a:rPr lang="en-GB" dirty="0"/>
              <a:t> .</a:t>
            </a:r>
          </a:p>
          <a:p>
            <a:r>
              <a:rPr lang="en-GB" dirty="0"/>
              <a:t>1 </a:t>
            </a:r>
            <a:r>
              <a:rPr lang="en-GB" dirty="0" err="1"/>
              <a:t>c'est</a:t>
            </a:r>
            <a:r>
              <a:rPr lang="en-GB" dirty="0"/>
              <a:t> </a:t>
            </a:r>
            <a:r>
              <a:rPr lang="en-GB" dirty="0" err="1"/>
              <a:t>moi</a:t>
            </a:r>
            <a:r>
              <a:rPr lang="en-GB" dirty="0"/>
              <a:t> qui </a:t>
            </a:r>
            <a:r>
              <a:rPr lang="en-GB" dirty="0" err="1"/>
              <a:t>l'ai</a:t>
            </a:r>
            <a:r>
              <a:rPr lang="en-GB" dirty="0"/>
              <a:t> </a:t>
            </a:r>
            <a:r>
              <a:rPr lang="en-GB" dirty="0" err="1"/>
              <a:t>yyy</a:t>
            </a:r>
            <a:r>
              <a:rPr lang="en-GB" dirty="0"/>
              <a:t> xxx .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5615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23C5-ADD4-AD9F-1CE6-9BA5E946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Répartition des valeurs pour un processeur selon les énoncés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840E-595D-A1D5-C29B-AFB8549A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 </a:t>
            </a:r>
            <a:r>
              <a:rPr lang="en-GB" dirty="0" err="1"/>
              <a:t>quantile_proc_csv</a:t>
            </a:r>
            <a:r>
              <a:rPr lang="en-GB" dirty="0"/>
              <a:t>("</a:t>
            </a:r>
            <a:r>
              <a:rPr lang="en-GB" dirty="0" err="1"/>
              <a:t>diversite_temps_verbaux_flexions_verbales_phrase</a:t>
            </a:r>
            <a:r>
              <a:rPr lang="en-GB" dirty="0"/>
              <a:t>", </a:t>
            </a:r>
            <a:r>
              <a:rPr lang="en-GB" dirty="0" err="1"/>
              <a:t>allcsv_phrase_colaje_chi</a:t>
            </a:r>
            <a:r>
              <a:rPr lang="en-GB" dirty="0"/>
              <a:t>, 0.05)</a:t>
            </a:r>
          </a:p>
          <a:p>
            <a:r>
              <a:rPr lang="en-GB" dirty="0"/>
              <a:t>  0%  10%  20%  30%  40%  45%  50%  55%  60%  65%  70%  75%  80%  85%  90%  95% 100% </a:t>
            </a:r>
          </a:p>
          <a:p>
            <a:r>
              <a:rPr lang="en-GB" dirty="0"/>
              <a:t>   0      0      0       0       0       1      1       1       1       1      1       1       1       2       2      2       6 </a:t>
            </a:r>
          </a:p>
          <a:p>
            <a:endParaRPr lang="en-GB" dirty="0"/>
          </a:p>
          <a:p>
            <a:r>
              <a:rPr lang="en-FR" dirty="0"/>
              <a:t>&gt; </a:t>
            </a:r>
            <a:r>
              <a:rPr lang="en-GB" dirty="0"/>
              <a:t> </a:t>
            </a:r>
            <a:r>
              <a:rPr lang="en-GB" dirty="0" err="1"/>
              <a:t>quantile_proc_csv</a:t>
            </a:r>
            <a:r>
              <a:rPr lang="en-GB" dirty="0"/>
              <a:t>("</a:t>
            </a:r>
            <a:r>
              <a:rPr lang="en-GB" dirty="0" err="1"/>
              <a:t>proportion_ind.plus_que_parf_flexions_verbales_phrase</a:t>
            </a:r>
            <a:r>
              <a:rPr lang="en-GB" dirty="0"/>
              <a:t>", </a:t>
            </a:r>
            <a:r>
              <a:rPr lang="en-GB" dirty="0" err="1"/>
              <a:t>allcsv_phrase_colaje_chi</a:t>
            </a:r>
            <a:r>
              <a:rPr lang="en-GB" dirty="0"/>
              <a:t>, 0.05)</a:t>
            </a:r>
          </a:p>
          <a:p>
            <a:r>
              <a:rPr lang="en-GB" dirty="0"/>
              <a:t>  0%   30%  60%  70%  80%  90%  95% 100% </a:t>
            </a:r>
          </a:p>
          <a:p>
            <a:r>
              <a:rPr lang="en-GB" dirty="0"/>
              <a:t>   0      0       0       0.      0       0       0     100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37704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88EB-7B10-BDA3-726B-30749406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Vu de plus près après 99%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DA7C-899F-D8D3-D264-25BD70B2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 </a:t>
            </a:r>
            <a:r>
              <a:rPr lang="en-GB" dirty="0" err="1"/>
              <a:t>seuil_pour_un_proc_csv_mean</a:t>
            </a:r>
            <a:r>
              <a:rPr lang="en-GB" dirty="0"/>
              <a:t>("</a:t>
            </a:r>
            <a:r>
              <a:rPr lang="en-GB" dirty="0" err="1"/>
              <a:t>diversite_temps_verbaux_flexions_verbales_phrase</a:t>
            </a:r>
            <a:r>
              <a:rPr lang="en-GB" dirty="0"/>
              <a:t>", </a:t>
            </a:r>
            <a:r>
              <a:rPr lang="en-GB" dirty="0" err="1"/>
              <a:t>allcsv_phrase_colaje_chi</a:t>
            </a:r>
            <a:r>
              <a:rPr lang="en-GB" dirty="0"/>
              <a:t>, 1.2, .001)</a:t>
            </a:r>
          </a:p>
          <a:p>
            <a:r>
              <a:rPr lang="en-FR" dirty="0"/>
              <a:t>99% 99.1% 99.2% 99.3% 99.4% 99.5% 99.6% 99.7% 99.8% 99.9%  100% </a:t>
            </a:r>
          </a:p>
          <a:p>
            <a:r>
              <a:rPr lang="en-FR" dirty="0"/>
              <a:t>  3      3         3         3         3         3        3       4          4         4          6 </a:t>
            </a:r>
          </a:p>
          <a:p>
            <a:endParaRPr lang="en-FR" dirty="0"/>
          </a:p>
          <a:p>
            <a:r>
              <a:rPr lang="en-GB" dirty="0"/>
              <a:t>&gt; </a:t>
            </a:r>
            <a:r>
              <a:rPr lang="en-GB" dirty="0" err="1"/>
              <a:t>seuil_pour_un_proc_csv_mean</a:t>
            </a:r>
            <a:r>
              <a:rPr lang="en-GB" dirty="0"/>
              <a:t>("</a:t>
            </a:r>
            <a:r>
              <a:rPr lang="en-GB" dirty="0" err="1"/>
              <a:t>proportion_ind.plus_que_parf_flexions_verbales_phrase</a:t>
            </a:r>
            <a:r>
              <a:rPr lang="en-GB" dirty="0"/>
              <a:t>", </a:t>
            </a:r>
            <a:r>
              <a:rPr lang="en-GB" dirty="0" err="1"/>
              <a:t>allcsv_phrase_colaje_chi</a:t>
            </a:r>
            <a:r>
              <a:rPr lang="en-GB" dirty="0"/>
              <a:t>, 1.2, .001)</a:t>
            </a:r>
          </a:p>
          <a:p>
            <a:r>
              <a:rPr lang="en-GB" dirty="0"/>
              <a:t> 99.4%  99.5%  99.6%  99.7%  99.8%  99.9%   100% </a:t>
            </a:r>
          </a:p>
          <a:p>
            <a:r>
              <a:rPr lang="en-GB" dirty="0"/>
              <a:t> 16.67  25.00  33.33  50.00  50.00 100.00 100.00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44884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F5D6-AFFD-62A3-19EF-6AF6FF5D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FR" dirty="0"/>
              <a:t>a chaine du WP3 de TextToKids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3BFB-BC38-C918-2897-B2744F77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Applique toute une série de processeurs permettant de calculer des propriétés de textes ou de phrases</a:t>
            </a:r>
          </a:p>
          <a:p>
            <a:r>
              <a:rPr lang="en-FR" dirty="0"/>
              <a:t>Les propriétés (lexicales, syntaxiques, sémantiques) ont été choisies dans l’idée de mesurer la complexité de textes ou de phrases</a:t>
            </a:r>
          </a:p>
          <a:p>
            <a:pPr lvl="1"/>
            <a:r>
              <a:rPr lang="en-FR" dirty="0"/>
              <a:t>Il existe toute une famille de processeurs implémentés:</a:t>
            </a:r>
          </a:p>
          <a:p>
            <a:pPr lvl="2"/>
            <a:r>
              <a:rPr lang="en-GB" dirty="0" err="1"/>
              <a:t>graphie</a:t>
            </a:r>
            <a:r>
              <a:rPr lang="en-GB" dirty="0"/>
              <a:t>, </a:t>
            </a:r>
            <a:r>
              <a:rPr lang="en-GB" dirty="0" err="1"/>
              <a:t>phonetique</a:t>
            </a:r>
            <a:r>
              <a:rPr lang="en-GB" dirty="0"/>
              <a:t>, </a:t>
            </a:r>
            <a:r>
              <a:rPr lang="en-GB" dirty="0" err="1"/>
              <a:t>niveau_lexical</a:t>
            </a:r>
            <a:r>
              <a:rPr lang="en-GB" dirty="0"/>
              <a:t>, </a:t>
            </a:r>
            <a:r>
              <a:rPr lang="en-GB" dirty="0" err="1"/>
              <a:t>richesse_lexicale</a:t>
            </a:r>
            <a:r>
              <a:rPr lang="en-GB" dirty="0"/>
              <a:t>, </a:t>
            </a:r>
            <a:r>
              <a:rPr lang="en-GB" dirty="0" err="1"/>
              <a:t>adjectifs_ordinaux,flexions_verbales</a:t>
            </a:r>
            <a:r>
              <a:rPr lang="en-GB" dirty="0"/>
              <a:t>, </a:t>
            </a:r>
            <a:r>
              <a:rPr lang="en-GB" dirty="0" err="1"/>
              <a:t>parties_du_discours</a:t>
            </a:r>
            <a:r>
              <a:rPr lang="en-GB" dirty="0"/>
              <a:t>, </a:t>
            </a:r>
            <a:r>
              <a:rPr lang="en-GB" dirty="0" err="1"/>
              <a:t>pronoms</a:t>
            </a:r>
            <a:r>
              <a:rPr lang="en-GB" dirty="0"/>
              <a:t>, </a:t>
            </a:r>
            <a:r>
              <a:rPr lang="en-GB" dirty="0" err="1"/>
              <a:t>pluriels,dependances_syntaxiques</a:t>
            </a:r>
            <a:r>
              <a:rPr lang="en-GB" dirty="0"/>
              <a:t>, </a:t>
            </a:r>
            <a:r>
              <a:rPr lang="en-GB" dirty="0" err="1"/>
              <a:t>structures_passives</a:t>
            </a:r>
            <a:r>
              <a:rPr lang="en-GB" dirty="0"/>
              <a:t>,       </a:t>
            </a:r>
            <a:r>
              <a:rPr lang="en-GB" dirty="0" err="1"/>
              <a:t>structures_syntaxiques</a:t>
            </a:r>
            <a:r>
              <a:rPr lang="en-GB" dirty="0"/>
              <a:t>, </a:t>
            </a:r>
            <a:r>
              <a:rPr lang="en-GB" dirty="0" err="1"/>
              <a:t>superlatifs_inferiorite</a:t>
            </a:r>
            <a:r>
              <a:rPr lang="en-GB" dirty="0"/>
              <a:t>, </a:t>
            </a:r>
            <a:r>
              <a:rPr lang="en-GB" dirty="0" err="1"/>
              <a:t>adverbiaux_temporels</a:t>
            </a:r>
            <a:r>
              <a:rPr lang="en-GB" dirty="0"/>
              <a:t>, </a:t>
            </a:r>
            <a:r>
              <a:rPr lang="en-GB" dirty="0" err="1"/>
              <a:t>modalite</a:t>
            </a:r>
            <a:r>
              <a:rPr lang="en-GB" dirty="0"/>
              <a:t>, emotions,        </a:t>
            </a:r>
            <a:r>
              <a:rPr lang="en-GB" dirty="0" err="1"/>
              <a:t>connecteurs_organisateurs</a:t>
            </a:r>
            <a:r>
              <a:rPr lang="en-GB" dirty="0"/>
              <a:t>, </a:t>
            </a:r>
            <a:r>
              <a:rPr lang="en-GB" dirty="0" err="1"/>
              <a:t>entites_nommees</a:t>
            </a:r>
            <a:r>
              <a:rPr lang="en-GB" dirty="0"/>
              <a:t>, </a:t>
            </a:r>
            <a:r>
              <a:rPr lang="en-GB" dirty="0" err="1"/>
              <a:t>propositions_subordonnees</a:t>
            </a:r>
            <a:r>
              <a:rPr lang="en-GB" dirty="0"/>
              <a:t>, </a:t>
            </a:r>
            <a:r>
              <a:rPr lang="en-GB" dirty="0" err="1"/>
              <a:t>metaphores</a:t>
            </a:r>
            <a:r>
              <a:rPr lang="en-FR" dirty="0"/>
              <a:t>, age</a:t>
            </a:r>
          </a:p>
        </p:txBody>
      </p:sp>
    </p:spTree>
    <p:extLst>
      <p:ext uri="{BB962C8B-B14F-4D97-AF65-F5344CB8AC3E}">
        <p14:creationId xmlns:p14="http://schemas.microsoft.com/office/powerpoint/2010/main" val="93109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D71B-5261-3D90-97A1-2290256B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Utiliser la chaine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2E6C-8FC4-4C36-3A74-03A3B99C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6476"/>
          </a:xfrm>
        </p:spPr>
        <p:txBody>
          <a:bodyPr/>
          <a:lstStyle/>
          <a:p>
            <a:r>
              <a:rPr lang="en-FR" dirty="0"/>
              <a:t>La chaine est implémentée sous forme d’un web service à l’adresse </a:t>
            </a:r>
            <a:r>
              <a:rPr lang="en-FR" dirty="0">
                <a:hlinkClick r:id="rId2"/>
              </a:rPr>
              <a:t>http://vheborto-corliapi.inist.fr:8081</a:t>
            </a:r>
            <a:endParaRPr lang="en-FR" dirty="0"/>
          </a:p>
          <a:p>
            <a:pPr lvl="1"/>
            <a:r>
              <a:rPr lang="en-FR" dirty="0"/>
              <a:t>Il s’agit donc d’un serveur qui doit être consulté par programme (le client)</a:t>
            </a:r>
          </a:p>
          <a:p>
            <a:r>
              <a:rPr lang="en-FR" dirty="0"/>
              <a:t>Deux types d’utilisation de la chaine (programmes client) sont possibles:</a:t>
            </a:r>
          </a:p>
          <a:p>
            <a:pPr lvl="1"/>
            <a:r>
              <a:rPr lang="en-FR" dirty="0"/>
              <a:t>Interfaces web</a:t>
            </a:r>
          </a:p>
          <a:p>
            <a:pPr lvl="2"/>
            <a:r>
              <a:rPr lang="en-GB" dirty="0">
                <a:hlinkClick r:id="rId3"/>
              </a:rPr>
              <a:t>http://vheborto-corliapi.inist.fr:8081/api/</a:t>
            </a:r>
            <a:r>
              <a:rPr lang="en-GB" dirty="0"/>
              <a:t> service minimum de test</a:t>
            </a:r>
          </a:p>
          <a:p>
            <a:pPr lvl="2"/>
            <a:r>
              <a:rPr lang="en-GB" dirty="0">
                <a:hlinkClick r:id="rId4"/>
              </a:rPr>
              <a:t>http://vheborto-corliapi.inist.fr:8984/</a:t>
            </a:r>
            <a:r>
              <a:rPr lang="en-GB" dirty="0"/>
              <a:t> Interface facile </a:t>
            </a:r>
            <a:r>
              <a:rPr lang="en-GB" dirty="0" err="1"/>
              <a:t>à</a:t>
            </a:r>
            <a:r>
              <a:rPr lang="en-GB" dirty="0"/>
              <a:t> utiliser, </a:t>
            </a:r>
            <a:r>
              <a:rPr lang="en-GB" dirty="0" err="1"/>
              <a:t>sauvegarde</a:t>
            </a:r>
            <a:r>
              <a:rPr lang="en-GB" dirty="0"/>
              <a:t> des </a:t>
            </a:r>
            <a:r>
              <a:rPr lang="en-GB" dirty="0" err="1"/>
              <a:t>résultats</a:t>
            </a:r>
            <a:r>
              <a:rPr lang="en-GB" dirty="0"/>
              <a:t> possible sous </a:t>
            </a:r>
            <a:r>
              <a:rPr lang="en-GB" dirty="0" err="1"/>
              <a:t>forme</a:t>
            </a:r>
            <a:r>
              <a:rPr lang="en-GB" dirty="0"/>
              <a:t> CSV / EXCEL /JSON</a:t>
            </a:r>
            <a:endParaRPr lang="en-FR" dirty="0"/>
          </a:p>
          <a:p>
            <a:pPr lvl="1"/>
            <a:r>
              <a:rPr lang="en-FR" dirty="0"/>
              <a:t>Lancement en lignes de commandes: voir ”text_complexity_client” dans le gitlab</a:t>
            </a:r>
          </a:p>
          <a:p>
            <a:pPr lvl="2"/>
            <a:r>
              <a:rPr lang="en-FR" dirty="0"/>
              <a:t>Une commande génère autant de fichiers csv qu’il y a de processeurs demandés</a:t>
            </a:r>
          </a:p>
          <a:p>
            <a:pPr lvl="2"/>
            <a:r>
              <a:rPr lang="en-FR" dirty="0"/>
              <a:t>Une commande génére un fichier csv contenant toutes les processeurs pour un texte (ou une série de textes)</a:t>
            </a:r>
          </a:p>
        </p:txBody>
      </p:sp>
    </p:spTree>
    <p:extLst>
      <p:ext uri="{BB962C8B-B14F-4D97-AF65-F5344CB8AC3E}">
        <p14:creationId xmlns:p14="http://schemas.microsoft.com/office/powerpoint/2010/main" val="151722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3702-7DE3-90E1-3508-F9DEC211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Exemple de résultat CSV: texte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E72AC8-A4A5-2815-B4B4-6A799F6BF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61963"/>
              </p:ext>
            </p:extLst>
          </p:nvPr>
        </p:nvGraphicFramePr>
        <p:xfrm>
          <a:off x="132196" y="1417638"/>
          <a:ext cx="11927605" cy="10902300"/>
        </p:xfrm>
        <a:graphic>
          <a:graphicData uri="http://schemas.openxmlformats.org/drawingml/2006/table">
            <a:tbl>
              <a:tblPr/>
              <a:tblGrid>
                <a:gridCol w="445355">
                  <a:extLst>
                    <a:ext uri="{9D8B030D-6E8A-4147-A177-3AD203B41FA5}">
                      <a16:colId xmlns:a16="http://schemas.microsoft.com/office/drawing/2014/main" val="2476035928"/>
                    </a:ext>
                  </a:extLst>
                </a:gridCol>
                <a:gridCol w="4325687">
                  <a:extLst>
                    <a:ext uri="{9D8B030D-6E8A-4147-A177-3AD203B41FA5}">
                      <a16:colId xmlns:a16="http://schemas.microsoft.com/office/drawing/2014/main" val="2612808530"/>
                    </a:ext>
                  </a:extLst>
                </a:gridCol>
                <a:gridCol w="2385521">
                  <a:extLst>
                    <a:ext uri="{9D8B030D-6E8A-4147-A177-3AD203B41FA5}">
                      <a16:colId xmlns:a16="http://schemas.microsoft.com/office/drawing/2014/main" val="160372925"/>
                    </a:ext>
                  </a:extLst>
                </a:gridCol>
                <a:gridCol w="2385521">
                  <a:extLst>
                    <a:ext uri="{9D8B030D-6E8A-4147-A177-3AD203B41FA5}">
                      <a16:colId xmlns:a16="http://schemas.microsoft.com/office/drawing/2014/main" val="2372002800"/>
                    </a:ext>
                  </a:extLst>
                </a:gridCol>
                <a:gridCol w="2385521">
                  <a:extLst>
                    <a:ext uri="{9D8B030D-6E8A-4147-A177-3AD203B41FA5}">
                      <a16:colId xmlns:a16="http://schemas.microsoft.com/office/drawing/2014/main" val="1125840371"/>
                    </a:ext>
                  </a:extLst>
                </a:gridCol>
              </a:tblGrid>
              <a:tr h="147607">
                <a:tc>
                  <a:txBody>
                    <a:bodyPr/>
                    <a:lstStyle/>
                    <a:p>
                      <a:pPr algn="l"/>
                      <a:r>
                        <a:rPr lang="en-GB" sz="1600" dirty="0" err="1">
                          <a:effectLst/>
                          <a:latin typeface="Liberation Sans"/>
                        </a:rPr>
                        <a:t>id_text</a:t>
                      </a:r>
                      <a:endParaRPr lang="en-GB" sz="1600" dirty="0">
                        <a:effectLst/>
                        <a:latin typeface="Liberation Sans"/>
                      </a:endParaRP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effectLst/>
                          <a:latin typeface="Liberation Sans"/>
                        </a:rPr>
                        <a:t>document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graphie_texte_frequence_lettres_moyenne_text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graphie_texte_variance_frequence_lettres_text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graphie_texte_longueur_mots_moyenne_text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786189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/Users/cp/brainstorm/evalang/evalang-private/Data_Mars2023/rawtextchi/TDL/chi_Adam_5.8{GS}.txt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0.039955714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0.7567182367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3.805907173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90805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/Users/cp/brainstorm/evalang/evalang-private/Data_Mars2023/rawtextchi/TDL/chi_Antoine_8.19{}.txt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0.0142915766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0.2841104366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3.6211358735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2055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2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/Users/cp/brainstorm/evalang/evalang-private/Data_Mars2023/rawtextchi/TDL/chi_Cédric_5.93{GS}.txt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0.0194103437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0.3760075435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3.5811623246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306133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/Users/cp/brainstorm/evalang/evalang-private/Data_Mars2023/rawtextchi/TDL/chi_David_5.61{GS}.txt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0.0188247797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0.3855567694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3.9108455882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225123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6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6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6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6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6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600" dirty="0">
                          <a:effectLst/>
                          <a:latin typeface="Liberation Sans"/>
                        </a:rPr>
                        <a:t>/TDL/chi_Emma_7.74{CE1}.txt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0.0156850488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0.3139222913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3.6763322884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66992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5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/Users/cp/brainstorm/evalang/evalang-private/Data_Mars2023/rawtextchi/TDL/chi_Julien_6.71{CP}.txt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0.0458430974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0.836427372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3.5552763819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694306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6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/Users/cp/brainstorm/evalang/evalang-private/Data_Mars2023/rawtextchi/TDL/chi_Léo_7.33{CP}.txt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0.0159647935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0.2900471057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3.5992970123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314001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7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/Users/cp/brainstorm/evalang/evalang-private/Data_Mars2023/rawtextchi/TDL/chi_Manon_8.42{CE1}.txt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0.0102343707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0.2005815324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3.5759791123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493369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8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/Users/cp/brainstorm/evalang/evalang-private/Data_Mars2023/rawtextchi/TDL/chi_Noah_5.34{GS}.txt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0.0133764971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0.2633858335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3.6297554348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9376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9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/Users/cp/brainstorm/evalang/evalang-private/Data_Mars2023/rawtextchi/TDL/chi_Sophie_6.31{GS}.txt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0.0218832408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0.3955511845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3.6222760291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69760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10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/Users/cp/brainstorm/evalang/evalang-private/Data_Mars2023/rawtextchi/TDL/chi_Victor_5.2{GS}.txt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0.0215601229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0.4318348359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3.926803014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279691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/Users/cp/brainstorm/evalang/evalang-private/Data_Mars2023/rawtextchi/TVJS/chi_Alban_5.11{GS}.txt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0.0222488094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0.4450130073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3.7074527253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893347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/Users/cp/brainstorm/evalang/evalang-private/Data_Mars2023/rawtextchi/TVJS/chi_Alexandre_6.86{CP}.txt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0.0144602724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0.280611343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3.5804769001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996355"/>
                  </a:ext>
                </a:extLst>
              </a:tr>
              <a:tr h="324737"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2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/Users/cp/brainstorm/evalang/evalang-private/Data_Mars2023/rawtextchi/TVJS/chi_Alexis_7.03{CP}.txt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0.0205495838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0.402015252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3.5682773109</a:t>
                      </a:r>
                    </a:p>
                  </a:txBody>
                  <a:tcPr marL="11557" marR="11557" marT="5778" marB="57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14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11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8B21-6366-8877-DAF0-709C2D16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Exemple de résultat CSV: sentence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544CD-66E9-E2C9-433A-868E8FE1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94990"/>
              </p:ext>
            </p:extLst>
          </p:nvPr>
        </p:nvGraphicFramePr>
        <p:xfrm>
          <a:off x="218840" y="1502811"/>
          <a:ext cx="11790822" cy="10516320"/>
        </p:xfrm>
        <a:graphic>
          <a:graphicData uri="http://schemas.openxmlformats.org/drawingml/2006/table">
            <a:tbl>
              <a:tblPr/>
              <a:tblGrid>
                <a:gridCol w="2736631">
                  <a:extLst>
                    <a:ext uri="{9D8B030D-6E8A-4147-A177-3AD203B41FA5}">
                      <a16:colId xmlns:a16="http://schemas.microsoft.com/office/drawing/2014/main" val="4137687709"/>
                    </a:ext>
                  </a:extLst>
                </a:gridCol>
                <a:gridCol w="506186">
                  <a:extLst>
                    <a:ext uri="{9D8B030D-6E8A-4147-A177-3AD203B41FA5}">
                      <a16:colId xmlns:a16="http://schemas.microsoft.com/office/drawing/2014/main" val="1323314483"/>
                    </a:ext>
                  </a:extLst>
                </a:gridCol>
                <a:gridCol w="3061607">
                  <a:extLst>
                    <a:ext uri="{9D8B030D-6E8A-4147-A177-3AD203B41FA5}">
                      <a16:colId xmlns:a16="http://schemas.microsoft.com/office/drawing/2014/main" val="1922839857"/>
                    </a:ext>
                  </a:extLst>
                </a:gridCol>
                <a:gridCol w="1556124">
                  <a:extLst>
                    <a:ext uri="{9D8B030D-6E8A-4147-A177-3AD203B41FA5}">
                      <a16:colId xmlns:a16="http://schemas.microsoft.com/office/drawing/2014/main" val="521265238"/>
                    </a:ext>
                  </a:extLst>
                </a:gridCol>
                <a:gridCol w="1965137">
                  <a:extLst>
                    <a:ext uri="{9D8B030D-6E8A-4147-A177-3AD203B41FA5}">
                      <a16:colId xmlns:a16="http://schemas.microsoft.com/office/drawing/2014/main" val="65976200"/>
                    </a:ext>
                  </a:extLst>
                </a:gridCol>
                <a:gridCol w="1965137">
                  <a:extLst>
                    <a:ext uri="{9D8B030D-6E8A-4147-A177-3AD203B41FA5}">
                      <a16:colId xmlns:a16="http://schemas.microsoft.com/office/drawing/2014/main" val="2739231206"/>
                    </a:ext>
                  </a:extLst>
                </a:gridCol>
              </a:tblGrid>
              <a:tr h="255723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document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err="1">
                          <a:effectLst/>
                          <a:latin typeface="Liberation Sans"/>
                        </a:rPr>
                        <a:t>sent_id</a:t>
                      </a:r>
                      <a:endParaRPr lang="en-GB" sz="1600" dirty="0">
                        <a:effectLst/>
                        <a:latin typeface="Liberation Sans"/>
                      </a:endParaRP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sentence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graphie_phrase_frequence_lettres_moyenne_sentence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graphie_phrase_variance_frequence_lettres_sentence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graphie_phrase_longueur_mots_moyenne_sentence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680125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0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ouh@i wah@i yyy famille.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4.56375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78.1043027344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677093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y a un lit enfant?</a:t>
                      </a:r>
                      <a:br>
                        <a:rPr lang="en-GB" sz="1600">
                          <a:effectLst/>
                          <a:latin typeface="Liberation Sans"/>
                        </a:rPr>
                      </a:br>
                      <a:r>
                        <a:rPr lang="en-GB" sz="1600">
                          <a:effectLst/>
                          <a:latin typeface="Liberation Sans"/>
                        </a:rPr>
                        <a:t>lit bébé.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2.0116326531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27.7485663831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554198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2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yyy là.</a:t>
                      </a:r>
                      <a:br>
                        <a:rPr lang="en-GB" sz="1600">
                          <a:effectLst/>
                          <a:latin typeface="Liberation Sans"/>
                        </a:rPr>
                      </a:br>
                      <a:r>
                        <a:rPr lang="en-GB" sz="1600">
                          <a:effectLst/>
                          <a:latin typeface="Liberation Sans"/>
                        </a:rPr>
                        <a:t>yyy le feu.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1.7116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14.061957888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2.6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88825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oh@i regarde.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15.2675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349.644834375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5.5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491446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4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la yyy cheminée.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6.6088888889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116.4730995885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4.3333333333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330336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oui yyy.</a:t>
                      </a:r>
                      <a:br>
                        <a:rPr lang="en-GB" sz="1600">
                          <a:effectLst/>
                          <a:latin typeface="Liberation Sans"/>
                        </a:rPr>
                      </a:br>
                      <a:r>
                        <a:rPr lang="en-GB" sz="1600">
                          <a:effectLst/>
                          <a:latin typeface="Liberation Sans"/>
                        </a:rPr>
                        <a:t>y a des enfants.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2.5794444444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38.8122795782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340868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6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effectLst/>
                          <a:latin typeface="Liberation Sans"/>
                        </a:rPr>
                        <a:t>y a du </a:t>
                      </a:r>
                      <a:r>
                        <a:rPr lang="en-GB" sz="1600" dirty="0" err="1">
                          <a:effectLst/>
                          <a:latin typeface="Liberation Sans"/>
                        </a:rPr>
                        <a:t>yyy</a:t>
                      </a:r>
                      <a:r>
                        <a:rPr lang="en-GB" sz="1600" dirty="0">
                          <a:effectLst/>
                          <a:latin typeface="Liberation Sans"/>
                        </a:rPr>
                        <a:t>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1.069375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4.2883608398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1.75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94585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7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y a des enfants?</a:t>
                      </a:r>
                      <a:br>
                        <a:rPr lang="en-GB" sz="1600">
                          <a:effectLst/>
                          <a:latin typeface="Liberation Sans"/>
                        </a:rPr>
                      </a:br>
                      <a:r>
                        <a:rPr lang="en-GB" sz="1600">
                          <a:effectLst/>
                          <a:latin typeface="Liberation Sans"/>
                        </a:rPr>
                        <a:t>la petite fille.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3.3120408163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75.2202128161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3.5714285714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144045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8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oui moi fille.</a:t>
                      </a:r>
                      <a:br>
                        <a:rPr lang="en-GB" sz="1600">
                          <a:effectLst/>
                          <a:latin typeface="Liberation Sans"/>
                        </a:rPr>
                      </a:br>
                      <a:r>
                        <a:rPr lang="en-GB" sz="1600">
                          <a:effectLst/>
                          <a:latin typeface="Liberation Sans"/>
                        </a:rPr>
                        <a:t>une maman.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4.3552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91.045281792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3.8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7800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/>
                        </a:rPr>
                        <a:t>/Users/cp/brainstorm/evalang/evalang-private/Data_Mars2023/rawtextchi/TDL/chi_Adam_5.8{GS}.txt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9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regarde bébé.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13.6275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278.563134375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5.5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284028"/>
                  </a:ext>
                </a:extLst>
              </a:tr>
              <a:tr h="449486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/>
                        </a:rPr>
                        <a:t>/Users/cp/brainstorm/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evalang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-private/Data_Mars2023/</a:t>
                      </a:r>
                      <a:r>
                        <a:rPr lang="en-GB" sz="1400" dirty="0" err="1">
                          <a:effectLst/>
                          <a:latin typeface="Liberation Sans"/>
                        </a:rPr>
                        <a:t>rawtextchi</a:t>
                      </a:r>
                      <a:r>
                        <a:rPr lang="en-GB" sz="1400" dirty="0">
                          <a:effectLst/>
                          <a:latin typeface="Liberation Sans"/>
                        </a:rPr>
                        <a:t>/TDL/chi_Adam_5.8{GS}.txt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10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effectLst/>
                          <a:latin typeface="Liberation Sans"/>
                        </a:rPr>
                        <a:t>regarde papa.</a:t>
                      </a:r>
                      <a:br>
                        <a:rPr lang="en-GB" sz="1600">
                          <a:effectLst/>
                          <a:latin typeface="Liberation Sans"/>
                        </a:rPr>
                      </a:br>
                      <a:r>
                        <a:rPr lang="en-GB" sz="1600">
                          <a:effectLst/>
                          <a:latin typeface="Liberation Sans"/>
                        </a:rPr>
                        <a:t>yyy bébé.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4.693125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>
                          <a:effectLst/>
                          <a:latin typeface="Liberation Sans"/>
                        </a:rPr>
                        <a:t>82.5953334961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600" dirty="0">
                          <a:effectLst/>
                          <a:latin typeface="Liberation Sans"/>
                        </a:rPr>
                        <a:t>4.75</a:t>
                      </a:r>
                    </a:p>
                  </a:txBody>
                  <a:tcPr marL="12761" marR="12761" marT="6380" marB="6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26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33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1043-75AA-5E75-6BA0-DFF36278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Statistiques pour le corpus COLAJE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D5FE-9009-A792-0DA2-6F076E73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1073"/>
          </a:xfrm>
        </p:spPr>
        <p:txBody>
          <a:bodyPr>
            <a:normAutofit/>
          </a:bodyPr>
          <a:lstStyle/>
          <a:p>
            <a:r>
              <a:rPr lang="en-FR" dirty="0"/>
              <a:t>Avec R, décomposition de l’age du participant en utilisant le nom du fichier</a:t>
            </a:r>
          </a:p>
          <a:p>
            <a:pPr lvl="1"/>
            <a:r>
              <a:rPr lang="en-FR" dirty="0"/>
              <a:t>Partir d’un fichier CLAN</a:t>
            </a:r>
          </a:p>
          <a:p>
            <a:pPr lvl="2"/>
            <a:r>
              <a:rPr lang="en-GB" dirty="0"/>
              <a:t>ADRIEN-20-2_11_11.cha</a:t>
            </a:r>
            <a:endParaRPr lang="en-FR" dirty="0"/>
          </a:p>
          <a:p>
            <a:pPr lvl="2"/>
            <a:r>
              <a:rPr lang="en-GB" dirty="0"/>
              <a:t>C</a:t>
            </a:r>
            <a:r>
              <a:rPr lang="en-FR" dirty="0"/>
              <a:t>onvertir en XML TEI</a:t>
            </a:r>
          </a:p>
          <a:p>
            <a:pPr lvl="2"/>
            <a:r>
              <a:rPr lang="en-FR" dirty="0"/>
              <a:t>Extraction du texte brut pour un participant:</a:t>
            </a:r>
          </a:p>
          <a:p>
            <a:pPr lvl="3"/>
            <a:r>
              <a:rPr lang="en-GB" dirty="0"/>
              <a:t>chi_Adrien_2.94.txt</a:t>
            </a:r>
            <a:endParaRPr lang="en-FR" dirty="0"/>
          </a:p>
          <a:p>
            <a:r>
              <a:rPr lang="en-FR" dirty="0"/>
              <a:t>55 des processeurs proposés ne s’appliquent pas dans le corpus COLAJE Enfant (30 chez les adultes, donc certains processeurs sont liés au développement du langage).</a:t>
            </a:r>
          </a:p>
          <a:p>
            <a:r>
              <a:rPr lang="en-FR" dirty="0"/>
              <a:t>Sur 310 processeurs, 22 ont une corrélation avec l’âge des enfants supérieure ou égale à 0.70 (72 &gt; à 0.60, 152 &gt; 0.30 </a:t>
            </a:r>
            <a:r>
              <a:rPr lang="en-FR" dirty="0">
                <a:sym typeface="Wingdings" pitchFamily="2" charset="2"/>
              </a:rPr>
              <a:t> corrélations toutes significative</a:t>
            </a:r>
            <a:r>
              <a:rPr lang="en-FR" dirty="0"/>
              <a:t>).</a:t>
            </a:r>
          </a:p>
          <a:p>
            <a:r>
              <a:rPr lang="en-GB" dirty="0"/>
              <a:t>L</a:t>
            </a:r>
            <a:r>
              <a:rPr lang="en-FR" dirty="0"/>
              <a:t>e meilleur est: </a:t>
            </a:r>
            <a:r>
              <a:rPr lang="en-GB" dirty="0" err="1"/>
              <a:t>diversite_temps_verbaux_flexions_verbales_texte</a:t>
            </a:r>
            <a:endParaRPr lang="en-GB" dirty="0"/>
          </a:p>
          <a:p>
            <a:pPr lvl="1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47442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925E-72FD-3A86-BA81-B29AAAAC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299704"/>
            <a:ext cx="10571998" cy="393470"/>
          </a:xfrm>
        </p:spPr>
        <p:txBody>
          <a:bodyPr/>
          <a:lstStyle/>
          <a:p>
            <a:r>
              <a:rPr lang="en-FR" dirty="0"/>
              <a:t>Suivi 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CF82-CC12-D8DE-0127-8CA03310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693174"/>
            <a:ext cx="10554574" cy="5865121"/>
          </a:xfrm>
        </p:spPr>
        <p:txBody>
          <a:bodyPr>
            <a:normAutofit/>
          </a:bodyPr>
          <a:lstStyle/>
          <a:p>
            <a:r>
              <a:rPr lang="en-GB" sz="2000" dirty="0"/>
              <a:t> [1] "</a:t>
            </a:r>
            <a:r>
              <a:rPr lang="en-GB" sz="2000" dirty="0" err="1"/>
              <a:t>diversite_temps_verbaux_flexions_verbales_texte</a:t>
            </a:r>
            <a:r>
              <a:rPr lang="en-GB" sz="2000" dirty="0"/>
              <a:t>"                                </a:t>
            </a:r>
          </a:p>
          <a:p>
            <a:r>
              <a:rPr lang="en-GB" sz="2000" dirty="0"/>
              <a:t>  [2] "</a:t>
            </a:r>
            <a:r>
              <a:rPr lang="en-GB" sz="2000" dirty="0" err="1"/>
              <a:t>nombre_pronoms_indefinis_pronoms_texte</a:t>
            </a:r>
            <a:r>
              <a:rPr lang="en-GB" sz="2000" dirty="0"/>
              <a:t>"                                         </a:t>
            </a:r>
          </a:p>
          <a:p>
            <a:r>
              <a:rPr lang="en-GB" sz="2000" dirty="0"/>
              <a:t>  [3] "</a:t>
            </a:r>
            <a:r>
              <a:rPr lang="en-GB" sz="2000" dirty="0" err="1"/>
              <a:t>variance_longueur_mots_graphie_texte</a:t>
            </a:r>
            <a:r>
              <a:rPr lang="en-GB" sz="2000" dirty="0"/>
              <a:t>"                                           </a:t>
            </a:r>
          </a:p>
          <a:p>
            <a:r>
              <a:rPr lang="en-GB" sz="2000" dirty="0"/>
              <a:t>  [4] "</a:t>
            </a:r>
            <a:r>
              <a:rPr lang="en-GB" sz="2000" dirty="0" err="1"/>
              <a:t>proportion_SCONJ_parties_du_discours_texte</a:t>
            </a:r>
            <a:r>
              <a:rPr lang="en-GB" sz="2000" dirty="0"/>
              <a:t>"                                     </a:t>
            </a:r>
          </a:p>
          <a:p>
            <a:r>
              <a:rPr lang="en-GB" sz="2000" dirty="0"/>
              <a:t>  [5] "</a:t>
            </a:r>
            <a:r>
              <a:rPr lang="en-GB" sz="2000" dirty="0" err="1"/>
              <a:t>proportion_pronoms_personnels_pronoms_texte</a:t>
            </a:r>
            <a:r>
              <a:rPr lang="en-GB" sz="2000" dirty="0"/>
              <a:t>"                                    </a:t>
            </a:r>
          </a:p>
          <a:p>
            <a:r>
              <a:rPr lang="en-GB" sz="2000" dirty="0"/>
              <a:t>  [6] "proportion_pronoms_personnels_1e_personne_pronoms_texte"                        </a:t>
            </a:r>
          </a:p>
          <a:p>
            <a:r>
              <a:rPr lang="en-GB" sz="2000" dirty="0"/>
              <a:t>  [7] "</a:t>
            </a:r>
            <a:r>
              <a:rPr lang="en-GB" sz="2000" dirty="0" err="1"/>
              <a:t>nombre_marqueurs_modalite_texte</a:t>
            </a:r>
            <a:r>
              <a:rPr lang="en-GB" sz="2000" dirty="0"/>
              <a:t>"                                                </a:t>
            </a:r>
          </a:p>
          <a:p>
            <a:r>
              <a:rPr lang="en-GB" sz="2000" dirty="0"/>
              <a:t>  [8] "nombre_marqueurs_niveau3_modalite_texte"                                        </a:t>
            </a:r>
          </a:p>
          <a:p>
            <a:r>
              <a:rPr lang="en-GB" sz="2000" dirty="0"/>
              <a:t>  [9] "</a:t>
            </a:r>
            <a:r>
              <a:rPr lang="en-GB" sz="2000" dirty="0" err="1"/>
              <a:t>proportion_pronoms_personnels_singuliers_pronoms_texte</a:t>
            </a:r>
            <a:r>
              <a:rPr lang="en-GB" sz="2000" dirty="0"/>
              <a:t>"                         </a:t>
            </a:r>
          </a:p>
          <a:p>
            <a:r>
              <a:rPr lang="en-GB" sz="2000" dirty="0"/>
              <a:t> [10] "</a:t>
            </a:r>
            <a:r>
              <a:rPr lang="en-GB" sz="2000" dirty="0" err="1"/>
              <a:t>nombre_pluriels_pluriels_texte</a:t>
            </a:r>
            <a:r>
              <a:rPr lang="en-GB" sz="2000" dirty="0"/>
              <a:t>"                                                 </a:t>
            </a:r>
          </a:p>
          <a:p>
            <a:r>
              <a:rPr lang="en-GB" sz="2000" dirty="0"/>
              <a:t> [11] "</a:t>
            </a:r>
            <a:r>
              <a:rPr lang="en-GB" sz="2000" dirty="0" err="1"/>
              <a:t>moyenne_probabilite_mots_richesse_lexicale_texte</a:t>
            </a:r>
            <a:r>
              <a:rPr lang="en-GB" sz="2000" dirty="0"/>
              <a:t>"                               </a:t>
            </a:r>
          </a:p>
          <a:p>
            <a:r>
              <a:rPr lang="en-GB" sz="2000" dirty="0"/>
              <a:t> [12] "</a:t>
            </a:r>
            <a:r>
              <a:rPr lang="en-GB" sz="2000" dirty="0" err="1"/>
              <a:t>proportion_PRON_parties_du_discours_texte</a:t>
            </a:r>
            <a:r>
              <a:rPr lang="en-GB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48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D8A6-B33D-2F65-2330-E4E41193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270208"/>
            <a:ext cx="10571998" cy="552014"/>
          </a:xfrm>
        </p:spPr>
        <p:txBody>
          <a:bodyPr/>
          <a:lstStyle/>
          <a:p>
            <a:pPr algn="ctr"/>
            <a:r>
              <a:rPr lang="en-FR" dirty="0"/>
              <a:t>Représentation d’un processeur (boxplot)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36433-31B7-8A4E-F64E-8212D508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40209"/>
            <a:ext cx="7772400" cy="55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BF18-B2D7-0945-179D-971D1429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06476"/>
            <a:ext cx="10571998" cy="517987"/>
          </a:xfrm>
        </p:spPr>
        <p:txBody>
          <a:bodyPr/>
          <a:lstStyle/>
          <a:p>
            <a:pPr algn="ctr"/>
            <a:r>
              <a:rPr lang="en-FR" dirty="0"/>
              <a:t>Représentation d’un processeur (densité)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D7B2F-4DCF-A54C-B5E0-14BEAD2A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09" y="724463"/>
            <a:ext cx="8630265" cy="61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12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{EF385F1C-8F49-0642-AABD-E49F09CB0206}tf10001121</Template>
  <TotalTime>5217</TotalTime>
  <Words>2412</Words>
  <Application>Microsoft Macintosh PowerPoint</Application>
  <PresentationFormat>Widescreen</PresentationFormat>
  <Paragraphs>257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Century Gothic</vt:lpstr>
      <vt:lpstr>Liberation Sans</vt:lpstr>
      <vt:lpstr>Wingdings 2</vt:lpstr>
      <vt:lpstr>Quotable</vt:lpstr>
      <vt:lpstr>DéComplexés et TextToKids</vt:lpstr>
      <vt:lpstr>La chaine du WP3 de TextToKids</vt:lpstr>
      <vt:lpstr>Utiliser la chaine</vt:lpstr>
      <vt:lpstr>Exemple de résultat CSV: texte</vt:lpstr>
      <vt:lpstr>Exemple de résultat CSV: sentence</vt:lpstr>
      <vt:lpstr>Statistiques pour le corpus COLAJE</vt:lpstr>
      <vt:lpstr>Suivi de:</vt:lpstr>
      <vt:lpstr>Représentation d’un processeur (boxplot)</vt:lpstr>
      <vt:lpstr>Représentation d’un processeur (densité)</vt:lpstr>
      <vt:lpstr>Autre processeur (densité)</vt:lpstr>
      <vt:lpstr>PowerPoint Presentation</vt:lpstr>
      <vt:lpstr>Correlation des processeurs</vt:lpstr>
      <vt:lpstr>Résultat pour l’association des 22 meilleurs processeurs</vt:lpstr>
      <vt:lpstr>A partir d’un processeur et de sa valeur, obtenir un age</vt:lpstr>
      <vt:lpstr>Calcul de l’âge d’un enfant à partir de son texte</vt:lpstr>
      <vt:lpstr>Correlation des ages pour tous les énoncés</vt:lpstr>
      <vt:lpstr>Travail sur les énoncés</vt:lpstr>
      <vt:lpstr>Répartition des valeurs pour un processeur selon les énoncés</vt:lpstr>
      <vt:lpstr>Vu de plus près après 99%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TextToKids – Complexité texte et phrases</dc:title>
  <dc:creator>Christophe Parisse</dc:creator>
  <cp:lastModifiedBy>Christophe Parisse</cp:lastModifiedBy>
  <cp:revision>25</cp:revision>
  <dcterms:created xsi:type="dcterms:W3CDTF">2023-01-29T22:40:41Z</dcterms:created>
  <dcterms:modified xsi:type="dcterms:W3CDTF">2023-03-31T13:31:58Z</dcterms:modified>
</cp:coreProperties>
</file>