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1" r:id="rId19"/>
    <p:sldId id="273" r:id="rId20"/>
    <p:sldId id="274" r:id="rId21"/>
    <p:sldId id="276" r:id="rId22"/>
    <p:sldId id="279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2"/>
    <p:restoredTop sz="96341"/>
  </p:normalViewPr>
  <p:slideViewPr>
    <p:cSldViewPr snapToGrid="0">
      <p:cViewPr varScale="1">
        <p:scale>
          <a:sx n="118" d="100"/>
          <a:sy n="118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E9C84-3775-4047-995B-EFBB02475440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9A4F-A653-D148-A238-483BE9B93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083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FR" dirty="0"/>
              <a:t>oir </a:t>
            </a:r>
            <a:r>
              <a:rPr lang="en-GB" dirty="0" err="1"/>
              <a:t>flexions_verbales_texte_diversite_temps_verbaux_text.txt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39A4F-A653-D148-A238-483BE9B93793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82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81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03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840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539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215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81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91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14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3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93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32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619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4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3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9BB8BBB-FA5C-FD48-B3D7-A9C193A09487}" type="datetimeFigureOut">
              <a:rPr lang="en-FR" smtClean="0"/>
              <a:t>05/07/2023</a:t>
            </a:fld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764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heborto-corliapi.inist.fr:8081/api/" TargetMode="External"/><Relationship Id="rId2" Type="http://schemas.openxmlformats.org/officeDocument/2006/relationships/hyperlink" Target="http://vheborto-corliapi.inist.fr:808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heborto-corliapi.inist.fr:898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31D8-4DC6-E36B-3F26-4ED97E2C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DéComplexés et TextToKids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68C4-0189-53C2-9858-51AC5575D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Utilisation de la chaine du WP3</a:t>
            </a:r>
          </a:p>
        </p:txBody>
      </p:sp>
    </p:spTree>
    <p:extLst>
      <p:ext uri="{BB962C8B-B14F-4D97-AF65-F5344CB8AC3E}">
        <p14:creationId xmlns:p14="http://schemas.microsoft.com/office/powerpoint/2010/main" val="182460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Autre processeur (densité)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A750B-054F-2A76-BA06-992FE21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4880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1FCF-ECAF-39A2-5AB7-A06BC4E8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3488041"/>
            <a:ext cx="4761270" cy="336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195B2-066F-0203-7623-61411566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89" y="3488041"/>
            <a:ext cx="4761271" cy="3369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BD1E3-66E5-3ED8-8A6A-A71D6B84F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89" y="0"/>
            <a:ext cx="4761271" cy="3369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7363F-BC10-90C9-DBD0-EBD319EE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26" y="0"/>
            <a:ext cx="4761270" cy="33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18E9-D868-840C-106B-44880433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8F29-E42F-0E68-7589-85A58BC5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73045"/>
            <a:ext cx="10685030" cy="4778478"/>
          </a:xfrm>
        </p:spPr>
        <p:txBody>
          <a:bodyPr>
            <a:normAutofit/>
          </a:bodyPr>
          <a:lstStyle/>
          <a:p>
            <a:r>
              <a:rPr lang="en-GB" sz="2000" dirty="0" err="1"/>
              <a:t>diversite_temps_verbaux_flexions_verbales_texte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nombre_pronoms_indefinis_pronoms_texte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variance_longueur_mots_graphie_texte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proportion_SCONJ_parties_du_discours_texte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proportion_pronoms_personnels_pronoms_texte</a:t>
            </a:r>
            <a:r>
              <a:rPr lang="en-GB" sz="2000" dirty="0"/>
              <a:t> 0.77</a:t>
            </a:r>
          </a:p>
          <a:p>
            <a:r>
              <a:rPr lang="en-GB" sz="2000" dirty="0"/>
              <a:t>proportion_pronoms_personnels_1e_personne_pronoms_texte 0.76</a:t>
            </a:r>
          </a:p>
          <a:p>
            <a:r>
              <a:rPr lang="en-GB" sz="2000" dirty="0" err="1"/>
              <a:t>nombre_marqueurs_modalite_texte</a:t>
            </a:r>
            <a:r>
              <a:rPr lang="en-GB" sz="2000" dirty="0"/>
              <a:t> 0.75</a:t>
            </a:r>
          </a:p>
          <a:p>
            <a:r>
              <a:rPr lang="en-GB" sz="2000" dirty="0"/>
              <a:t>nombre_marqueurs_niveau3_modalite_texte 0.75</a:t>
            </a:r>
          </a:p>
          <a:p>
            <a:r>
              <a:rPr lang="en-GB" sz="2000" dirty="0" err="1"/>
              <a:t>proportion_pronoms_personnels_singuliers_pronoms_texte</a:t>
            </a:r>
            <a:r>
              <a:rPr lang="en-GB" sz="2000" dirty="0"/>
              <a:t> 0.75</a:t>
            </a:r>
          </a:p>
          <a:p>
            <a:r>
              <a:rPr lang="en-GB" sz="2000" dirty="0" err="1"/>
              <a:t>nombre_pluriels_pluriels_texte</a:t>
            </a:r>
            <a:r>
              <a:rPr lang="en-GB" sz="2000" dirty="0"/>
              <a:t> 0.74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353766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6B70-0BC6-E893-7A16-16A556C8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Résultat pour l’association des 22 meilleurs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3325-D65B-9724-33CF-0B01CCFA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Pearson's product-moment correlation</a:t>
            </a:r>
          </a:p>
          <a:p>
            <a:r>
              <a:rPr lang="en-GB" sz="2400" dirty="0"/>
              <a:t>t = 25, </a:t>
            </a:r>
            <a:r>
              <a:rPr lang="en-GB" sz="2400" dirty="0" err="1"/>
              <a:t>df</a:t>
            </a:r>
            <a:r>
              <a:rPr lang="en-GB" sz="2400" dirty="0"/>
              <a:t> = 230, p-value &lt;0.0000000000000002</a:t>
            </a:r>
          </a:p>
          <a:p>
            <a:r>
              <a:rPr lang="en-GB" sz="2400" dirty="0"/>
              <a:t>95 percent confidence interval:  0.8123 0.8838</a:t>
            </a:r>
          </a:p>
          <a:p>
            <a:r>
              <a:rPr lang="en-GB" sz="2400" dirty="0"/>
              <a:t>sample estimates:   </a:t>
            </a:r>
            <a:r>
              <a:rPr lang="en-GB" sz="28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cor</a:t>
            </a:r>
            <a:r>
              <a:rPr lang="en-GB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 = 0.852</a:t>
            </a:r>
            <a:endParaRPr lang="en-FR" sz="24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027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06-FBEC-53D7-B984-84C7974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 partir d’un processeur et de sa valeur, obtenir un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B78BC-72F9-F1A8-B691-09A482A1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8" y="1462935"/>
            <a:ext cx="7622457" cy="539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0241C-B517-4B51-4798-16097F399A6D}"/>
              </a:ext>
            </a:extLst>
          </p:cNvPr>
          <p:cNvSpPr txBox="1"/>
          <p:nvPr/>
        </p:nvSpPr>
        <p:spPr>
          <a:xfrm>
            <a:off x="0" y="2967335"/>
            <a:ext cx="4067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diversite_temps_verbaux</a:t>
            </a:r>
            <a:endParaRPr lang="en-GB" dirty="0"/>
          </a:p>
          <a:p>
            <a:r>
              <a:rPr lang="en-GB" dirty="0" err="1"/>
              <a:t>flexions_verbales_texte</a:t>
            </a:r>
            <a:endParaRPr lang="en-GB" dirty="0"/>
          </a:p>
          <a:p>
            <a:endParaRPr lang="en-FR" dirty="0"/>
          </a:p>
          <a:p>
            <a:r>
              <a:rPr lang="en-FR" dirty="0"/>
              <a:t>0   1   2    3  4    5   6   7   8   9  10 11 </a:t>
            </a:r>
          </a:p>
          <a:p>
            <a:r>
              <a:rPr lang="en-FR" dirty="0"/>
              <a:t>20 19 18 14 35 23 25 28 28 17  4  1</a:t>
            </a:r>
          </a:p>
          <a:p>
            <a:endParaRPr lang="en-FR" dirty="0"/>
          </a:p>
          <a:p>
            <a:r>
              <a:rPr lang="en-GB" dirty="0"/>
              <a:t>E</a:t>
            </a:r>
            <a:r>
              <a:rPr lang="en-FR" dirty="0"/>
              <a:t>xemple:</a:t>
            </a:r>
          </a:p>
          <a:p>
            <a:r>
              <a:rPr lang="en-FR" dirty="0"/>
              <a:t>Pour une valeur de 4, l’age moyen</a:t>
            </a:r>
          </a:p>
          <a:p>
            <a:r>
              <a:rPr lang="en-FR" dirty="0"/>
              <a:t>est 2,529 ans</a:t>
            </a:r>
          </a:p>
          <a:p>
            <a:r>
              <a:rPr lang="en-FR" dirty="0"/>
              <a:t>Pour 8, 3,947 ans</a:t>
            </a:r>
          </a:p>
        </p:txBody>
      </p:sp>
    </p:spTree>
    <p:extLst>
      <p:ext uri="{BB962C8B-B14F-4D97-AF65-F5344CB8AC3E}">
        <p14:creationId xmlns:p14="http://schemas.microsoft.com/office/powerpoint/2010/main" val="15294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3A9F-0A20-8E09-323C-C4E83D8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Calcul de l’âge d’un enfant à partir de son 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3AB-659A-A49D-A91E-3E9D0E3C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nts</a:t>
            </a:r>
            <a:r>
              <a:rPr lang="en-GB" dirty="0"/>
              <a:t> &lt;- </a:t>
            </a:r>
            <a:r>
              <a:rPr lang="en-GB" dirty="0" err="1"/>
              <a:t>get_doc_notes</a:t>
            </a:r>
            <a:r>
              <a:rPr lang="en-GB" dirty="0"/>
              <a:t>("ANTOINE37", bp70.colajechi$processor, </a:t>
            </a:r>
            <a:r>
              <a:rPr lang="en-GB" dirty="0" err="1"/>
              <a:t>allcsv_colaje_chi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toutes</a:t>
            </a:r>
            <a:r>
              <a:rPr lang="en-GB" dirty="0"/>
              <a:t> les notes pour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texte</a:t>
            </a:r>
            <a:endParaRPr lang="en-GB" dirty="0"/>
          </a:p>
          <a:p>
            <a:r>
              <a:rPr lang="en-GB" dirty="0" err="1"/>
              <a:t>compute_age</a:t>
            </a:r>
            <a:r>
              <a:rPr lang="en-GB" dirty="0"/>
              <a:t>(lm70.colajechi, </a:t>
            </a:r>
            <a:r>
              <a:rPr lang="en-GB" dirty="0" err="1"/>
              <a:t>nts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tous</a:t>
            </a:r>
            <a:r>
              <a:rPr lang="en-GB" dirty="0"/>
              <a:t> les ages pour </a:t>
            </a:r>
            <a:r>
              <a:rPr lang="en-GB" dirty="0" err="1"/>
              <a:t>toutes</a:t>
            </a:r>
            <a:r>
              <a:rPr lang="en-GB" dirty="0"/>
              <a:t> les notes</a:t>
            </a:r>
          </a:p>
          <a:p>
            <a:r>
              <a:rPr lang="en-GB" dirty="0"/>
              <a:t>2.581 2.529 2.734 2.381 2.440 2.476 2.825 2.677 2.397 2.508 2.407 3.003 2.132 2.265 2.246 2.344 2.910 2.224 2.914 2.786 3.549 2.868 2.169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757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DCA5-332D-9EFE-37C9-E71DF2E9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ages pour tous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DDC-0F72-DC8D-AFE0-0B4C631D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Colaje (le test est sur le même domaine que l’apprentissage): cor = 0.8519, p &lt; 2x10-15</a:t>
            </a:r>
          </a:p>
          <a:p>
            <a:r>
              <a:rPr lang="en-FR" dirty="0"/>
              <a:t>Difficile à étendre sur d’autres corpus car tous les corpus n’ont pas la même répartition des âges</a:t>
            </a:r>
          </a:p>
          <a:p>
            <a:r>
              <a:rPr lang="en-FR" dirty="0"/>
              <a:t>A faire: regrouper tous les corpus. Extraire 10% du corpus aléatoirement pour les tests. Apprendre sur 90% et tester sur le reste.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2300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8B85-3C5D-E7B4-B34E-D9B4C1B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3200" dirty="0"/>
              <a:t>Utilisation des informations sur la classe pour voir l’évolution des enfants (par rapport à l’age)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A36B-9DC4-6466-589C-BBFFB00F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61457"/>
            <a:ext cx="10554574" cy="1331281"/>
          </a:xfrm>
        </p:spPr>
        <p:txBody>
          <a:bodyPr>
            <a:normAutofit/>
          </a:bodyPr>
          <a:lstStyle/>
          <a:p>
            <a:r>
              <a:rPr lang="en-FR" dirty="0"/>
              <a:t>Stats faites en se basant sur le niveau scolaire, sur l’age brut, sur l’âge arrondi en années</a:t>
            </a:r>
          </a:p>
          <a:p>
            <a:r>
              <a:rPr lang="en-FR" dirty="0"/>
              <a:t>Pour chacun des processeurs on regarde si on a une régression linéaire significative</a:t>
            </a:r>
          </a:p>
          <a:p>
            <a:pPr lvl="1"/>
            <a:r>
              <a:rPr lang="en-GB" dirty="0"/>
              <a:t>E</a:t>
            </a:r>
            <a:r>
              <a:rPr lang="en-FR" dirty="0"/>
              <a:t>xemple (voir le fichier csv complet p_chi_tv.csv et p_chi_tdl.csv)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F353D1-8D8C-5F62-8093-E74D45CB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48256"/>
              </p:ext>
            </p:extLst>
          </p:nvPr>
        </p:nvGraphicFramePr>
        <p:xfrm>
          <a:off x="593922" y="3210412"/>
          <a:ext cx="10779364" cy="3200400"/>
        </p:xfrm>
        <a:graphic>
          <a:graphicData uri="http://schemas.openxmlformats.org/drawingml/2006/table">
            <a:tbl>
              <a:tblPr/>
              <a:tblGrid>
                <a:gridCol w="2694841">
                  <a:extLst>
                    <a:ext uri="{9D8B030D-6E8A-4147-A177-3AD203B41FA5}">
                      <a16:colId xmlns:a16="http://schemas.microsoft.com/office/drawing/2014/main" val="2617858803"/>
                    </a:ext>
                  </a:extLst>
                </a:gridCol>
                <a:gridCol w="2694841">
                  <a:extLst>
                    <a:ext uri="{9D8B030D-6E8A-4147-A177-3AD203B41FA5}">
                      <a16:colId xmlns:a16="http://schemas.microsoft.com/office/drawing/2014/main" val="86944418"/>
                    </a:ext>
                  </a:extLst>
                </a:gridCol>
                <a:gridCol w="2694841">
                  <a:extLst>
                    <a:ext uri="{9D8B030D-6E8A-4147-A177-3AD203B41FA5}">
                      <a16:colId xmlns:a16="http://schemas.microsoft.com/office/drawing/2014/main" val="3385351973"/>
                    </a:ext>
                  </a:extLst>
                </a:gridCol>
                <a:gridCol w="2694841">
                  <a:extLst>
                    <a:ext uri="{9D8B030D-6E8A-4147-A177-3AD203B41FA5}">
                      <a16:colId xmlns:a16="http://schemas.microsoft.com/office/drawing/2014/main" val="2965598936"/>
                    </a:ext>
                  </a:extLst>
                </a:gridCol>
              </a:tblGrid>
              <a:tr h="313549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Processeur</a:t>
                      </a:r>
                      <a:endParaRPr lang="en-GB" dirty="0">
                        <a:effectLst/>
                        <a:latin typeface="Liberation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  <a:latin typeface="Liberation Sans"/>
                        </a:rPr>
                        <a:t>S</a:t>
                      </a:r>
                      <a:r>
                        <a:rPr lang="en-FR" dirty="0">
                          <a:effectLst/>
                          <a:latin typeface="Liberation Sans"/>
                        </a:rPr>
                        <a:t>colaire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Age réel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Age arrondi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01698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flexions_verbales_texte_diversite_temps_verbaux_text</a:t>
                      </a:r>
                      <a:endParaRPr lang="en-GB" dirty="0">
                        <a:effectLst/>
                        <a:latin typeface="Liberation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0.661019662730092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0.572213795709054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0.216050037703135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5452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flexions_verbales_texte_proportion_ind.pst_text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0.887591809614795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0.813689352235435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0.858322006287672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4341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flexions_verbales_texte_proportion_ind.ps_text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0.873252415192498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0.523217924250603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0.923136026791491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8712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flexions_verbales_texte_proportion_ind.fut_text</a:t>
                      </a:r>
                      <a:endParaRPr lang="en-GB" dirty="0">
                        <a:effectLst/>
                        <a:latin typeface="Liberation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0.716113745886646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  <a:latin typeface="Liberation Sans"/>
                        </a:rPr>
                        <a:t>0.260476915654079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0.534464831379412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5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0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8113-0B6E-A9D0-970A-D9322FB9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693174"/>
          </a:xfrm>
        </p:spPr>
        <p:txBody>
          <a:bodyPr/>
          <a:lstStyle/>
          <a:p>
            <a:r>
              <a:rPr lang="en-FR" dirty="0"/>
              <a:t>Travail sur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4B89-9608-5887-BC58-C91D49D9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693174"/>
            <a:ext cx="11724968" cy="5855110"/>
          </a:xfrm>
        </p:spPr>
        <p:txBody>
          <a:bodyPr>
            <a:normAutofit fontScale="92500" lnSpcReduction="10000"/>
          </a:bodyPr>
          <a:lstStyle/>
          <a:p>
            <a:r>
              <a:rPr lang="en-FR" dirty="0"/>
              <a:t>On fait les mêmes calculs que pour les textes (tous les processeurs) mais pour chaque énoncé séparément. </a:t>
            </a:r>
          </a:p>
          <a:p>
            <a:r>
              <a:rPr lang="en-GB" dirty="0" err="1"/>
              <a:t>diversite_temps_verbaux_flexions_verbales_phrase</a:t>
            </a:r>
            <a:r>
              <a:rPr lang="en-GB" dirty="0"/>
              <a:t> - sentence</a:t>
            </a:r>
          </a:p>
          <a:p>
            <a:r>
              <a:rPr lang="en-GB" dirty="0"/>
              <a:t>1 </a:t>
            </a:r>
            <a:r>
              <a:rPr lang="en-GB" dirty="0" err="1"/>
              <a:t>z@fs</a:t>
            </a:r>
            <a:r>
              <a:rPr lang="en-GB" dirty="0"/>
              <a:t> le </a:t>
            </a:r>
            <a:r>
              <a:rPr lang="en-GB" dirty="0" err="1"/>
              <a:t>sors</a:t>
            </a:r>
            <a:r>
              <a:rPr lang="en-GB" dirty="0"/>
              <a:t> de </a:t>
            </a:r>
            <a:r>
              <a:rPr lang="en-GB" dirty="0" err="1"/>
              <a:t>mon</a:t>
            </a:r>
            <a:r>
              <a:rPr lang="en-GB" dirty="0"/>
              <a:t> son </a:t>
            </a:r>
            <a:r>
              <a:rPr lang="en-GB" dirty="0" err="1"/>
              <a:t>enclos</a:t>
            </a:r>
            <a:r>
              <a:rPr lang="en-GB" dirty="0"/>
              <a:t> .\net </a:t>
            </a:r>
            <a:r>
              <a:rPr lang="en-GB" dirty="0" err="1"/>
              <a:t>zə@fs</a:t>
            </a:r>
            <a:r>
              <a:rPr lang="en-GB" dirty="0"/>
              <a:t> </a:t>
            </a:r>
            <a:r>
              <a:rPr lang="en-GB" dirty="0" err="1"/>
              <a:t>ferme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partie</a:t>
            </a:r>
            <a:r>
              <a:rPr lang="en-GB" dirty="0"/>
              <a:t> .\</a:t>
            </a:r>
            <a:r>
              <a:rPr lang="en-GB" dirty="0" err="1"/>
              <a:t>nregarde</a:t>
            </a:r>
            <a:r>
              <a:rPr lang="en-GB" dirty="0"/>
              <a:t> papa .</a:t>
            </a:r>
          </a:p>
          <a:p>
            <a:r>
              <a:rPr lang="en-GB" dirty="0"/>
              <a:t>2 je </a:t>
            </a:r>
            <a:r>
              <a:rPr lang="en-GB" dirty="0" err="1"/>
              <a:t>vais</a:t>
            </a:r>
            <a:r>
              <a:rPr lang="en-GB" dirty="0"/>
              <a:t> </a:t>
            </a:r>
            <a:r>
              <a:rPr lang="en-GB" dirty="0" err="1"/>
              <a:t>montrer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papa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</a:t>
            </a:r>
          </a:p>
          <a:p>
            <a:r>
              <a:rPr lang="en-GB" dirty="0"/>
              <a:t>3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z@fs</a:t>
            </a:r>
            <a:r>
              <a:rPr lang="en-GB" dirty="0"/>
              <a:t> </a:t>
            </a:r>
            <a:r>
              <a:rPr lang="en-GB" dirty="0" err="1"/>
              <a:t>espère</a:t>
            </a:r>
            <a:r>
              <a:rPr lang="en-GB" dirty="0"/>
              <a:t> que </a:t>
            </a:r>
            <a:r>
              <a:rPr lang="en-GB" dirty="0" err="1"/>
              <a:t>tu</a:t>
            </a:r>
            <a:r>
              <a:rPr lang="en-GB" dirty="0"/>
              <a:t> ne vas pas prendre </a:t>
            </a:r>
            <a:r>
              <a:rPr lang="en-GB" dirty="0" err="1"/>
              <a:t>mon</a:t>
            </a:r>
            <a:r>
              <a:rPr lang="en-GB" dirty="0"/>
              <a:t> petit gateau </a:t>
            </a:r>
            <a:r>
              <a:rPr lang="en-GB" dirty="0" err="1"/>
              <a:t>hein</a:t>
            </a:r>
            <a:r>
              <a:rPr lang="en-GB" dirty="0"/>
              <a:t> .\</a:t>
            </a:r>
            <a:r>
              <a:rPr lang="en-GB" dirty="0" err="1"/>
              <a:t>nfaites</a:t>
            </a:r>
            <a:r>
              <a:rPr lang="en-GB" dirty="0"/>
              <a:t> attention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xxx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nsais</a:t>
            </a:r>
            <a:r>
              <a:rPr lang="en-GB" dirty="0"/>
              <a:t> pas le </a:t>
            </a:r>
            <a:r>
              <a:rPr lang="en-GB" dirty="0" err="1"/>
              <a:t>ramasser</a:t>
            </a:r>
            <a:r>
              <a:rPr lang="en-GB" dirty="0"/>
              <a:t> le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0 non .\</a:t>
            </a:r>
            <a:r>
              <a:rPr lang="en-GB" dirty="0" err="1"/>
              <a:t>nyyy</a:t>
            </a:r>
            <a:r>
              <a:rPr lang="en-GB" dirty="0"/>
              <a:t> des </a:t>
            </a:r>
            <a:r>
              <a:rPr lang="en-GB" dirty="0" err="1"/>
              <a:t>autres</a:t>
            </a:r>
            <a:r>
              <a:rPr lang="en-GB" dirty="0"/>
              <a:t> petits morceaux .</a:t>
            </a:r>
          </a:p>
          <a:p>
            <a:r>
              <a:rPr lang="en-GB" dirty="0"/>
              <a:t>2 non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</a:t>
            </a:r>
            <a:r>
              <a:rPr lang="en-GB" dirty="0" err="1"/>
              <a:t>mes</a:t>
            </a:r>
            <a:r>
              <a:rPr lang="en-GB" dirty="0"/>
              <a:t> </a:t>
            </a:r>
            <a:r>
              <a:rPr lang="en-GB" dirty="0" err="1"/>
              <a:t>amis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avec Florence et Pauline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les </a:t>
            </a:r>
            <a:r>
              <a:rPr lang="en-GB" dirty="0" err="1"/>
              <a:t>faites</a:t>
            </a:r>
            <a:r>
              <a:rPr lang="en-GB" dirty="0"/>
              <a:t> </a:t>
            </a:r>
            <a:r>
              <a:rPr lang="en-GB" dirty="0" err="1"/>
              <a:t>tomber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les </a:t>
            </a:r>
            <a:r>
              <a:rPr lang="en-GB" dirty="0" err="1"/>
              <a:t>remets</a:t>
            </a:r>
            <a:r>
              <a:rPr lang="en-GB" dirty="0"/>
              <a:t> dans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pas </a:t>
            </a:r>
            <a:r>
              <a:rPr lang="en-GB" dirty="0" err="1"/>
              <a:t>moi</a:t>
            </a:r>
            <a:r>
              <a:rPr lang="en-GB" dirty="0"/>
              <a:t> .\</a:t>
            </a:r>
            <a:r>
              <a:rPr lang="en-GB" dirty="0" err="1"/>
              <a:t>nfesse</a:t>
            </a:r>
            <a:r>
              <a:rPr lang="en-GB" dirty="0"/>
              <a:t> .\</a:t>
            </a:r>
            <a:r>
              <a:rPr lang="en-GB" dirty="0" err="1"/>
              <a:t>nzə@fs</a:t>
            </a:r>
            <a:r>
              <a:rPr lang="en-GB" dirty="0"/>
              <a:t> </a:t>
            </a:r>
            <a:r>
              <a:rPr lang="en-GB" dirty="0" err="1"/>
              <a:t>marche</a:t>
            </a:r>
            <a:r>
              <a:rPr lang="en-GB" dirty="0"/>
              <a:t> pas sur la </a:t>
            </a:r>
            <a:r>
              <a:rPr lang="en-GB" dirty="0" err="1"/>
              <a:t>caméra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 </a:t>
            </a:r>
            <a:r>
              <a:rPr lang="en-GB" dirty="0" err="1"/>
              <a:t>fais</a:t>
            </a:r>
            <a:r>
              <a:rPr lang="en-GB" dirty="0"/>
              <a:t> </a:t>
            </a:r>
            <a:r>
              <a:rPr lang="en-GB" dirty="0" err="1"/>
              <a:t>juste</a:t>
            </a:r>
            <a:r>
              <a:rPr lang="en-GB" dirty="0"/>
              <a:t> sur sur les </a:t>
            </a:r>
            <a:r>
              <a:rPr lang="en-GB" dirty="0" err="1"/>
              <a:t>feuilles</a:t>
            </a:r>
            <a:r>
              <a:rPr lang="en-GB" dirty="0"/>
              <a:t>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ndans</a:t>
            </a:r>
            <a:r>
              <a:rPr lang="en-GB" dirty="0"/>
              <a:t> la culotte .</a:t>
            </a:r>
          </a:p>
          <a:p>
            <a:r>
              <a:rPr lang="en-GB" dirty="0"/>
              <a:t>2 on </a:t>
            </a:r>
            <a:r>
              <a:rPr lang="en-GB" dirty="0" err="1"/>
              <a:t>pourra</a:t>
            </a:r>
            <a:r>
              <a:rPr lang="en-GB" dirty="0"/>
              <a:t> manger un bonbon ?</a:t>
            </a:r>
          </a:p>
          <a:p>
            <a:r>
              <a:rPr lang="en-GB" dirty="0"/>
              <a:t>0 le bonbon </a:t>
            </a:r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ça</a:t>
            </a:r>
            <a:r>
              <a:rPr lang="en-GB" dirty="0"/>
              <a:t> le bonbon xxx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xxx .\</a:t>
            </a:r>
            <a:r>
              <a:rPr lang="en-GB" dirty="0" err="1"/>
              <a:t>nouh@i</a:t>
            </a:r>
            <a:r>
              <a:rPr lang="en-GB" dirty="0"/>
              <a:t>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qui </a:t>
            </a:r>
            <a:r>
              <a:rPr lang="en-GB" dirty="0" err="1"/>
              <a:t>l'ai</a:t>
            </a:r>
            <a:r>
              <a:rPr lang="en-GB" dirty="0"/>
              <a:t> </a:t>
            </a:r>
            <a:r>
              <a:rPr lang="en-GB" dirty="0" err="1"/>
              <a:t>yyy</a:t>
            </a:r>
            <a:r>
              <a:rPr lang="en-GB" dirty="0"/>
              <a:t> xxx 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5615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23C5-ADD4-AD9F-1CE6-9BA5E946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Répartition des valeurs pour un processeur selon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840E-595D-A1D5-C29B-AFB8549A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10%  20%  30%  40%  45%  50%  55%  60%  65%  70%  75%  80%  85%  90%  95% 100% </a:t>
            </a:r>
          </a:p>
          <a:p>
            <a:r>
              <a:rPr lang="en-GB" dirty="0"/>
              <a:t>   0      0      0       0       0       1      1       1       1       1      1       1       1       2       2      2       6 </a:t>
            </a:r>
          </a:p>
          <a:p>
            <a:endParaRPr lang="en-GB" dirty="0"/>
          </a:p>
          <a:p>
            <a:r>
              <a:rPr lang="en-FR" dirty="0"/>
              <a:t>&gt; </a:t>
            </a:r>
            <a:r>
              <a:rPr lang="en-GB" dirty="0"/>
              <a:t>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 30%  60%  70%  80%  90%  95% 100% </a:t>
            </a:r>
          </a:p>
          <a:p>
            <a:r>
              <a:rPr lang="en-GB" dirty="0"/>
              <a:t>   0      0       0       0.      0       0       0     100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770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F5D6-AFFD-62A3-19EF-6AF6FF5D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a chaine du WP3 de TextToKids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3BFB-BC38-C918-2897-B2744F77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Applique toute une série de processeurs permettant de calculer des propriétés de textes ou de phrases</a:t>
            </a:r>
          </a:p>
          <a:p>
            <a:r>
              <a:rPr lang="en-FR" dirty="0"/>
              <a:t>Les propriétés (lexicales, syntaxiques, sémantiques) ont été choisies dans l’idée de mesurer la complexité de textes ou de phrases</a:t>
            </a:r>
          </a:p>
          <a:p>
            <a:pPr lvl="1"/>
            <a:r>
              <a:rPr lang="en-FR" dirty="0"/>
              <a:t>Il existe toute une famille de processeurs implémentés:</a:t>
            </a:r>
          </a:p>
          <a:p>
            <a:pPr lvl="2"/>
            <a:r>
              <a:rPr lang="en-GB" dirty="0" err="1"/>
              <a:t>graphie</a:t>
            </a:r>
            <a:r>
              <a:rPr lang="en-GB" dirty="0"/>
              <a:t>, </a:t>
            </a:r>
            <a:r>
              <a:rPr lang="en-GB" dirty="0" err="1"/>
              <a:t>phonetique</a:t>
            </a:r>
            <a:r>
              <a:rPr lang="en-GB" dirty="0"/>
              <a:t>, </a:t>
            </a:r>
            <a:r>
              <a:rPr lang="en-GB" dirty="0" err="1"/>
              <a:t>niveau_lexical</a:t>
            </a:r>
            <a:r>
              <a:rPr lang="en-GB" dirty="0"/>
              <a:t>, </a:t>
            </a:r>
            <a:r>
              <a:rPr lang="en-GB" dirty="0" err="1"/>
              <a:t>richesse_lexicale</a:t>
            </a:r>
            <a:r>
              <a:rPr lang="en-GB" dirty="0"/>
              <a:t>, </a:t>
            </a:r>
            <a:r>
              <a:rPr lang="en-GB" dirty="0" err="1"/>
              <a:t>adjectifs_ordinaux,flexions_verbales</a:t>
            </a:r>
            <a:r>
              <a:rPr lang="en-GB" dirty="0"/>
              <a:t>, </a:t>
            </a:r>
            <a:r>
              <a:rPr lang="en-GB" dirty="0" err="1"/>
              <a:t>parties_du_discours</a:t>
            </a:r>
            <a:r>
              <a:rPr lang="en-GB" dirty="0"/>
              <a:t>, </a:t>
            </a:r>
            <a:r>
              <a:rPr lang="en-GB" dirty="0" err="1"/>
              <a:t>pronoms</a:t>
            </a:r>
            <a:r>
              <a:rPr lang="en-GB" dirty="0"/>
              <a:t>, </a:t>
            </a:r>
            <a:r>
              <a:rPr lang="en-GB" dirty="0" err="1"/>
              <a:t>pluriels,dependances_syntaxiques</a:t>
            </a:r>
            <a:r>
              <a:rPr lang="en-GB" dirty="0"/>
              <a:t>, </a:t>
            </a:r>
            <a:r>
              <a:rPr lang="en-GB" dirty="0" err="1"/>
              <a:t>structures_passives</a:t>
            </a:r>
            <a:r>
              <a:rPr lang="en-GB" dirty="0"/>
              <a:t>,       </a:t>
            </a:r>
            <a:r>
              <a:rPr lang="en-GB" dirty="0" err="1"/>
              <a:t>structures_syntaxiques</a:t>
            </a:r>
            <a:r>
              <a:rPr lang="en-GB" dirty="0"/>
              <a:t>, </a:t>
            </a:r>
            <a:r>
              <a:rPr lang="en-GB" dirty="0" err="1"/>
              <a:t>superlatifs_inferiorite</a:t>
            </a:r>
            <a:r>
              <a:rPr lang="en-GB" dirty="0"/>
              <a:t>, </a:t>
            </a:r>
            <a:r>
              <a:rPr lang="en-GB" dirty="0" err="1"/>
              <a:t>adverbiaux_temporels</a:t>
            </a:r>
            <a:r>
              <a:rPr lang="en-GB" dirty="0"/>
              <a:t>, </a:t>
            </a:r>
            <a:r>
              <a:rPr lang="en-GB" dirty="0" err="1"/>
              <a:t>modalite</a:t>
            </a:r>
            <a:r>
              <a:rPr lang="en-GB" dirty="0"/>
              <a:t>, emotions,        </a:t>
            </a:r>
            <a:r>
              <a:rPr lang="en-GB" dirty="0" err="1"/>
              <a:t>connecteurs_organisateurs</a:t>
            </a:r>
            <a:r>
              <a:rPr lang="en-GB" dirty="0"/>
              <a:t>, </a:t>
            </a:r>
            <a:r>
              <a:rPr lang="en-GB" dirty="0" err="1"/>
              <a:t>entites_nommees</a:t>
            </a:r>
            <a:r>
              <a:rPr lang="en-GB" dirty="0"/>
              <a:t>, </a:t>
            </a:r>
            <a:r>
              <a:rPr lang="en-GB" dirty="0" err="1"/>
              <a:t>propositions_subordonnees</a:t>
            </a:r>
            <a:r>
              <a:rPr lang="en-GB" dirty="0"/>
              <a:t>, </a:t>
            </a:r>
            <a:r>
              <a:rPr lang="en-GB" dirty="0" err="1"/>
              <a:t>metaphores</a:t>
            </a:r>
            <a:r>
              <a:rPr lang="en-FR" dirty="0"/>
              <a:t>, age</a:t>
            </a:r>
          </a:p>
        </p:txBody>
      </p:sp>
    </p:spTree>
    <p:extLst>
      <p:ext uri="{BB962C8B-B14F-4D97-AF65-F5344CB8AC3E}">
        <p14:creationId xmlns:p14="http://schemas.microsoft.com/office/powerpoint/2010/main" val="93109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8EB-7B10-BDA3-726B-30749406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Vu de plus près après 99%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DA7C-899F-D8D3-D264-25BD70B2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FR" dirty="0"/>
              <a:t>99% 99.1% 99.2% 99.3% 99.4% 99.5% 99.6% 99.7% 99.8% 99.9%  100% </a:t>
            </a:r>
          </a:p>
          <a:p>
            <a:r>
              <a:rPr lang="en-FR" dirty="0"/>
              <a:t>  3      3         3         3         3         3        3       4          4         4          6 </a:t>
            </a:r>
          </a:p>
          <a:p>
            <a:endParaRPr lang="en-FR" dirty="0"/>
          </a:p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GB" dirty="0"/>
              <a:t> 99.4%  99.5%  99.6%  99.7%  99.8%  99.9%   100% </a:t>
            </a:r>
          </a:p>
          <a:p>
            <a:r>
              <a:rPr lang="en-GB" dirty="0"/>
              <a:t> 16.67  25.00  33.33  50.00  50.00 100.00 100.00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4884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88A3-FBF8-9A88-22AA-E4BD8B6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Résumé des informations sur les énoncés pour un processeur donné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EB53-C454-004B-DF21-4264988F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65515"/>
            <a:ext cx="10554574" cy="49638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sent_desc</a:t>
            </a:r>
            <a:r>
              <a:rPr lang="en-GB" dirty="0"/>
              <a:t>(</a:t>
            </a:r>
            <a:r>
              <a:rPr lang="en-GB" dirty="0" err="1"/>
              <a:t>chi_tv_mdl$bestcor$processor</a:t>
            </a:r>
            <a:r>
              <a:rPr lang="en-GB" dirty="0"/>
              <a:t>[1], </a:t>
            </a:r>
            <a:r>
              <a:rPr lang="en-GB" dirty="0" err="1"/>
              <a:t>sent_tv</a:t>
            </a:r>
            <a:r>
              <a:rPr lang="en-GB" dirty="0"/>
              <a:t>, 0.05, .6, 0.01)</a:t>
            </a:r>
          </a:p>
          <a:p>
            <a:pPr marL="0" indent="0">
              <a:buNone/>
            </a:pPr>
            <a:r>
              <a:rPr lang="en-GB" dirty="0"/>
              <a:t>[1] "pour le </a:t>
            </a:r>
            <a:r>
              <a:rPr lang="en-GB" dirty="0" err="1"/>
              <a:t>processeur</a:t>
            </a:r>
            <a:r>
              <a:rPr lang="en-GB" dirty="0"/>
              <a:t>: adverbiaux_temporels_texte_proportion_adverbiaux_loc_temp_focalisation_id_text"</a:t>
            </a:r>
          </a:p>
          <a:p>
            <a:pPr marL="0" indent="0">
              <a:buNone/>
            </a:pPr>
            <a:r>
              <a:rPr lang="en-GB" dirty="0"/>
              <a:t>[1] "quantiles </a:t>
            </a:r>
            <a:r>
              <a:rPr lang="en-GB" dirty="0" err="1"/>
              <a:t>tous</a:t>
            </a:r>
            <a:r>
              <a:rPr lang="en-GB" dirty="0"/>
              <a:t> les 0.05"</a:t>
            </a:r>
          </a:p>
          <a:p>
            <a:pPr marL="0" indent="0">
              <a:buNone/>
            </a:pPr>
            <a:r>
              <a:rPr lang="en-GB" dirty="0"/>
              <a:t>  0%   5%  10%  15%  20%  25%  30%  35%  40%  45%  50%  55%  60%  65%  70%  75%  80%  85%  90%   95% 100% </a:t>
            </a:r>
          </a:p>
          <a:p>
            <a:pPr marL="0" indent="0">
              <a:buNone/>
            </a:pPr>
            <a:r>
              <a:rPr lang="en-GB" dirty="0"/>
              <a:t>   0    0    0    0    0    0    0    0    0    0    0    0    0    0    0    0    0    0    0   0    1 </a:t>
            </a:r>
          </a:p>
          <a:p>
            <a:pPr marL="0" indent="0">
              <a:buNone/>
            </a:pPr>
            <a:r>
              <a:rPr lang="en-GB" dirty="0"/>
              <a:t>[1] "quantiles </a:t>
            </a:r>
            <a:r>
              <a:rPr lang="en-GB" dirty="0" err="1"/>
              <a:t>apres</a:t>
            </a:r>
            <a:r>
              <a:rPr lang="en-GB" dirty="0"/>
              <a:t> un </a:t>
            </a:r>
            <a:r>
              <a:rPr lang="en-GB" dirty="0" err="1"/>
              <a:t>seuil</a:t>
            </a:r>
            <a:r>
              <a:rPr lang="en-GB" dirty="0"/>
              <a:t> </a:t>
            </a:r>
            <a:r>
              <a:rPr lang="en-GB" dirty="0" err="1"/>
              <a:t>seuil</a:t>
            </a:r>
            <a:r>
              <a:rPr lang="en-GB" dirty="0"/>
              <a:t> max-min * 0.6  et </a:t>
            </a:r>
            <a:r>
              <a:rPr lang="en-GB" dirty="0" err="1"/>
              <a:t>tous</a:t>
            </a:r>
            <a:r>
              <a:rPr lang="en-GB" dirty="0"/>
              <a:t> les 0.01"</a:t>
            </a:r>
          </a:p>
          <a:p>
            <a:pPr marL="0" indent="0">
              <a:buNone/>
            </a:pPr>
            <a:r>
              <a:rPr lang="en-GB" dirty="0"/>
              <a:t> 98%  99% 100% </a:t>
            </a:r>
          </a:p>
          <a:p>
            <a:pPr marL="0" indent="0">
              <a:buNone/>
            </a:pPr>
            <a:r>
              <a:rPr lang="en-GB" dirty="0"/>
              <a:t>   1    1    1 </a:t>
            </a:r>
          </a:p>
          <a:p>
            <a:pPr marL="0" indent="0">
              <a:buNone/>
            </a:pPr>
            <a:r>
              <a:rPr lang="en-GB" dirty="0"/>
              <a:t>[1] "distribution scores: </a:t>
            </a:r>
            <a:r>
              <a:rPr lang="en-GB" dirty="0" err="1"/>
              <a:t>montrer</a:t>
            </a:r>
            <a:r>
              <a:rPr lang="en-GB" dirty="0"/>
              <a:t> </a:t>
            </a:r>
            <a:r>
              <a:rPr lang="en-GB" dirty="0" err="1"/>
              <a:t>visuellement</a:t>
            </a:r>
            <a:r>
              <a:rPr lang="en-GB" dirty="0"/>
              <a:t> la distribution des </a:t>
            </a:r>
            <a:r>
              <a:rPr lang="en-GB" dirty="0" err="1"/>
              <a:t>valeurs</a:t>
            </a:r>
            <a:r>
              <a:rPr lang="en-GB" dirty="0"/>
              <a:t> par age"</a:t>
            </a:r>
          </a:p>
          <a:p>
            <a:pPr marL="0" indent="0">
              <a:buNone/>
            </a:pPr>
            <a:r>
              <a:rPr lang="en-GB" dirty="0"/>
              <a:t>         0      1</a:t>
            </a:r>
          </a:p>
          <a:p>
            <a:pPr marL="0" indent="0">
              <a:buNone/>
            </a:pPr>
            <a:r>
              <a:rPr lang="en-GB" dirty="0"/>
              <a:t>  4 97.762  2.238</a:t>
            </a:r>
          </a:p>
          <a:p>
            <a:pPr marL="0" indent="0">
              <a:buNone/>
            </a:pPr>
            <a:r>
              <a:rPr lang="en-GB" dirty="0"/>
              <a:t>  5 97.871  2.129</a:t>
            </a:r>
          </a:p>
          <a:p>
            <a:pPr marL="0" indent="0">
              <a:buNone/>
            </a:pPr>
            <a:r>
              <a:rPr lang="en-GB" dirty="0"/>
              <a:t>  6 96.840  3.160</a:t>
            </a:r>
          </a:p>
          <a:p>
            <a:pPr marL="0" indent="0">
              <a:buNone/>
            </a:pPr>
            <a:r>
              <a:rPr lang="en-GB" dirty="0"/>
              <a:t>  7 97.494  2.506</a:t>
            </a:r>
          </a:p>
          <a:p>
            <a:pPr marL="0" indent="0">
              <a:buNone/>
            </a:pPr>
            <a:r>
              <a:rPr lang="en-GB" dirty="0"/>
              <a:t>[1] "distribution proc: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intéressantes</a:t>
            </a:r>
            <a:r>
              <a:rPr lang="en-GB" dirty="0"/>
              <a:t> pour </a:t>
            </a:r>
            <a:r>
              <a:rPr lang="en-GB" dirty="0" err="1"/>
              <a:t>caractériser</a:t>
            </a:r>
            <a:r>
              <a:rPr lang="en-GB" dirty="0"/>
              <a:t> la distribution"</a:t>
            </a:r>
          </a:p>
          <a:p>
            <a:pPr marL="0" indent="0">
              <a:buNone/>
            </a:pPr>
            <a:r>
              <a:rPr lang="en-GB" dirty="0"/>
              <a:t>   processor    mean </a:t>
            </a:r>
            <a:r>
              <a:rPr lang="en-GB" dirty="0" err="1"/>
              <a:t>sd</a:t>
            </a:r>
            <a:r>
              <a:rPr lang="en-GB" dirty="0"/>
              <a:t> min max median q20 q80 q90 q95</a:t>
            </a:r>
          </a:p>
          <a:p>
            <a:pPr marL="0" indent="0">
              <a:buNone/>
            </a:pPr>
            <a:r>
              <a:rPr lang="en-GB" dirty="0"/>
              <a:t>1 adverbiaux_temporels_phrase_proportion_adverbiaux_loc_temp_focalisation_id_sentence 0.02522  1 0.1567   0   1  0   0   0   0   0</a:t>
            </a:r>
          </a:p>
          <a:p>
            <a:pPr marL="0" indent="0">
              <a:buNone/>
            </a:pPr>
            <a:r>
              <a:rPr lang="en-GB" dirty="0"/>
              <a:t>[1] "</a:t>
            </a:r>
            <a:r>
              <a:rPr lang="en-GB" dirty="0" err="1"/>
              <a:t>valeur</a:t>
            </a:r>
            <a:r>
              <a:rPr lang="en-GB" dirty="0"/>
              <a:t> d'un </a:t>
            </a:r>
            <a:r>
              <a:rPr lang="en-GB" dirty="0" err="1"/>
              <a:t>seuil</a:t>
            </a:r>
            <a:r>
              <a:rPr lang="en-GB" dirty="0"/>
              <a:t> pour ls quantiles pour type minmax et </a:t>
            </a:r>
            <a:r>
              <a:rPr lang="en-GB" dirty="0" err="1"/>
              <a:t>seuil</a:t>
            </a:r>
            <a:r>
              <a:rPr lang="en-GB" dirty="0"/>
              <a:t> 0.6"</a:t>
            </a:r>
          </a:p>
          <a:p>
            <a:pPr marL="0" indent="0">
              <a:buNone/>
            </a:pPr>
            <a:r>
              <a:rPr lang="en-GB" dirty="0"/>
              <a:t>[1] 0.8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555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6022-4FFE-6A99-04A4-A1CBCFED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800" dirty="0"/>
              <a:t>Calcul de la qualité des énoncés pour un processeur</a:t>
            </a:r>
            <a:endParaRPr lang="en-F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D708-83E3-8ECC-AB15-6125B319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0756"/>
          </a:xfrm>
        </p:spPr>
        <p:txBody>
          <a:bodyPr/>
          <a:lstStyle/>
          <a:p>
            <a:r>
              <a:rPr lang="en-GB" dirty="0"/>
              <a:t>[1] "</a:t>
            </a:r>
            <a:r>
              <a:rPr lang="en-GB" dirty="0" err="1"/>
              <a:t>best_sent</a:t>
            </a:r>
            <a:r>
              <a:rPr lang="en-GB" dirty="0"/>
              <a:t> pour: </a:t>
            </a:r>
            <a:r>
              <a:rPr lang="en-GB" dirty="0" err="1"/>
              <a:t>flexions_verbales_texte_diversite_temps_verbaux_text</a:t>
            </a:r>
            <a:r>
              <a:rPr lang="en-GB" dirty="0"/>
              <a:t>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990CA6-4532-A42C-FDEA-DA7F148F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7188"/>
              </p:ext>
            </p:extLst>
          </p:nvPr>
        </p:nvGraphicFramePr>
        <p:xfrm>
          <a:off x="810000" y="3228881"/>
          <a:ext cx="10563225" cy="2651760"/>
        </p:xfrm>
        <a:graphic>
          <a:graphicData uri="http://schemas.openxmlformats.org/drawingml/2006/table">
            <a:tbl>
              <a:tblPr/>
              <a:tblGrid>
                <a:gridCol w="3042472">
                  <a:extLst>
                    <a:ext uri="{9D8B030D-6E8A-4147-A177-3AD203B41FA5}">
                      <a16:colId xmlns:a16="http://schemas.microsoft.com/office/drawing/2014/main" val="2529681438"/>
                    </a:ext>
                  </a:extLst>
                </a:gridCol>
                <a:gridCol w="6505731">
                  <a:extLst>
                    <a:ext uri="{9D8B030D-6E8A-4147-A177-3AD203B41FA5}">
                      <a16:colId xmlns:a16="http://schemas.microsoft.com/office/drawing/2014/main" val="1686494203"/>
                    </a:ext>
                  </a:extLst>
                </a:gridCol>
                <a:gridCol w="1015022">
                  <a:extLst>
                    <a:ext uri="{9D8B030D-6E8A-4147-A177-3AD203B41FA5}">
                      <a16:colId xmlns:a16="http://schemas.microsoft.com/office/drawing/2014/main" val="47904362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sentence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806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chi_Julie_5.85.txt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hum peut être que si parce que Ulysse a rangé tout ceux qu'il voulait pas qu'on ait.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12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  <a:latin typeface="Liberation Sans"/>
                        </a:rPr>
                        <a:t>chi_Madeleine_4.15.txt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c'est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toi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peut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être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on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pourrait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dire que y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avait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deux princesses!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85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chi_Julie_5.85.txt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c'est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ma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marraine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qui me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l'avait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offert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.</a:t>
                      </a:r>
                    </a:p>
                    <a:p>
                      <a:pPr algn="l"/>
                      <a:r>
                        <a:rPr lang="en-GB" dirty="0">
                          <a:effectLst/>
                          <a:latin typeface="Liberation Sans"/>
                        </a:rPr>
                        <a:t>et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j'ai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dû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le prendre chez madame Nathalie.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505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  <a:latin typeface="Liberation Sans"/>
                        </a:rPr>
                        <a:t>chi_Léonard_2.92.txt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  <a:latin typeface="Liberation Sans"/>
                        </a:rPr>
                        <a:t>pourquoi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t'as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cru que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c'était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fini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?</a:t>
                      </a:r>
                    </a:p>
                    <a:p>
                      <a:pPr algn="l"/>
                      <a:r>
                        <a:rPr lang="en-GB" dirty="0">
                          <a:effectLst/>
                          <a:latin typeface="Liberation Sans"/>
                        </a:rPr>
                        <a:t>et non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en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fait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ça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dirty="0" err="1">
                          <a:effectLst/>
                          <a:latin typeface="Liberation Sans"/>
                        </a:rPr>
                        <a:t>va</a:t>
                      </a:r>
                      <a:r>
                        <a:rPr lang="en-GB" dirty="0">
                          <a:effectLst/>
                          <a:latin typeface="Liberation Sans"/>
                        </a:rPr>
                        <a:t> commencer!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66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ABFE-7F87-C01A-EBC6-0DBC6C6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3200" dirty="0"/>
              <a:t>Evaluation des énoncés en fonction de plusieurs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15D9-B07A-D181-2B54-F9EB6374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display_best_sent_texte</a:t>
            </a:r>
            <a:r>
              <a:rPr lang="en-GB" dirty="0"/>
              <a:t>(</a:t>
            </a:r>
            <a:r>
              <a:rPr lang="en-GB" dirty="0" err="1"/>
              <a:t>sent_tv</a:t>
            </a:r>
            <a:r>
              <a:rPr lang="en-GB" dirty="0"/>
              <a:t>, "chi_Alban_5.11{GS}.txt", 20, .9, 12, "chi_Alban_5.11.csv")</a:t>
            </a:r>
          </a:p>
          <a:p>
            <a:r>
              <a:rPr lang="en-GB" dirty="0"/>
              <a:t>Lister les </a:t>
            </a:r>
            <a:r>
              <a:rPr lang="en-GB" dirty="0" err="1"/>
              <a:t>énoncés</a:t>
            </a:r>
            <a:r>
              <a:rPr lang="en-GB" dirty="0"/>
              <a:t> qui </a:t>
            </a:r>
            <a:r>
              <a:rPr lang="en-GB" dirty="0" err="1"/>
              <a:t>ont</a:t>
            </a:r>
            <a:r>
              <a:rPr lang="en-GB" dirty="0"/>
              <a:t> le </a:t>
            </a:r>
            <a:r>
              <a:rPr lang="en-GB" dirty="0" err="1"/>
              <a:t>souvent</a:t>
            </a:r>
            <a:r>
              <a:rPr lang="en-GB" dirty="0"/>
              <a:t> des scores </a:t>
            </a:r>
            <a:r>
              <a:rPr lang="en-GB" dirty="0" err="1"/>
              <a:t>hauts</a:t>
            </a:r>
            <a:r>
              <a:rPr lang="en-GB" dirty="0"/>
              <a:t> pour des </a:t>
            </a:r>
            <a:r>
              <a:rPr lang="en-GB" dirty="0" err="1"/>
              <a:t>processeurs</a:t>
            </a:r>
            <a:r>
              <a:rPr lang="en-GB" dirty="0"/>
              <a:t> </a:t>
            </a:r>
            <a:r>
              <a:rPr lang="en-GB" dirty="0" err="1"/>
              <a:t>intéressants</a:t>
            </a:r>
            <a:endParaRPr lang="en-GB" dirty="0"/>
          </a:p>
          <a:p>
            <a:pPr lvl="1"/>
            <a:r>
              <a:rPr lang="en-GB" dirty="0" err="1"/>
              <a:t>Exemple</a:t>
            </a:r>
            <a:r>
              <a:rPr lang="en-GB" dirty="0"/>
              <a:t> ci-dessus: 12 </a:t>
            </a:r>
            <a:r>
              <a:rPr lang="en-GB" dirty="0" err="1"/>
              <a:t>processeurs</a:t>
            </a:r>
            <a:r>
              <a:rPr lang="en-GB" dirty="0"/>
              <a:t> au </a:t>
            </a:r>
            <a:r>
              <a:rPr lang="en-GB" dirty="0" err="1"/>
              <a:t>moins</a:t>
            </a:r>
            <a:r>
              <a:rPr lang="en-GB" dirty="0"/>
              <a:t>, scores </a:t>
            </a:r>
            <a:r>
              <a:rPr lang="en-GB" dirty="0" err="1"/>
              <a:t>à</a:t>
            </a:r>
            <a:r>
              <a:rPr lang="en-GB" dirty="0"/>
              <a:t> au </a:t>
            </a:r>
            <a:r>
              <a:rPr lang="en-GB" dirty="0" err="1"/>
              <a:t>moins</a:t>
            </a:r>
            <a:r>
              <a:rPr lang="en-GB" dirty="0"/>
              <a:t> .9 (90%) du max, pour les 20 </a:t>
            </a:r>
            <a:r>
              <a:rPr lang="en-GB" dirty="0" err="1"/>
              <a:t>meilleurs</a:t>
            </a:r>
            <a:r>
              <a:rPr lang="en-GB" dirty="0"/>
              <a:t> </a:t>
            </a:r>
            <a:r>
              <a:rPr lang="en-GB" dirty="0" err="1"/>
              <a:t>processeurs</a:t>
            </a:r>
            <a:endParaRPr lang="en-GB" dirty="0"/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6499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C3E9BA-A7E7-7B08-E6A7-4C435DC5BCD9}"/>
              </a:ext>
            </a:extLst>
          </p:cNvPr>
          <p:cNvSpPr txBox="1"/>
          <p:nvPr/>
        </p:nvSpPr>
        <p:spPr>
          <a:xfrm>
            <a:off x="557134" y="1166842"/>
            <a:ext cx="113300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/>
              <a:t>[1] 14</a:t>
            </a:r>
          </a:p>
          <a:p>
            <a:r>
              <a:rPr lang="en-FR" dirty="0"/>
              <a:t>[1] "xxx les chats ils savent monter sur les toits donc ils passent par la cheminée."</a:t>
            </a:r>
          </a:p>
          <a:p>
            <a:r>
              <a:rPr lang="en-FR" dirty="0"/>
              <a:t> [1] "pluriels_phrase_nombre_pluriels_sentence"                                         </a:t>
            </a:r>
          </a:p>
          <a:p>
            <a:r>
              <a:rPr lang="en-FR" dirty="0"/>
              <a:t> [2] "pronoms_phrase_nombre_pronoms_indefinis_sentence"                                 </a:t>
            </a:r>
          </a:p>
          <a:p>
            <a:r>
              <a:rPr lang="en-FR" dirty="0"/>
              <a:t> [3] "connecteurs_organisateurs_phrase_nombre_explicatifs_et_justificatifs_sentence"    </a:t>
            </a:r>
          </a:p>
          <a:p>
            <a:r>
              <a:rPr lang="en-FR" dirty="0"/>
              <a:t> [4] "connecteurs_organisateurs_phrase_proportion_explicatifs_et_justificatifs_sentence"</a:t>
            </a:r>
          </a:p>
          <a:p>
            <a:r>
              <a:rPr lang="en-FR" dirty="0"/>
              <a:t> [5] "dependances_syntaxiques_phrase_nombre_moyen_dependances_sentence"                 </a:t>
            </a:r>
          </a:p>
          <a:p>
            <a:r>
              <a:rPr lang="en-FR" dirty="0"/>
              <a:t> [6] "graphie_phrase_variance_longueur_mots_sentence"                                   </a:t>
            </a:r>
          </a:p>
          <a:p>
            <a:r>
              <a:rPr lang="en-FR" dirty="0"/>
              <a:t> [7] "pluriels_phrase_proportion_pluriels_sentence"                                     </a:t>
            </a:r>
          </a:p>
          <a:p>
            <a:r>
              <a:rPr lang="en-FR" dirty="0"/>
              <a:t> [8] "connecteurs_organisateurs_phrase_nombre_connecteurs_temporels_sentence"           </a:t>
            </a:r>
          </a:p>
          <a:p>
            <a:r>
              <a:rPr lang="en-FR" dirty="0"/>
              <a:t> [9] "connecteurs_organisateurs_phrase_proportion_connecteurs_temporels_sentence"       </a:t>
            </a:r>
          </a:p>
          <a:p>
            <a:r>
              <a:rPr lang="en-FR" dirty="0"/>
              <a:t>[10] "adverbiaux_temporels_phrase_nombre_adverbiaux_temporels_sentence"                 </a:t>
            </a:r>
          </a:p>
          <a:p>
            <a:r>
              <a:rPr lang="en-FR" dirty="0"/>
              <a:t>[11] "adverbiaux_temporels_phrase_proportion_adverbiaux_temporels_sentence"             </a:t>
            </a:r>
          </a:p>
          <a:p>
            <a:r>
              <a:rPr lang="en-FR" dirty="0"/>
              <a:t>[12] "structures_syntaxiques_phrase_nombre_subordonnees_completives_sentence"           </a:t>
            </a:r>
          </a:p>
          <a:p>
            <a:r>
              <a:rPr lang="en-FR" dirty="0"/>
              <a:t>[13] "structures_syntaxiques_phrase_proportion_subordonnees_completives_sentence"       </a:t>
            </a:r>
          </a:p>
          <a:p>
            <a:r>
              <a:rPr lang="en-FR" dirty="0"/>
              <a:t>[14] "pronoms_phrase_proportion_pronoms_personnels_pluriels_sentence" </a:t>
            </a:r>
          </a:p>
        </p:txBody>
      </p:sp>
    </p:spTree>
    <p:extLst>
      <p:ext uri="{BB962C8B-B14F-4D97-AF65-F5344CB8AC3E}">
        <p14:creationId xmlns:p14="http://schemas.microsoft.com/office/powerpoint/2010/main" val="103042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8E46A7-F57B-E941-E2C6-7D38BB9F3171}"/>
              </a:ext>
            </a:extLst>
          </p:cNvPr>
          <p:cNvSpPr txBox="1"/>
          <p:nvPr/>
        </p:nvSpPr>
        <p:spPr>
          <a:xfrm>
            <a:off x="141515" y="251107"/>
            <a:ext cx="116368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display_best_sent_texte</a:t>
            </a:r>
            <a:r>
              <a:rPr lang="en-US" dirty="0"/>
              <a:t>(</a:t>
            </a:r>
            <a:r>
              <a:rPr lang="en-US" dirty="0" err="1"/>
              <a:t>colaje_sentence</a:t>
            </a:r>
            <a:r>
              <a:rPr lang="en-US" dirty="0"/>
              <a:t>, "chi_Madeleine_3.82.txt", 20, .9, 15, "chi_Madeleine_3.82.csv", T)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"un étage deux étages trois étages tout </a:t>
            </a:r>
            <a:r>
              <a:rPr lang="en-US" dirty="0" err="1"/>
              <a:t>en</a:t>
            </a:r>
            <a:r>
              <a:rPr lang="en-US" dirty="0"/>
              <a:t> haut tout </a:t>
            </a:r>
            <a:r>
              <a:rPr lang="en-US" dirty="0" err="1"/>
              <a:t>en</a:t>
            </a:r>
            <a:r>
              <a:rPr lang="en-US" dirty="0"/>
              <a:t> haut!\</a:t>
            </a:r>
            <a:r>
              <a:rPr lang="en-US" dirty="0" err="1"/>
              <a:t>nla</a:t>
            </a:r>
            <a:r>
              <a:rPr lang="en-US" dirty="0"/>
              <a:t> chambre de Marie."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[1] "sur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feuilles</a:t>
            </a:r>
            <a:r>
              <a:rPr lang="en-US" dirty="0"/>
              <a:t> </a:t>
            </a:r>
            <a:r>
              <a:rPr lang="en-US" dirty="0" err="1"/>
              <a:t>qu'est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faire?"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"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choisis</a:t>
            </a:r>
            <a:r>
              <a:rPr lang="en-US" dirty="0"/>
              <a:t>!\</a:t>
            </a:r>
            <a:r>
              <a:rPr lang="en-US" dirty="0" err="1"/>
              <a:t>nmais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je </a:t>
            </a:r>
            <a:r>
              <a:rPr lang="en-US" dirty="0" err="1"/>
              <a:t>veux</a:t>
            </a:r>
            <a:r>
              <a:rPr lang="en-US" dirty="0"/>
              <a:t> faire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train de faire du ski."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"</a:t>
            </a:r>
            <a:r>
              <a:rPr lang="en-US" dirty="0" err="1"/>
              <a:t>euh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bouteille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trou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trop petit."</a:t>
            </a:r>
          </a:p>
          <a:p>
            <a:r>
              <a:rPr lang="en-US" dirty="0"/>
              <a:t>[1] 17</a:t>
            </a:r>
          </a:p>
          <a:p>
            <a:r>
              <a:rPr lang="en-US" dirty="0"/>
              <a:t>[1] "</a:t>
            </a:r>
            <a:r>
              <a:rPr lang="en-US" dirty="0" err="1"/>
              <a:t>chacun</a:t>
            </a:r>
            <a:r>
              <a:rPr lang="en-US" dirty="0"/>
              <a:t> </a:t>
            </a:r>
            <a:r>
              <a:rPr lang="en-US" dirty="0" err="1"/>
              <a:t>roulait</a:t>
            </a:r>
            <a:r>
              <a:rPr lang="en-US" dirty="0"/>
              <a:t> la petite la </a:t>
            </a:r>
            <a:r>
              <a:rPr lang="en-US" dirty="0" err="1"/>
              <a:t>maitresse</a:t>
            </a:r>
            <a:r>
              <a:rPr lang="en-US" dirty="0"/>
              <a:t> </a:t>
            </a:r>
            <a:r>
              <a:rPr lang="en-US" dirty="0" err="1"/>
              <a:t>allait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carotte après les </a:t>
            </a:r>
            <a:r>
              <a:rPr lang="en-US" dirty="0" err="1"/>
              <a:t>yeux</a:t>
            </a:r>
            <a:r>
              <a:rPr lang="en-US" dirty="0"/>
              <a:t> après </a:t>
            </a:r>
            <a:r>
              <a:rPr lang="en-US" dirty="0" err="1"/>
              <a:t>euh</a:t>
            </a:r>
            <a:r>
              <a:rPr lang="en-US" dirty="0"/>
              <a:t>."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"hum </a:t>
            </a:r>
            <a:r>
              <a:rPr lang="en-US" dirty="0" err="1"/>
              <a:t>oui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allée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</a:t>
            </a:r>
            <a:r>
              <a:rPr lang="en-US" dirty="0" err="1"/>
              <a:t>c'était</a:t>
            </a:r>
            <a:r>
              <a:rPr lang="en-US" dirty="0"/>
              <a:t> un enfant qui </a:t>
            </a:r>
            <a:r>
              <a:rPr lang="en-US" dirty="0" err="1"/>
              <a:t>yyy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avait</a:t>
            </a:r>
            <a:r>
              <a:rPr lang="en-US" dirty="0"/>
              <a:t> mis son chapeau."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[1] "on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éteindre</a:t>
            </a:r>
            <a:r>
              <a:rPr lang="en-US" dirty="0"/>
              <a:t> la lumière de </a:t>
            </a:r>
            <a:r>
              <a:rPr lang="en-US" dirty="0" err="1"/>
              <a:t>là</a:t>
            </a:r>
            <a:r>
              <a:rPr lang="en-US" dirty="0"/>
              <a:t> bas?\</a:t>
            </a:r>
            <a:r>
              <a:rPr lang="en-US" dirty="0" err="1"/>
              <a:t>nmais</a:t>
            </a:r>
            <a:r>
              <a:rPr lang="en-US" dirty="0"/>
              <a:t> </a:t>
            </a:r>
            <a:r>
              <a:rPr lang="en-US" dirty="0" err="1"/>
              <a:t>j'ai</a:t>
            </a:r>
            <a:r>
              <a:rPr lang="en-US" dirty="0"/>
              <a:t> </a:t>
            </a:r>
            <a:r>
              <a:rPr lang="en-US" dirty="0" err="1"/>
              <a:t>regarde</a:t>
            </a:r>
            <a:r>
              <a:rPr lang="en-US" dirty="0"/>
              <a:t> </a:t>
            </a:r>
            <a:r>
              <a:rPr lang="en-US" dirty="0" err="1"/>
              <a:t>j'aurai</a:t>
            </a:r>
            <a:r>
              <a:rPr lang="en-US" dirty="0"/>
              <a:t> pas fait beaucoup de </a:t>
            </a:r>
            <a:r>
              <a:rPr lang="en-US" dirty="0" err="1"/>
              <a:t>neige</a:t>
            </a:r>
            <a:r>
              <a:rPr lang="en-US" dirty="0"/>
              <a:t>!"</a:t>
            </a:r>
          </a:p>
          <a:p>
            <a:r>
              <a:rPr lang="en-US" dirty="0"/>
              <a:t>[1] 15</a:t>
            </a:r>
          </a:p>
          <a:p>
            <a:r>
              <a:rPr lang="en-US" dirty="0"/>
              <a:t>[1] "</a:t>
            </a:r>
            <a:r>
              <a:rPr lang="en-US" dirty="0" err="1"/>
              <a:t>l'a</a:t>
            </a:r>
            <a:r>
              <a:rPr lang="en-US" dirty="0"/>
              <a:t> un petit bout </a:t>
            </a:r>
            <a:r>
              <a:rPr lang="en-US" dirty="0" err="1"/>
              <a:t>d'os</a:t>
            </a:r>
            <a:r>
              <a:rPr lang="en-US" dirty="0"/>
              <a:t> qui se </a:t>
            </a:r>
            <a:r>
              <a:rPr lang="en-US" dirty="0" err="1"/>
              <a:t>balade</a:t>
            </a:r>
            <a:r>
              <a:rPr lang="en-US" dirty="0"/>
              <a:t>!\</a:t>
            </a:r>
            <a:r>
              <a:rPr lang="en-US" dirty="0" err="1"/>
              <a:t>ndu</a:t>
            </a:r>
            <a:r>
              <a:rPr lang="en-US" dirty="0"/>
              <a:t> coup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gardes</a:t>
            </a:r>
            <a:r>
              <a:rPr lang="en-US" dirty="0"/>
              <a:t> y aura que papa Marie et </a:t>
            </a:r>
            <a:r>
              <a:rPr lang="en-US" dirty="0" err="1"/>
              <a:t>moi</a:t>
            </a:r>
            <a:r>
              <a:rPr lang="en-US" dirty="0"/>
              <a:t>."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[1] "</a:t>
            </a:r>
            <a:r>
              <a:rPr lang="en-US" dirty="0" err="1"/>
              <a:t>c'est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le </a:t>
            </a:r>
            <a:r>
              <a:rPr lang="en-US" dirty="0" err="1"/>
              <a:t>bébé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fait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c'est</a:t>
            </a:r>
            <a:r>
              <a:rPr lang="en-US" dirty="0"/>
              <a:t> un </a:t>
            </a:r>
            <a:r>
              <a:rPr lang="en-US" dirty="0" err="1"/>
              <a:t>sapin</a:t>
            </a:r>
            <a:r>
              <a:rPr lang="en-US" dirty="0"/>
              <a:t>."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[1] "</a:t>
            </a:r>
            <a:r>
              <a:rPr lang="en-US" dirty="0" err="1"/>
              <a:t>yahou@i</a:t>
            </a:r>
            <a:r>
              <a:rPr lang="en-US" dirty="0"/>
              <a:t> non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c'est</a:t>
            </a:r>
            <a:r>
              <a:rPr lang="en-US" dirty="0"/>
              <a:t> le papa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c'est</a:t>
            </a:r>
            <a:r>
              <a:rPr lang="en-US" dirty="0"/>
              <a:t> la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soeur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train de faire du ski </a:t>
            </a:r>
            <a:r>
              <a:rPr lang="en-US" dirty="0" err="1"/>
              <a:t>là</a:t>
            </a:r>
            <a:r>
              <a:rPr lang="en-US" dirty="0"/>
              <a:t> 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c'est</a:t>
            </a:r>
            <a:r>
              <a:rPr lang="en-US" dirty="0"/>
              <a:t> le grand frère et le papa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et le petit frère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32123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D71B-5261-3D90-97A1-2290256B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Utiliser la chaine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2E6C-8FC4-4C36-3A74-03A3B99C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476"/>
          </a:xfrm>
        </p:spPr>
        <p:txBody>
          <a:bodyPr/>
          <a:lstStyle/>
          <a:p>
            <a:r>
              <a:rPr lang="en-FR" dirty="0"/>
              <a:t>La chaine est implémentée sous forme d’un web service à l’adresse </a:t>
            </a:r>
            <a:r>
              <a:rPr lang="en-FR" dirty="0">
                <a:hlinkClick r:id="rId2"/>
              </a:rPr>
              <a:t>http://vheborto-corliapi.inist.fr:8081</a:t>
            </a:r>
            <a:endParaRPr lang="en-FR" dirty="0"/>
          </a:p>
          <a:p>
            <a:pPr lvl="1"/>
            <a:r>
              <a:rPr lang="en-FR" dirty="0"/>
              <a:t>Il s’agit donc d’un serveur qui doit être consulté par programme (le client)</a:t>
            </a:r>
          </a:p>
          <a:p>
            <a:r>
              <a:rPr lang="en-FR" dirty="0"/>
              <a:t>Deux types d’utilisation de la chaine (programmes client) sont possibles:</a:t>
            </a:r>
          </a:p>
          <a:p>
            <a:pPr lvl="1"/>
            <a:r>
              <a:rPr lang="en-FR" dirty="0"/>
              <a:t>Interfaces web</a:t>
            </a:r>
          </a:p>
          <a:p>
            <a:pPr lvl="2"/>
            <a:r>
              <a:rPr lang="en-GB" dirty="0">
                <a:hlinkClick r:id="rId3"/>
              </a:rPr>
              <a:t>http://vheborto-corliapi.inist.fr:8081/api/</a:t>
            </a:r>
            <a:r>
              <a:rPr lang="en-GB" dirty="0"/>
              <a:t> service minimum de test</a:t>
            </a:r>
          </a:p>
          <a:p>
            <a:pPr lvl="2"/>
            <a:r>
              <a:rPr lang="en-GB" dirty="0">
                <a:hlinkClick r:id="rId4"/>
              </a:rPr>
              <a:t>http://vheborto-corliapi.inist.fr:8984/</a:t>
            </a:r>
            <a:r>
              <a:rPr lang="en-GB" dirty="0"/>
              <a:t> Interface facile </a:t>
            </a:r>
            <a:r>
              <a:rPr lang="en-GB" dirty="0" err="1"/>
              <a:t>à</a:t>
            </a:r>
            <a:r>
              <a:rPr lang="en-GB" dirty="0"/>
              <a:t> utiliser, </a:t>
            </a:r>
            <a:r>
              <a:rPr lang="en-GB" dirty="0" err="1"/>
              <a:t>sauvegarde</a:t>
            </a:r>
            <a:r>
              <a:rPr lang="en-GB" dirty="0"/>
              <a:t> des </a:t>
            </a:r>
            <a:r>
              <a:rPr lang="en-GB" dirty="0" err="1"/>
              <a:t>résultats</a:t>
            </a:r>
            <a:r>
              <a:rPr lang="en-GB" dirty="0"/>
              <a:t> possible sous </a:t>
            </a:r>
            <a:r>
              <a:rPr lang="en-GB" dirty="0" err="1"/>
              <a:t>forme</a:t>
            </a:r>
            <a:r>
              <a:rPr lang="en-GB" dirty="0"/>
              <a:t> CSV / EXCEL /JSON</a:t>
            </a:r>
            <a:endParaRPr lang="en-FR" dirty="0"/>
          </a:p>
          <a:p>
            <a:pPr lvl="1"/>
            <a:r>
              <a:rPr lang="en-FR" dirty="0"/>
              <a:t>Lancement en lignes de commandes: voir ”text_complexity_client” dans le gitlab</a:t>
            </a:r>
          </a:p>
          <a:p>
            <a:pPr lvl="2"/>
            <a:r>
              <a:rPr lang="en-GB" dirty="0"/>
              <a:t>”</a:t>
            </a:r>
            <a:r>
              <a:rPr lang="en-GB" dirty="0" err="1"/>
              <a:t>text_complexity_client.py</a:t>
            </a:r>
            <a:r>
              <a:rPr lang="en-GB" dirty="0"/>
              <a:t>” : </a:t>
            </a:r>
            <a:r>
              <a:rPr lang="en-FR" dirty="0"/>
              <a:t>Une commande génère autant de fichiers csv qu’il y a de processeurs demandés</a:t>
            </a:r>
          </a:p>
          <a:p>
            <a:pPr lvl="2"/>
            <a:r>
              <a:rPr lang="en-GB" dirty="0"/>
              <a:t>”</a:t>
            </a:r>
            <a:r>
              <a:rPr lang="en-GB" dirty="0" err="1"/>
              <a:t>text_complexity_client_cmd.py</a:t>
            </a:r>
            <a:r>
              <a:rPr lang="en-GB" dirty="0"/>
              <a:t>” : </a:t>
            </a:r>
            <a:r>
              <a:rPr lang="en-FR" dirty="0"/>
              <a:t>Une commande génére un fichier csv contenant toutes les processeurs pour un texte (ou une série de textes)</a:t>
            </a:r>
          </a:p>
        </p:txBody>
      </p:sp>
    </p:spTree>
    <p:extLst>
      <p:ext uri="{BB962C8B-B14F-4D97-AF65-F5344CB8AC3E}">
        <p14:creationId xmlns:p14="http://schemas.microsoft.com/office/powerpoint/2010/main" val="15172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3702-7DE3-90E1-3508-F9DEC21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texte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E72AC8-A4A5-2815-B4B4-6A799F6B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51682"/>
              </p:ext>
            </p:extLst>
          </p:nvPr>
        </p:nvGraphicFramePr>
        <p:xfrm>
          <a:off x="476080" y="1983695"/>
          <a:ext cx="10905918" cy="4596120"/>
        </p:xfrm>
        <a:graphic>
          <a:graphicData uri="http://schemas.openxmlformats.org/drawingml/2006/table">
            <a:tbl>
              <a:tblPr/>
              <a:tblGrid>
                <a:gridCol w="445355">
                  <a:extLst>
                    <a:ext uri="{9D8B030D-6E8A-4147-A177-3AD203B41FA5}">
                      <a16:colId xmlns:a16="http://schemas.microsoft.com/office/drawing/2014/main" val="2476035928"/>
                    </a:ext>
                  </a:extLst>
                </a:gridCol>
                <a:gridCol w="5191878">
                  <a:extLst>
                    <a:ext uri="{9D8B030D-6E8A-4147-A177-3AD203B41FA5}">
                      <a16:colId xmlns:a16="http://schemas.microsoft.com/office/drawing/2014/main" val="2612808530"/>
                    </a:ext>
                  </a:extLst>
                </a:gridCol>
                <a:gridCol w="1519330">
                  <a:extLst>
                    <a:ext uri="{9D8B030D-6E8A-4147-A177-3AD203B41FA5}">
                      <a16:colId xmlns:a16="http://schemas.microsoft.com/office/drawing/2014/main" val="160372925"/>
                    </a:ext>
                  </a:extLst>
                </a:gridCol>
                <a:gridCol w="1593984">
                  <a:extLst>
                    <a:ext uri="{9D8B030D-6E8A-4147-A177-3AD203B41FA5}">
                      <a16:colId xmlns:a16="http://schemas.microsoft.com/office/drawing/2014/main" val="2372002800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1125840371"/>
                    </a:ext>
                  </a:extLst>
                </a:gridCol>
              </a:tblGrid>
              <a:tr h="147607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Id</a:t>
                      </a:r>
                    </a:p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document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graphie_texte_frequence_lettres_moyenne_text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graphie_texte_variance_frequence_lettres_text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graphie_texte_longueur_mots_moyenne_text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786189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/Users/cp/brainstorm/evalang/evalang-private/Data_Mars2023/rawtextchi/TDL/chi_Adam_5.8{GS}.txt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0.039955714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0.7567182367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3.805907173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90805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/Users/cp/brainstorm/evalang/evalang-private/Data_Mars2023/rawtextchi/TDL/chi_Antoine_8.19{}.txt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0.0142915766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0.2841104366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3.6211358735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2055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/TDL/chi_Cédric_5.93{GS}.txt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0.0194103437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0.3760075435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3.5811623246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06133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/Users/cp/brainstorm/evalang/evalang-private/Data_Mars2023/rawtextchi/TDL/chi_David_5.61{GS}.txt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0.0188247797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0.3855567694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3.9108455882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25123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/TDL/chi_Emma_7.74{CE1}.txt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0.0156850488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0.3139222913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3.6763322884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66992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/TDL/chi_Julien_6.71{CP}.txt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0.0458430974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0.836427372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3.5552763819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94306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/TDL/chi_Léo_7.33{CP}.txt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0.0159647935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0.2900471057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3.5992970123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4001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/TDL/chi_Manon_8.42{CE1}.txt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0.0102343707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0.2005815324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3.5759791123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93369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l"/>
                      <a:r>
                        <a:rPr lang="en-FR" sz="1400" dirty="0">
                          <a:effectLst/>
                          <a:latin typeface="Liberation Sans"/>
                        </a:rPr>
                        <a:t>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/Users/cp/brainstorm/evalang/evalang-private/Data_Mars2023/rawtextchi/TDL/chi_Noah_5.34{GS}.txt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0.0133764971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0.2633858335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3.6297554348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8B21-6366-8877-DAF0-709C2D1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sentence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544CD-66E9-E2C9-433A-868E8FE1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2618"/>
              </p:ext>
            </p:extLst>
          </p:nvPr>
        </p:nvGraphicFramePr>
        <p:xfrm>
          <a:off x="200588" y="1807611"/>
          <a:ext cx="11790822" cy="4905160"/>
        </p:xfrm>
        <a:graphic>
          <a:graphicData uri="http://schemas.openxmlformats.org/drawingml/2006/table">
            <a:tbl>
              <a:tblPr/>
              <a:tblGrid>
                <a:gridCol w="3191895">
                  <a:extLst>
                    <a:ext uri="{9D8B030D-6E8A-4147-A177-3AD203B41FA5}">
                      <a16:colId xmlns:a16="http://schemas.microsoft.com/office/drawing/2014/main" val="4137687709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1323314483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9228398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21265238"/>
                    </a:ext>
                  </a:extLst>
                </a:gridCol>
                <a:gridCol w="2013857">
                  <a:extLst>
                    <a:ext uri="{9D8B030D-6E8A-4147-A177-3AD203B41FA5}">
                      <a16:colId xmlns:a16="http://schemas.microsoft.com/office/drawing/2014/main" val="65976200"/>
                    </a:ext>
                  </a:extLst>
                </a:gridCol>
                <a:gridCol w="1635576">
                  <a:extLst>
                    <a:ext uri="{9D8B030D-6E8A-4147-A177-3AD203B41FA5}">
                      <a16:colId xmlns:a16="http://schemas.microsoft.com/office/drawing/2014/main" val="2739231206"/>
                    </a:ext>
                  </a:extLst>
                </a:gridCol>
              </a:tblGrid>
              <a:tr h="255723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document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>
                          <a:effectLst/>
                          <a:latin typeface="Liberation Sans"/>
                        </a:rPr>
                        <a:t>sent_id</a:t>
                      </a:r>
                      <a:endParaRPr lang="en-GB" sz="1600" dirty="0">
                        <a:effectLst/>
                        <a:latin typeface="Liberation Sans"/>
                      </a:endParaRP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effectLst/>
                          <a:latin typeface="Liberation Sans"/>
                        </a:rPr>
                        <a:t>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effectLst/>
                          <a:latin typeface="Liberation Sans"/>
                        </a:rPr>
                        <a:t>graphie_phrase_frequence_lettres_moyenne_sentence</a:t>
                      </a:r>
                      <a:endParaRPr lang="en-GB" sz="1600" dirty="0">
                        <a:effectLst/>
                        <a:latin typeface="Liberation Sans"/>
                      </a:endParaRP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graphie_phrase_variance_frequence_lettres_sentence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graphie_phrase_longueur_mots_moyenne_sentence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8012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effectLst/>
                          <a:latin typeface="Liberation Sans"/>
                        </a:rPr>
                        <a:t>ouh@i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wah@i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yyy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famille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4.56375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78.1043027344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77093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y a un lit enfant?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lit bébé.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2.0116326531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27.7485663831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54198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yyy là.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yyy le feu.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1.7116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14.061957888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2.6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882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oh@i regarde.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15.2675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349.644834375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5.5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91446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la yyy cheminée.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6.6088888889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116.4730995885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4.3333333333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330336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600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oui yyy.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y a des enfants.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2.5794444444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38.8122795782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3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1043-75AA-5E75-6BA0-DFF36278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sz="3200" dirty="0"/>
              <a:t>Statistiques pour un corpus CLAN/CHAT:</a:t>
            </a:r>
            <a:br>
              <a:rPr lang="en-FR" sz="3200" dirty="0"/>
            </a:br>
            <a:r>
              <a:rPr lang="en-FR" sz="3200" dirty="0"/>
              <a:t>exemple du corpus COLAJE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D5FE-9009-A792-0DA2-6F076E73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1073"/>
          </a:xfrm>
        </p:spPr>
        <p:txBody>
          <a:bodyPr>
            <a:normAutofit/>
          </a:bodyPr>
          <a:lstStyle/>
          <a:p>
            <a:r>
              <a:rPr lang="en-FR" dirty="0"/>
              <a:t>Avec R, décomposition de l’age du participant en utilisant le nom du fichier</a:t>
            </a:r>
          </a:p>
          <a:p>
            <a:pPr lvl="1"/>
            <a:r>
              <a:rPr lang="en-FR" dirty="0"/>
              <a:t>Partir d’un fichier CLAN</a:t>
            </a:r>
          </a:p>
          <a:p>
            <a:pPr lvl="2"/>
            <a:r>
              <a:rPr lang="en-GB" dirty="0"/>
              <a:t>ADRIEN-20-2_11_11.cha</a:t>
            </a:r>
            <a:endParaRPr lang="en-FR" dirty="0"/>
          </a:p>
          <a:p>
            <a:pPr lvl="2"/>
            <a:r>
              <a:rPr lang="en-GB" dirty="0"/>
              <a:t>C</a:t>
            </a:r>
            <a:r>
              <a:rPr lang="en-FR" dirty="0"/>
              <a:t>onvertir en XML TEI</a:t>
            </a:r>
          </a:p>
          <a:p>
            <a:pPr lvl="2"/>
            <a:r>
              <a:rPr lang="en-FR" dirty="0"/>
              <a:t>Extraction du texte brut pour un participant:</a:t>
            </a:r>
          </a:p>
          <a:p>
            <a:pPr lvl="3"/>
            <a:r>
              <a:rPr lang="en-GB" dirty="0"/>
              <a:t>chi_Adrien_2.94.txt</a:t>
            </a:r>
          </a:p>
          <a:p>
            <a:pPr lvl="3"/>
            <a:r>
              <a:rPr lang="en-GB" dirty="0"/>
              <a:t>chi_Emma_7.74{CE1}.txt</a:t>
            </a:r>
            <a:endParaRPr lang="en-FR" dirty="0"/>
          </a:p>
          <a:p>
            <a:r>
              <a:rPr lang="en-FR" dirty="0"/>
              <a:t>Pour COLAJE, 55 des processeurs proposés ne s’appliquent pas au corpus Enfant (30 chez les adultes, donc certains processeurs sont liés au développement du langage).</a:t>
            </a:r>
          </a:p>
          <a:p>
            <a:r>
              <a:rPr lang="en-FR" dirty="0"/>
              <a:t>Sur 310 processeurs, 22 ont une corrélation avec l’âge des enfants supérieure ou égale à 0.70 (72 &gt; à 0.60, 152 &gt; 0.30 </a:t>
            </a:r>
            <a:r>
              <a:rPr lang="en-FR" dirty="0">
                <a:sym typeface="Wingdings" pitchFamily="2" charset="2"/>
              </a:rPr>
              <a:t> corrélations toutes significative</a:t>
            </a:r>
            <a:r>
              <a:rPr lang="en-FR" dirty="0"/>
              <a:t>).</a:t>
            </a:r>
          </a:p>
          <a:p>
            <a:r>
              <a:rPr lang="en-GB" dirty="0"/>
              <a:t>L</a:t>
            </a:r>
            <a:r>
              <a:rPr lang="en-FR" dirty="0"/>
              <a:t>e meilleur est: </a:t>
            </a:r>
            <a:r>
              <a:rPr lang="en-GB" dirty="0" err="1"/>
              <a:t>diversite_temps_verbaux_flexions_verbales_texte</a:t>
            </a:r>
            <a:endParaRPr lang="en-GB" dirty="0"/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744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25E-72FD-3A86-BA81-B29AAAAC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99704"/>
            <a:ext cx="10571998" cy="393470"/>
          </a:xfrm>
        </p:spPr>
        <p:txBody>
          <a:bodyPr/>
          <a:lstStyle/>
          <a:p>
            <a:r>
              <a:rPr lang="en-FR" dirty="0"/>
              <a:t>Suivi 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CF82-CC12-D8DE-0127-8CA03310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693174"/>
            <a:ext cx="10554574" cy="5865121"/>
          </a:xfrm>
        </p:spPr>
        <p:txBody>
          <a:bodyPr>
            <a:normAutofit/>
          </a:bodyPr>
          <a:lstStyle/>
          <a:p>
            <a:r>
              <a:rPr lang="en-GB" sz="2000" dirty="0"/>
              <a:t> [1] "</a:t>
            </a:r>
            <a:r>
              <a:rPr lang="en-GB" sz="2000" dirty="0" err="1"/>
              <a:t>diversite_temps_verbaux_flexions_verbales_texte</a:t>
            </a:r>
            <a:r>
              <a:rPr lang="en-GB" sz="2000" dirty="0"/>
              <a:t>"                                </a:t>
            </a:r>
          </a:p>
          <a:p>
            <a:r>
              <a:rPr lang="en-GB" sz="2000" dirty="0"/>
              <a:t>  [2] "</a:t>
            </a:r>
            <a:r>
              <a:rPr lang="en-GB" sz="2000" dirty="0" err="1"/>
              <a:t>nombre_pronoms_indefinis_pronoms_texte</a:t>
            </a:r>
            <a:r>
              <a:rPr lang="en-GB" sz="2000" dirty="0"/>
              <a:t>"                                         </a:t>
            </a:r>
          </a:p>
          <a:p>
            <a:r>
              <a:rPr lang="en-GB" sz="2000" dirty="0"/>
              <a:t>  [3] "</a:t>
            </a:r>
            <a:r>
              <a:rPr lang="en-GB" sz="2000" dirty="0" err="1"/>
              <a:t>variance_longueur_mots_graphie_texte</a:t>
            </a:r>
            <a:r>
              <a:rPr lang="en-GB" sz="2000" dirty="0"/>
              <a:t>"                                           </a:t>
            </a:r>
          </a:p>
          <a:p>
            <a:r>
              <a:rPr lang="en-GB" sz="2000" dirty="0"/>
              <a:t>  [4] "</a:t>
            </a:r>
            <a:r>
              <a:rPr lang="en-GB" sz="2000" dirty="0" err="1"/>
              <a:t>proportion_SCONJ_parties_du_discours_texte</a:t>
            </a:r>
            <a:r>
              <a:rPr lang="en-GB" sz="2000" dirty="0"/>
              <a:t>"                                     </a:t>
            </a:r>
          </a:p>
          <a:p>
            <a:r>
              <a:rPr lang="en-GB" sz="2000" dirty="0"/>
              <a:t>  [5] "</a:t>
            </a:r>
            <a:r>
              <a:rPr lang="en-GB" sz="2000" dirty="0" err="1"/>
              <a:t>proportion_pronoms_personnels_pronoms_texte</a:t>
            </a:r>
            <a:r>
              <a:rPr lang="en-GB" sz="2000" dirty="0"/>
              <a:t>"                                    </a:t>
            </a:r>
          </a:p>
          <a:p>
            <a:r>
              <a:rPr lang="en-GB" sz="2000" dirty="0"/>
              <a:t>  [6] "proportion_pronoms_personnels_1e_personne_pronoms_texte"                        </a:t>
            </a:r>
          </a:p>
          <a:p>
            <a:r>
              <a:rPr lang="en-GB" sz="2000" dirty="0"/>
              <a:t>  [7] "</a:t>
            </a:r>
            <a:r>
              <a:rPr lang="en-GB" sz="2000" dirty="0" err="1"/>
              <a:t>nombre_marqueurs_modalite_texte</a:t>
            </a:r>
            <a:r>
              <a:rPr lang="en-GB" sz="2000" dirty="0"/>
              <a:t>"                                                </a:t>
            </a:r>
          </a:p>
          <a:p>
            <a:r>
              <a:rPr lang="en-GB" sz="2000" dirty="0"/>
              <a:t>  [8] "nombre_marqueurs_niveau3_modalite_texte"                                        </a:t>
            </a:r>
          </a:p>
          <a:p>
            <a:r>
              <a:rPr lang="en-GB" sz="2000" dirty="0"/>
              <a:t>  [9] "</a:t>
            </a:r>
            <a:r>
              <a:rPr lang="en-GB" sz="2000" dirty="0" err="1"/>
              <a:t>proportion_pronoms_personnels_singuliers_pronoms_texte</a:t>
            </a:r>
            <a:r>
              <a:rPr lang="en-GB" sz="2000" dirty="0"/>
              <a:t>"                         </a:t>
            </a:r>
          </a:p>
          <a:p>
            <a:r>
              <a:rPr lang="en-GB" sz="2000" dirty="0"/>
              <a:t> [10] "</a:t>
            </a:r>
            <a:r>
              <a:rPr lang="en-GB" sz="2000" dirty="0" err="1"/>
              <a:t>nombre_pluriels_pluriels_texte</a:t>
            </a:r>
            <a:r>
              <a:rPr lang="en-GB" sz="2000" dirty="0"/>
              <a:t>"                                                 </a:t>
            </a:r>
          </a:p>
          <a:p>
            <a:r>
              <a:rPr lang="en-GB" sz="2000" dirty="0"/>
              <a:t> [11] "</a:t>
            </a:r>
            <a:r>
              <a:rPr lang="en-GB" sz="2000" dirty="0" err="1"/>
              <a:t>moyenne_probabilite_mots_richesse_lexicale_texte</a:t>
            </a:r>
            <a:r>
              <a:rPr lang="en-GB" sz="2000" dirty="0"/>
              <a:t>"                               </a:t>
            </a:r>
          </a:p>
          <a:p>
            <a:r>
              <a:rPr lang="en-GB" sz="2000" dirty="0"/>
              <a:t> [12] "</a:t>
            </a:r>
            <a:r>
              <a:rPr lang="en-GB" sz="2000" dirty="0" err="1"/>
              <a:t>proportion_PRON_parties_du_discours_texte</a:t>
            </a:r>
            <a:r>
              <a:rPr lang="en-GB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4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8A6-B33D-2F65-2330-E4E41193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70208"/>
            <a:ext cx="10571998" cy="552014"/>
          </a:xfrm>
        </p:spPr>
        <p:txBody>
          <a:bodyPr/>
          <a:lstStyle/>
          <a:p>
            <a:pPr algn="ctr"/>
            <a:r>
              <a:rPr lang="en-FR" dirty="0"/>
              <a:t>Représentation d’un processeur (boxplot)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6433-31B7-8A4E-F64E-8212D508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0209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Représentation d’un processeur (densité)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7B2F-4DCF-A54C-B5E0-14BEAD2A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724463"/>
            <a:ext cx="8630265" cy="61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{EF385F1C-8F49-0642-AABD-E49F09CB0206}tf10001121</Template>
  <TotalTime>5784</TotalTime>
  <Words>3383</Words>
  <Application>Microsoft Macintosh PowerPoint</Application>
  <PresentationFormat>Widescreen</PresentationFormat>
  <Paragraphs>312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Liberation Sans</vt:lpstr>
      <vt:lpstr>Wingdings 2</vt:lpstr>
      <vt:lpstr>Quotable</vt:lpstr>
      <vt:lpstr>DéComplexés et TextToKids</vt:lpstr>
      <vt:lpstr>La chaine du WP3 de TextToKids</vt:lpstr>
      <vt:lpstr>Utiliser la chaine</vt:lpstr>
      <vt:lpstr>Exemple de résultat CSV: texte</vt:lpstr>
      <vt:lpstr>Exemple de résultat CSV: sentence</vt:lpstr>
      <vt:lpstr>Statistiques pour un corpus CLAN/CHAT: exemple du corpus COLAJE</vt:lpstr>
      <vt:lpstr>Suivi de:</vt:lpstr>
      <vt:lpstr>Représentation d’un processeur (boxplot)</vt:lpstr>
      <vt:lpstr>Représentation d’un processeur (densité)</vt:lpstr>
      <vt:lpstr>Autre processeur (densité)</vt:lpstr>
      <vt:lpstr>PowerPoint Presentation</vt:lpstr>
      <vt:lpstr>Correlation des processeurs</vt:lpstr>
      <vt:lpstr>Résultat pour l’association des 22 meilleurs processeurs</vt:lpstr>
      <vt:lpstr>A partir d’un processeur et de sa valeur, obtenir un age</vt:lpstr>
      <vt:lpstr>Calcul de l’âge d’un enfant à partir de son texte</vt:lpstr>
      <vt:lpstr>Correlation des ages pour tous les énoncés</vt:lpstr>
      <vt:lpstr>Utilisation des informations sur la classe pour voir l’évolution des enfants (par rapport à l’age)</vt:lpstr>
      <vt:lpstr>Travail sur les énoncés</vt:lpstr>
      <vt:lpstr>Répartition des valeurs pour un processeur selon les énoncés</vt:lpstr>
      <vt:lpstr>Vu de plus près après 99%</vt:lpstr>
      <vt:lpstr>Résumé des informations sur les énoncés pour un processeur donné</vt:lpstr>
      <vt:lpstr>Calcul de la qualité des énoncés pour un processeur</vt:lpstr>
      <vt:lpstr>Evaluation des énoncés en fonction de plusieurs processeurs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TextToKids – Complexité texte et phrases</dc:title>
  <dc:creator>Christophe Parisse</dc:creator>
  <cp:lastModifiedBy>Christophe Parisse</cp:lastModifiedBy>
  <cp:revision>36</cp:revision>
  <dcterms:created xsi:type="dcterms:W3CDTF">2023-01-29T22:40:41Z</dcterms:created>
  <dcterms:modified xsi:type="dcterms:W3CDTF">2023-07-05T10:01:56Z</dcterms:modified>
</cp:coreProperties>
</file>