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2" r:id="rId2"/>
    <p:sldId id="259" r:id="rId3"/>
    <p:sldId id="267" r:id="rId4"/>
    <p:sldId id="260" r:id="rId5"/>
    <p:sldId id="262" r:id="rId6"/>
    <p:sldId id="271" r:id="rId7"/>
    <p:sldId id="273" r:id="rId8"/>
    <p:sldId id="280" r:id="rId9"/>
    <p:sldId id="275" r:id="rId10"/>
    <p:sldId id="276" r:id="rId11"/>
    <p:sldId id="274" r:id="rId12"/>
    <p:sldId id="261" r:id="rId13"/>
    <p:sldId id="263" r:id="rId14"/>
    <p:sldId id="265" r:id="rId15"/>
    <p:sldId id="266" r:id="rId16"/>
    <p:sldId id="277" r:id="rId17"/>
    <p:sldId id="270" r:id="rId18"/>
    <p:sldId id="278" r:id="rId19"/>
    <p:sldId id="279" r:id="rId20"/>
    <p:sldId id="268" r:id="rId21"/>
    <p:sldId id="269"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4660"/>
  </p:normalViewPr>
  <p:slideViewPr>
    <p:cSldViewPr snapToGrid="0">
      <p:cViewPr varScale="1">
        <p:scale>
          <a:sx n="118" d="100"/>
          <a:sy n="118" d="100"/>
        </p:scale>
        <p:origin x="13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E3B68-69DA-49F6-B9B9-2833BB9C0333}"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18893-3F1B-4DB0-82C1-F7B9396305F5}" type="slidenum">
              <a:rPr lang="en-US" smtClean="0"/>
              <a:t>‹#›</a:t>
            </a:fld>
            <a:endParaRPr lang="en-US"/>
          </a:p>
        </p:txBody>
      </p:sp>
    </p:spTree>
    <p:extLst>
      <p:ext uri="{BB962C8B-B14F-4D97-AF65-F5344CB8AC3E}">
        <p14:creationId xmlns:p14="http://schemas.microsoft.com/office/powerpoint/2010/main" val="2500963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2453-7FD9-48A4-A016-189731F65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22E2E0-F82F-4CBA-9381-4FD8919B8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1F9F2-4977-4DFC-9C73-1691349AF6FD}"/>
              </a:ext>
            </a:extLst>
          </p:cNvPr>
          <p:cNvSpPr>
            <a:spLocks noGrp="1"/>
          </p:cNvSpPr>
          <p:nvPr>
            <p:ph type="dt" sz="half" idx="10"/>
          </p:nvPr>
        </p:nvSpPr>
        <p:spPr/>
        <p:txBody>
          <a:bodyPr/>
          <a:lstStyle/>
          <a:p>
            <a:r>
              <a:rPr lang="en-US"/>
              <a:t>1/13/2021</a:t>
            </a:r>
          </a:p>
        </p:txBody>
      </p:sp>
      <p:sp>
        <p:nvSpPr>
          <p:cNvPr id="5" name="Footer Placeholder 4">
            <a:extLst>
              <a:ext uri="{FF2B5EF4-FFF2-40B4-BE49-F238E27FC236}">
                <a16:creationId xmlns:a16="http://schemas.microsoft.com/office/drawing/2014/main" id="{09B228C0-955B-44AB-A3BB-FEAB7EF28C30}"/>
              </a:ext>
            </a:extLst>
          </p:cNvPr>
          <p:cNvSpPr>
            <a:spLocks noGrp="1"/>
          </p:cNvSpPr>
          <p:nvPr>
            <p:ph type="ftr" sz="quarter" idx="11"/>
          </p:nvPr>
        </p:nvSpPr>
        <p:spPr/>
        <p:txBody>
          <a:bodyPr/>
          <a:lstStyle/>
          <a:p>
            <a:r>
              <a:rPr lang="en-US"/>
              <a:t>Todd McCollough</a:t>
            </a:r>
          </a:p>
        </p:txBody>
      </p:sp>
      <p:sp>
        <p:nvSpPr>
          <p:cNvPr id="6" name="Slide Number Placeholder 5">
            <a:extLst>
              <a:ext uri="{FF2B5EF4-FFF2-40B4-BE49-F238E27FC236}">
                <a16:creationId xmlns:a16="http://schemas.microsoft.com/office/drawing/2014/main" id="{B5C4F481-3557-43DD-9B3A-1C6896E046BD}"/>
              </a:ext>
            </a:extLst>
          </p:cNvPr>
          <p:cNvSpPr>
            <a:spLocks noGrp="1"/>
          </p:cNvSpPr>
          <p:nvPr>
            <p:ph type="sldNum" sz="quarter" idx="12"/>
          </p:nvPr>
        </p:nvSpPr>
        <p:spPr/>
        <p:txBody>
          <a:bodyPr/>
          <a:lstStyle>
            <a:lvl1pPr>
              <a:defRPr/>
            </a:lvl1pPr>
          </a:lstStyle>
          <a:p>
            <a:r>
              <a:rPr lang="en-US" dirty="0"/>
              <a:t>Slide </a:t>
            </a:r>
            <a:fld id="{F507D374-B3D4-4EC6-BDB1-150F4AB76796}" type="slidenum">
              <a:rPr lang="en-US" smtClean="0"/>
              <a:pPr/>
              <a:t>‹#›</a:t>
            </a:fld>
            <a:r>
              <a:rPr lang="en-US" dirty="0"/>
              <a:t> of 11</a:t>
            </a:r>
          </a:p>
        </p:txBody>
      </p:sp>
    </p:spTree>
    <p:extLst>
      <p:ext uri="{BB962C8B-B14F-4D97-AF65-F5344CB8AC3E}">
        <p14:creationId xmlns:p14="http://schemas.microsoft.com/office/powerpoint/2010/main" val="20126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FB4D-7EAF-4155-A828-6222D447CD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04E66-8E83-4ADF-A88B-DC558D58DD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62C8F-0571-4722-A504-1CD5D4D5C80A}"/>
              </a:ext>
            </a:extLst>
          </p:cNvPr>
          <p:cNvSpPr>
            <a:spLocks noGrp="1"/>
          </p:cNvSpPr>
          <p:nvPr>
            <p:ph type="dt" sz="half" idx="10"/>
          </p:nvPr>
        </p:nvSpPr>
        <p:spPr/>
        <p:txBody>
          <a:bodyPr/>
          <a:lstStyle/>
          <a:p>
            <a:r>
              <a:rPr lang="en-US"/>
              <a:t>1/13/2021</a:t>
            </a:r>
          </a:p>
        </p:txBody>
      </p:sp>
      <p:sp>
        <p:nvSpPr>
          <p:cNvPr id="5" name="Footer Placeholder 4">
            <a:extLst>
              <a:ext uri="{FF2B5EF4-FFF2-40B4-BE49-F238E27FC236}">
                <a16:creationId xmlns:a16="http://schemas.microsoft.com/office/drawing/2014/main" id="{278B71B4-DF19-4D54-9849-98C18504562F}"/>
              </a:ext>
            </a:extLst>
          </p:cNvPr>
          <p:cNvSpPr>
            <a:spLocks noGrp="1"/>
          </p:cNvSpPr>
          <p:nvPr>
            <p:ph type="ftr" sz="quarter" idx="11"/>
          </p:nvPr>
        </p:nvSpPr>
        <p:spPr/>
        <p:txBody>
          <a:bodyPr/>
          <a:lstStyle/>
          <a:p>
            <a:r>
              <a:rPr lang="en-US"/>
              <a:t>Todd McCollough</a:t>
            </a:r>
          </a:p>
        </p:txBody>
      </p:sp>
      <p:sp>
        <p:nvSpPr>
          <p:cNvPr id="6" name="Slide Number Placeholder 5">
            <a:extLst>
              <a:ext uri="{FF2B5EF4-FFF2-40B4-BE49-F238E27FC236}">
                <a16:creationId xmlns:a16="http://schemas.microsoft.com/office/drawing/2014/main" id="{AE116999-0777-44AA-A568-9AB1FBC87D69}"/>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119064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8DC50-3E5F-43C6-91B5-E0CC95F00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69DBD-DAE9-4EF5-A4EC-C0CF8A8EAB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0F08A-2679-44D2-A308-EA06121A13FB}"/>
              </a:ext>
            </a:extLst>
          </p:cNvPr>
          <p:cNvSpPr>
            <a:spLocks noGrp="1"/>
          </p:cNvSpPr>
          <p:nvPr>
            <p:ph type="dt" sz="half" idx="10"/>
          </p:nvPr>
        </p:nvSpPr>
        <p:spPr/>
        <p:txBody>
          <a:bodyPr/>
          <a:lstStyle/>
          <a:p>
            <a:r>
              <a:rPr lang="en-US"/>
              <a:t>1/13/2021</a:t>
            </a:r>
          </a:p>
        </p:txBody>
      </p:sp>
      <p:sp>
        <p:nvSpPr>
          <p:cNvPr id="5" name="Footer Placeholder 4">
            <a:extLst>
              <a:ext uri="{FF2B5EF4-FFF2-40B4-BE49-F238E27FC236}">
                <a16:creationId xmlns:a16="http://schemas.microsoft.com/office/drawing/2014/main" id="{5C9BFA0F-B0A0-472B-A092-BAEB9481D105}"/>
              </a:ext>
            </a:extLst>
          </p:cNvPr>
          <p:cNvSpPr>
            <a:spLocks noGrp="1"/>
          </p:cNvSpPr>
          <p:nvPr>
            <p:ph type="ftr" sz="quarter" idx="11"/>
          </p:nvPr>
        </p:nvSpPr>
        <p:spPr/>
        <p:txBody>
          <a:bodyPr/>
          <a:lstStyle/>
          <a:p>
            <a:r>
              <a:rPr lang="en-US"/>
              <a:t>Todd McCollough</a:t>
            </a:r>
          </a:p>
        </p:txBody>
      </p:sp>
      <p:sp>
        <p:nvSpPr>
          <p:cNvPr id="6" name="Slide Number Placeholder 5">
            <a:extLst>
              <a:ext uri="{FF2B5EF4-FFF2-40B4-BE49-F238E27FC236}">
                <a16:creationId xmlns:a16="http://schemas.microsoft.com/office/drawing/2014/main" id="{263FA077-388C-45E3-A731-60828C1EB786}"/>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19592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2026-BEB1-4438-8F44-DB376124A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83404-A936-46A9-B9A0-BCA5852B1C6D}"/>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7EA8AE-3F6B-4D36-A833-CF115958E7B9}"/>
              </a:ext>
            </a:extLst>
          </p:cNvPr>
          <p:cNvSpPr>
            <a:spLocks noGrp="1"/>
          </p:cNvSpPr>
          <p:nvPr>
            <p:ph type="dt" sz="half" idx="10"/>
          </p:nvPr>
        </p:nvSpPr>
        <p:spPr/>
        <p:txBody>
          <a:bodyPr/>
          <a:lstStyle/>
          <a:p>
            <a:r>
              <a:rPr lang="en-US"/>
              <a:t>1/13/2021</a:t>
            </a:r>
          </a:p>
        </p:txBody>
      </p:sp>
      <p:sp>
        <p:nvSpPr>
          <p:cNvPr id="5" name="Footer Placeholder 4">
            <a:extLst>
              <a:ext uri="{FF2B5EF4-FFF2-40B4-BE49-F238E27FC236}">
                <a16:creationId xmlns:a16="http://schemas.microsoft.com/office/drawing/2014/main" id="{1884C5C3-1FDC-4B7C-BEB9-23FB42C7B68A}"/>
              </a:ext>
            </a:extLst>
          </p:cNvPr>
          <p:cNvSpPr>
            <a:spLocks noGrp="1"/>
          </p:cNvSpPr>
          <p:nvPr>
            <p:ph type="ftr" sz="quarter" idx="11"/>
          </p:nvPr>
        </p:nvSpPr>
        <p:spPr/>
        <p:txBody>
          <a:bodyPr/>
          <a:lstStyle/>
          <a:p>
            <a:r>
              <a:rPr lang="en-US" dirty="0"/>
              <a:t>Todd McCollough</a:t>
            </a:r>
          </a:p>
        </p:txBody>
      </p:sp>
      <p:sp>
        <p:nvSpPr>
          <p:cNvPr id="6" name="Slide Number Placeholder 5">
            <a:extLst>
              <a:ext uri="{FF2B5EF4-FFF2-40B4-BE49-F238E27FC236}">
                <a16:creationId xmlns:a16="http://schemas.microsoft.com/office/drawing/2014/main" id="{42C5F90B-F4A9-40B6-839C-E853D07390AB}"/>
              </a:ext>
            </a:extLst>
          </p:cNvPr>
          <p:cNvSpPr>
            <a:spLocks noGrp="1"/>
          </p:cNvSpPr>
          <p:nvPr>
            <p:ph type="sldNum" sz="quarter" idx="12"/>
          </p:nvPr>
        </p:nvSpPr>
        <p:spPr/>
        <p:txBody>
          <a:bodyPr/>
          <a:lstStyle/>
          <a:p>
            <a:r>
              <a:rPr lang="en-US" dirty="0"/>
              <a:t>Slide </a:t>
            </a:r>
            <a:fld id="{F507D374-B3D4-4EC6-BDB1-150F4AB76796}" type="slidenum">
              <a:rPr lang="en-US" smtClean="0"/>
              <a:pPr/>
              <a:t>‹#›</a:t>
            </a:fld>
            <a:r>
              <a:rPr lang="en-US" dirty="0"/>
              <a:t> of 11</a:t>
            </a:r>
          </a:p>
        </p:txBody>
      </p:sp>
    </p:spTree>
    <p:extLst>
      <p:ext uri="{BB962C8B-B14F-4D97-AF65-F5344CB8AC3E}">
        <p14:creationId xmlns:p14="http://schemas.microsoft.com/office/powerpoint/2010/main" val="223312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B2A3-8EE8-4880-BDBD-216D8397F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5C7381-C836-40F1-9B9A-E4AF486F0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334761-1A02-4C08-B123-37BB6459AB41}"/>
              </a:ext>
            </a:extLst>
          </p:cNvPr>
          <p:cNvSpPr>
            <a:spLocks noGrp="1"/>
          </p:cNvSpPr>
          <p:nvPr>
            <p:ph type="dt" sz="half" idx="10"/>
          </p:nvPr>
        </p:nvSpPr>
        <p:spPr/>
        <p:txBody>
          <a:bodyPr/>
          <a:lstStyle/>
          <a:p>
            <a:r>
              <a:rPr lang="en-US"/>
              <a:t>1/13/2021</a:t>
            </a:r>
          </a:p>
        </p:txBody>
      </p:sp>
      <p:sp>
        <p:nvSpPr>
          <p:cNvPr id="5" name="Footer Placeholder 4">
            <a:extLst>
              <a:ext uri="{FF2B5EF4-FFF2-40B4-BE49-F238E27FC236}">
                <a16:creationId xmlns:a16="http://schemas.microsoft.com/office/drawing/2014/main" id="{7CFDDA43-FDB9-44C9-B2BF-0A07F20DFC78}"/>
              </a:ext>
            </a:extLst>
          </p:cNvPr>
          <p:cNvSpPr>
            <a:spLocks noGrp="1"/>
          </p:cNvSpPr>
          <p:nvPr>
            <p:ph type="ftr" sz="quarter" idx="11"/>
          </p:nvPr>
        </p:nvSpPr>
        <p:spPr/>
        <p:txBody>
          <a:bodyPr/>
          <a:lstStyle/>
          <a:p>
            <a:r>
              <a:rPr lang="en-US"/>
              <a:t>Todd McCollough</a:t>
            </a:r>
          </a:p>
        </p:txBody>
      </p:sp>
      <p:sp>
        <p:nvSpPr>
          <p:cNvPr id="6" name="Slide Number Placeholder 5">
            <a:extLst>
              <a:ext uri="{FF2B5EF4-FFF2-40B4-BE49-F238E27FC236}">
                <a16:creationId xmlns:a16="http://schemas.microsoft.com/office/drawing/2014/main" id="{24BE8873-26A6-484B-ABD6-5F70B15B54C4}"/>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203871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B44B-A169-4C3D-9A93-E9174898EE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1D3B4-9B1F-44BB-8721-A2546DFB5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949E4-2FD1-454E-BA59-67BE7A901E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10EE66-B3DA-44F5-B1E9-63FE204751B9}"/>
              </a:ext>
            </a:extLst>
          </p:cNvPr>
          <p:cNvSpPr>
            <a:spLocks noGrp="1"/>
          </p:cNvSpPr>
          <p:nvPr>
            <p:ph type="dt" sz="half" idx="10"/>
          </p:nvPr>
        </p:nvSpPr>
        <p:spPr/>
        <p:txBody>
          <a:bodyPr/>
          <a:lstStyle/>
          <a:p>
            <a:r>
              <a:rPr lang="en-US"/>
              <a:t>1/13/2021</a:t>
            </a:r>
          </a:p>
        </p:txBody>
      </p:sp>
      <p:sp>
        <p:nvSpPr>
          <p:cNvPr id="6" name="Footer Placeholder 5">
            <a:extLst>
              <a:ext uri="{FF2B5EF4-FFF2-40B4-BE49-F238E27FC236}">
                <a16:creationId xmlns:a16="http://schemas.microsoft.com/office/drawing/2014/main" id="{899DB37A-5CF5-4A7D-B5D6-BDDDC2EEE5A9}"/>
              </a:ext>
            </a:extLst>
          </p:cNvPr>
          <p:cNvSpPr>
            <a:spLocks noGrp="1"/>
          </p:cNvSpPr>
          <p:nvPr>
            <p:ph type="ftr" sz="quarter" idx="11"/>
          </p:nvPr>
        </p:nvSpPr>
        <p:spPr/>
        <p:txBody>
          <a:bodyPr/>
          <a:lstStyle/>
          <a:p>
            <a:r>
              <a:rPr lang="en-US"/>
              <a:t>Todd McCollough</a:t>
            </a:r>
          </a:p>
        </p:txBody>
      </p:sp>
      <p:sp>
        <p:nvSpPr>
          <p:cNvPr id="7" name="Slide Number Placeholder 6">
            <a:extLst>
              <a:ext uri="{FF2B5EF4-FFF2-40B4-BE49-F238E27FC236}">
                <a16:creationId xmlns:a16="http://schemas.microsoft.com/office/drawing/2014/main" id="{E29D4507-F336-476D-9048-813D5F46FFBC}"/>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152322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197A-D5E7-426E-B1F0-5FDA2A0F3D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93F1D7-1686-4F2E-82DF-44D7B2D88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21D6F-4C43-41B1-BD96-6E76FFC8A6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E5C340-6CFC-4D5D-BF33-5F8A90ED9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041996-4D6E-42AE-97D9-B017944A16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26429-3C3F-4F4F-8EE7-FB49A809EE7D}"/>
              </a:ext>
            </a:extLst>
          </p:cNvPr>
          <p:cNvSpPr>
            <a:spLocks noGrp="1"/>
          </p:cNvSpPr>
          <p:nvPr>
            <p:ph type="dt" sz="half" idx="10"/>
          </p:nvPr>
        </p:nvSpPr>
        <p:spPr/>
        <p:txBody>
          <a:bodyPr/>
          <a:lstStyle/>
          <a:p>
            <a:r>
              <a:rPr lang="en-US"/>
              <a:t>1/13/2021</a:t>
            </a:r>
          </a:p>
        </p:txBody>
      </p:sp>
      <p:sp>
        <p:nvSpPr>
          <p:cNvPr id="8" name="Footer Placeholder 7">
            <a:extLst>
              <a:ext uri="{FF2B5EF4-FFF2-40B4-BE49-F238E27FC236}">
                <a16:creationId xmlns:a16="http://schemas.microsoft.com/office/drawing/2014/main" id="{0CDA8718-DE45-4154-B4EE-A1A5575C8DF1}"/>
              </a:ext>
            </a:extLst>
          </p:cNvPr>
          <p:cNvSpPr>
            <a:spLocks noGrp="1"/>
          </p:cNvSpPr>
          <p:nvPr>
            <p:ph type="ftr" sz="quarter" idx="11"/>
          </p:nvPr>
        </p:nvSpPr>
        <p:spPr/>
        <p:txBody>
          <a:bodyPr/>
          <a:lstStyle/>
          <a:p>
            <a:r>
              <a:rPr lang="en-US"/>
              <a:t>Todd McCollough</a:t>
            </a:r>
          </a:p>
        </p:txBody>
      </p:sp>
      <p:sp>
        <p:nvSpPr>
          <p:cNvPr id="9" name="Slide Number Placeholder 8">
            <a:extLst>
              <a:ext uri="{FF2B5EF4-FFF2-40B4-BE49-F238E27FC236}">
                <a16:creationId xmlns:a16="http://schemas.microsoft.com/office/drawing/2014/main" id="{4950E7D0-2DE0-4353-B638-57E47A8DBA8F}"/>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207619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A18D-3E7E-400E-AB1D-775EB8FE1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81E40E-ACFD-474E-B207-3191C44D7E2D}"/>
              </a:ext>
            </a:extLst>
          </p:cNvPr>
          <p:cNvSpPr>
            <a:spLocks noGrp="1"/>
          </p:cNvSpPr>
          <p:nvPr>
            <p:ph type="dt" sz="half" idx="10"/>
          </p:nvPr>
        </p:nvSpPr>
        <p:spPr/>
        <p:txBody>
          <a:bodyPr/>
          <a:lstStyle/>
          <a:p>
            <a:r>
              <a:rPr lang="en-US"/>
              <a:t>1/13/2021</a:t>
            </a:r>
          </a:p>
        </p:txBody>
      </p:sp>
      <p:sp>
        <p:nvSpPr>
          <p:cNvPr id="4" name="Footer Placeholder 3">
            <a:extLst>
              <a:ext uri="{FF2B5EF4-FFF2-40B4-BE49-F238E27FC236}">
                <a16:creationId xmlns:a16="http://schemas.microsoft.com/office/drawing/2014/main" id="{57CAC991-FB55-4DDE-AB5D-5F6C50AB5E17}"/>
              </a:ext>
            </a:extLst>
          </p:cNvPr>
          <p:cNvSpPr>
            <a:spLocks noGrp="1"/>
          </p:cNvSpPr>
          <p:nvPr>
            <p:ph type="ftr" sz="quarter" idx="11"/>
          </p:nvPr>
        </p:nvSpPr>
        <p:spPr/>
        <p:txBody>
          <a:bodyPr/>
          <a:lstStyle/>
          <a:p>
            <a:r>
              <a:rPr lang="en-US"/>
              <a:t>Todd McCollough</a:t>
            </a:r>
          </a:p>
        </p:txBody>
      </p:sp>
      <p:sp>
        <p:nvSpPr>
          <p:cNvPr id="5" name="Slide Number Placeholder 4">
            <a:extLst>
              <a:ext uri="{FF2B5EF4-FFF2-40B4-BE49-F238E27FC236}">
                <a16:creationId xmlns:a16="http://schemas.microsoft.com/office/drawing/2014/main" id="{44A4DEC4-8B89-4E01-9A3A-1E1FB7FF7A0E}"/>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189462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EAB83-2A1B-4ECF-9132-29F11587AD07}"/>
              </a:ext>
            </a:extLst>
          </p:cNvPr>
          <p:cNvSpPr>
            <a:spLocks noGrp="1"/>
          </p:cNvSpPr>
          <p:nvPr>
            <p:ph type="dt" sz="half" idx="10"/>
          </p:nvPr>
        </p:nvSpPr>
        <p:spPr/>
        <p:txBody>
          <a:bodyPr/>
          <a:lstStyle/>
          <a:p>
            <a:r>
              <a:rPr lang="en-US"/>
              <a:t>1/13/2021</a:t>
            </a:r>
          </a:p>
        </p:txBody>
      </p:sp>
      <p:sp>
        <p:nvSpPr>
          <p:cNvPr id="3" name="Footer Placeholder 2">
            <a:extLst>
              <a:ext uri="{FF2B5EF4-FFF2-40B4-BE49-F238E27FC236}">
                <a16:creationId xmlns:a16="http://schemas.microsoft.com/office/drawing/2014/main" id="{1A6A7B35-BD5E-4D9A-B350-5168F534A058}"/>
              </a:ext>
            </a:extLst>
          </p:cNvPr>
          <p:cNvSpPr>
            <a:spLocks noGrp="1"/>
          </p:cNvSpPr>
          <p:nvPr>
            <p:ph type="ftr" sz="quarter" idx="11"/>
          </p:nvPr>
        </p:nvSpPr>
        <p:spPr/>
        <p:txBody>
          <a:bodyPr/>
          <a:lstStyle/>
          <a:p>
            <a:r>
              <a:rPr lang="en-US"/>
              <a:t>Todd McCollough</a:t>
            </a:r>
          </a:p>
        </p:txBody>
      </p:sp>
      <p:sp>
        <p:nvSpPr>
          <p:cNvPr id="4" name="Slide Number Placeholder 3">
            <a:extLst>
              <a:ext uri="{FF2B5EF4-FFF2-40B4-BE49-F238E27FC236}">
                <a16:creationId xmlns:a16="http://schemas.microsoft.com/office/drawing/2014/main" id="{6594336D-AE76-44C0-A7F5-A895FE5EB17E}"/>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299867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AC5C-609A-4DAE-8514-C74FB5588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B9B792-DA08-417E-8536-52041FE72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B2BC4-C0DE-485E-BB58-47972FA56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5C3EF-CAC6-4164-8028-B69BB8971A86}"/>
              </a:ext>
            </a:extLst>
          </p:cNvPr>
          <p:cNvSpPr>
            <a:spLocks noGrp="1"/>
          </p:cNvSpPr>
          <p:nvPr>
            <p:ph type="dt" sz="half" idx="10"/>
          </p:nvPr>
        </p:nvSpPr>
        <p:spPr/>
        <p:txBody>
          <a:bodyPr/>
          <a:lstStyle/>
          <a:p>
            <a:r>
              <a:rPr lang="en-US"/>
              <a:t>1/13/2021</a:t>
            </a:r>
          </a:p>
        </p:txBody>
      </p:sp>
      <p:sp>
        <p:nvSpPr>
          <p:cNvPr id="6" name="Footer Placeholder 5">
            <a:extLst>
              <a:ext uri="{FF2B5EF4-FFF2-40B4-BE49-F238E27FC236}">
                <a16:creationId xmlns:a16="http://schemas.microsoft.com/office/drawing/2014/main" id="{526D2491-050F-4142-8D75-2CA87552860F}"/>
              </a:ext>
            </a:extLst>
          </p:cNvPr>
          <p:cNvSpPr>
            <a:spLocks noGrp="1"/>
          </p:cNvSpPr>
          <p:nvPr>
            <p:ph type="ftr" sz="quarter" idx="11"/>
          </p:nvPr>
        </p:nvSpPr>
        <p:spPr/>
        <p:txBody>
          <a:bodyPr/>
          <a:lstStyle/>
          <a:p>
            <a:r>
              <a:rPr lang="en-US"/>
              <a:t>Todd McCollough</a:t>
            </a:r>
          </a:p>
        </p:txBody>
      </p:sp>
      <p:sp>
        <p:nvSpPr>
          <p:cNvPr id="7" name="Slide Number Placeholder 6">
            <a:extLst>
              <a:ext uri="{FF2B5EF4-FFF2-40B4-BE49-F238E27FC236}">
                <a16:creationId xmlns:a16="http://schemas.microsoft.com/office/drawing/2014/main" id="{32B1E6F0-74F1-47E9-854E-460E16C7F2CC}"/>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173143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22E-9B5F-491E-943E-B01051A0E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61060F-77DE-42DA-A346-4804A0CAB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DEB6F-865A-46B5-88FF-32300F68F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EB9539-1DA1-4AEC-A569-1D3354FA96DF}"/>
              </a:ext>
            </a:extLst>
          </p:cNvPr>
          <p:cNvSpPr>
            <a:spLocks noGrp="1"/>
          </p:cNvSpPr>
          <p:nvPr>
            <p:ph type="dt" sz="half" idx="10"/>
          </p:nvPr>
        </p:nvSpPr>
        <p:spPr/>
        <p:txBody>
          <a:bodyPr/>
          <a:lstStyle/>
          <a:p>
            <a:r>
              <a:rPr lang="en-US"/>
              <a:t>1/13/2021</a:t>
            </a:r>
          </a:p>
        </p:txBody>
      </p:sp>
      <p:sp>
        <p:nvSpPr>
          <p:cNvPr id="6" name="Footer Placeholder 5">
            <a:extLst>
              <a:ext uri="{FF2B5EF4-FFF2-40B4-BE49-F238E27FC236}">
                <a16:creationId xmlns:a16="http://schemas.microsoft.com/office/drawing/2014/main" id="{42EC83DB-825F-4BBB-87D3-54873DD88B52}"/>
              </a:ext>
            </a:extLst>
          </p:cNvPr>
          <p:cNvSpPr>
            <a:spLocks noGrp="1"/>
          </p:cNvSpPr>
          <p:nvPr>
            <p:ph type="ftr" sz="quarter" idx="11"/>
          </p:nvPr>
        </p:nvSpPr>
        <p:spPr/>
        <p:txBody>
          <a:bodyPr/>
          <a:lstStyle/>
          <a:p>
            <a:r>
              <a:rPr lang="en-US"/>
              <a:t>Todd McCollough</a:t>
            </a:r>
          </a:p>
        </p:txBody>
      </p:sp>
      <p:sp>
        <p:nvSpPr>
          <p:cNvPr id="7" name="Slide Number Placeholder 6">
            <a:extLst>
              <a:ext uri="{FF2B5EF4-FFF2-40B4-BE49-F238E27FC236}">
                <a16:creationId xmlns:a16="http://schemas.microsoft.com/office/drawing/2014/main" id="{CFCFBCA3-B8C1-4C8F-B90A-5935D77CF08D}"/>
              </a:ext>
            </a:extLst>
          </p:cNvPr>
          <p:cNvSpPr>
            <a:spLocks noGrp="1"/>
          </p:cNvSpPr>
          <p:nvPr>
            <p:ph type="sldNum" sz="quarter" idx="12"/>
          </p:nvPr>
        </p:nvSpPr>
        <p:spPr/>
        <p:txBody>
          <a:bodyPr/>
          <a:lstStyle/>
          <a:p>
            <a:fld id="{F507D374-B3D4-4EC6-BDB1-150F4AB76796}" type="slidenum">
              <a:rPr lang="en-US" smtClean="0"/>
              <a:t>‹#›</a:t>
            </a:fld>
            <a:endParaRPr lang="en-US"/>
          </a:p>
        </p:txBody>
      </p:sp>
    </p:spTree>
    <p:extLst>
      <p:ext uri="{BB962C8B-B14F-4D97-AF65-F5344CB8AC3E}">
        <p14:creationId xmlns:p14="http://schemas.microsoft.com/office/powerpoint/2010/main" val="349945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3FAE2-34E6-406A-92F2-D0889CB4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8A4FEF-B88E-4391-818F-6AA388FDB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844BB12-3807-495F-968A-CC8B97387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1/13/2021</a:t>
            </a:r>
          </a:p>
        </p:txBody>
      </p:sp>
      <p:sp>
        <p:nvSpPr>
          <p:cNvPr id="5" name="Footer Placeholder 4">
            <a:extLst>
              <a:ext uri="{FF2B5EF4-FFF2-40B4-BE49-F238E27FC236}">
                <a16:creationId xmlns:a16="http://schemas.microsoft.com/office/drawing/2014/main" id="{ADB904B9-18AC-4D27-9B41-5FC15208F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Todd McCollough</a:t>
            </a:r>
          </a:p>
        </p:txBody>
      </p:sp>
      <p:sp>
        <p:nvSpPr>
          <p:cNvPr id="6" name="Slide Number Placeholder 5">
            <a:extLst>
              <a:ext uri="{FF2B5EF4-FFF2-40B4-BE49-F238E27FC236}">
                <a16:creationId xmlns:a16="http://schemas.microsoft.com/office/drawing/2014/main" id="{124DAEB4-F690-4555-9764-AC6BB13D6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F507D374-B3D4-4EC6-BDB1-150F4AB76796}" type="slidenum">
              <a:rPr lang="en-US" smtClean="0"/>
              <a:pPr/>
              <a:t>‹#›</a:t>
            </a:fld>
            <a:r>
              <a:rPr lang="en-US" dirty="0"/>
              <a:t> of 11</a:t>
            </a:r>
          </a:p>
        </p:txBody>
      </p:sp>
    </p:spTree>
    <p:extLst>
      <p:ext uri="{BB962C8B-B14F-4D97-AF65-F5344CB8AC3E}">
        <p14:creationId xmlns:p14="http://schemas.microsoft.com/office/powerpoint/2010/main" val="224560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1CF2-C3BF-49B3-9DD9-F85952F9C64D}"/>
              </a:ext>
            </a:extLst>
          </p:cNvPr>
          <p:cNvSpPr>
            <a:spLocks noGrp="1"/>
          </p:cNvSpPr>
          <p:nvPr>
            <p:ph type="title"/>
          </p:nvPr>
        </p:nvSpPr>
        <p:spPr>
          <a:xfrm>
            <a:off x="838200" y="685497"/>
            <a:ext cx="10515600" cy="1325563"/>
          </a:xfrm>
        </p:spPr>
        <p:txBody>
          <a:bodyPr>
            <a:normAutofit fontScale="90000"/>
          </a:bodyPr>
          <a:lstStyle/>
          <a:p>
            <a:r>
              <a:rPr lang="en-US" dirty="0"/>
              <a:t>Requirements, Development, Install, and Test for Installer Configuration Folder backups and Tracking History</a:t>
            </a:r>
            <a:br>
              <a:rPr lang="en-US" dirty="0"/>
            </a:br>
            <a:endParaRPr lang="en-US" dirty="0"/>
          </a:p>
        </p:txBody>
      </p:sp>
      <p:sp>
        <p:nvSpPr>
          <p:cNvPr id="3" name="Content Placeholder 2">
            <a:extLst>
              <a:ext uri="{FF2B5EF4-FFF2-40B4-BE49-F238E27FC236}">
                <a16:creationId xmlns:a16="http://schemas.microsoft.com/office/drawing/2014/main" id="{A6EE0D95-685F-4708-A264-08963BAAAB7A}"/>
              </a:ext>
            </a:extLst>
          </p:cNvPr>
          <p:cNvSpPr>
            <a:spLocks noGrp="1"/>
          </p:cNvSpPr>
          <p:nvPr>
            <p:ph idx="1"/>
          </p:nvPr>
        </p:nvSpPr>
        <p:spPr>
          <a:xfrm>
            <a:off x="838200" y="2101150"/>
            <a:ext cx="10515600" cy="4255200"/>
          </a:xfrm>
        </p:spPr>
        <p:txBody>
          <a:bodyPr>
            <a:normAutofit fontScale="92500" lnSpcReduction="10000"/>
          </a:bodyPr>
          <a:lstStyle/>
          <a:p>
            <a:r>
              <a:rPr lang="en-US" dirty="0"/>
              <a:t>Define Requirements - VAI 385 - Configuration Requirements for Install, Update, and Uninstall for VIX and CVIX – had several meetings and additional discussion via email.</a:t>
            </a:r>
          </a:p>
          <a:p>
            <a:r>
              <a:rPr lang="en-US" dirty="0"/>
              <a:t>Development – VAI 423 - Incorporate configuration folder backups into installer</a:t>
            </a:r>
          </a:p>
          <a:p>
            <a:r>
              <a:rPr lang="en-US" dirty="0"/>
              <a:t>Development – VAI 424 - Create tracking/version history as part of installer to track installs</a:t>
            </a:r>
          </a:p>
          <a:p>
            <a:r>
              <a:rPr lang="en-US" dirty="0"/>
              <a:t>Integration – VAI 426 - Integration Test for configuration folder backups and tracking history</a:t>
            </a:r>
          </a:p>
          <a:p>
            <a:r>
              <a:rPr lang="en-US" dirty="0"/>
              <a:t>Test – VAI 427 - Build/Install and Regression Test for Installer Configuration Folder backups and Tracking History</a:t>
            </a:r>
          </a:p>
          <a:p>
            <a:endParaRPr lang="en-US" dirty="0"/>
          </a:p>
        </p:txBody>
      </p:sp>
      <p:sp>
        <p:nvSpPr>
          <p:cNvPr id="4" name="Date Placeholder 3">
            <a:extLst>
              <a:ext uri="{FF2B5EF4-FFF2-40B4-BE49-F238E27FC236}">
                <a16:creationId xmlns:a16="http://schemas.microsoft.com/office/drawing/2014/main" id="{E1327EA1-48D4-4971-8B7E-ECF77E814253}"/>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4CE9D554-849C-44FA-A105-4D3F5741AD6F}"/>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DD22C9ED-DB0A-46BA-9419-692F83EABCF2}"/>
              </a:ext>
            </a:extLst>
          </p:cNvPr>
          <p:cNvSpPr>
            <a:spLocks noGrp="1"/>
          </p:cNvSpPr>
          <p:nvPr>
            <p:ph type="sldNum" sz="quarter" idx="12"/>
          </p:nvPr>
        </p:nvSpPr>
        <p:spPr/>
        <p:txBody>
          <a:bodyPr/>
          <a:lstStyle/>
          <a:p>
            <a:r>
              <a:rPr lang="en-US" dirty="0"/>
              <a:t>Slide </a:t>
            </a:r>
            <a:fld id="{F507D374-B3D4-4EC6-BDB1-150F4AB76796}" type="slidenum">
              <a:rPr lang="en-US" smtClean="0"/>
              <a:pPr/>
              <a:t>1</a:t>
            </a:fld>
            <a:r>
              <a:rPr lang="en-US" dirty="0"/>
              <a:t> of 22</a:t>
            </a:r>
          </a:p>
        </p:txBody>
      </p:sp>
    </p:spTree>
    <p:extLst>
      <p:ext uri="{BB962C8B-B14F-4D97-AF65-F5344CB8AC3E}">
        <p14:creationId xmlns:p14="http://schemas.microsoft.com/office/powerpoint/2010/main" val="2989400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F2C3-3618-4990-AEAA-92D03D88F422}"/>
              </a:ext>
            </a:extLst>
          </p:cNvPr>
          <p:cNvSpPr>
            <a:spLocks noGrp="1"/>
          </p:cNvSpPr>
          <p:nvPr>
            <p:ph type="title"/>
          </p:nvPr>
        </p:nvSpPr>
        <p:spPr>
          <a:xfrm>
            <a:off x="838200" y="243744"/>
            <a:ext cx="10515600" cy="1325563"/>
          </a:xfrm>
        </p:spPr>
        <p:txBody>
          <a:bodyPr/>
          <a:lstStyle/>
          <a:p>
            <a:r>
              <a:rPr lang="en-US" dirty="0"/>
              <a:t>Uninstallation - Configuration File Folder Backups – P269</a:t>
            </a:r>
          </a:p>
        </p:txBody>
      </p:sp>
      <p:sp>
        <p:nvSpPr>
          <p:cNvPr id="4" name="Date Placeholder 3">
            <a:extLst>
              <a:ext uri="{FF2B5EF4-FFF2-40B4-BE49-F238E27FC236}">
                <a16:creationId xmlns:a16="http://schemas.microsoft.com/office/drawing/2014/main" id="{390895C8-04C4-45D1-BDFD-431024FE535B}"/>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B7912861-2F56-4ABF-8C32-AF247C31AEBD}"/>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E8B9258C-4542-4035-B0DE-3BD006AAEC27}"/>
              </a:ext>
            </a:extLst>
          </p:cNvPr>
          <p:cNvSpPr>
            <a:spLocks noGrp="1"/>
          </p:cNvSpPr>
          <p:nvPr>
            <p:ph type="sldNum" sz="quarter" idx="12"/>
          </p:nvPr>
        </p:nvSpPr>
        <p:spPr/>
        <p:txBody>
          <a:bodyPr/>
          <a:lstStyle/>
          <a:p>
            <a:r>
              <a:rPr lang="en-US" dirty="0"/>
              <a:t>Slide </a:t>
            </a:r>
            <a:fld id="{F507D374-B3D4-4EC6-BDB1-150F4AB76796}" type="slidenum">
              <a:rPr lang="en-US" smtClean="0"/>
              <a:pPr/>
              <a:t>10</a:t>
            </a:fld>
            <a:r>
              <a:rPr lang="en-US" dirty="0"/>
              <a:t> of 22</a:t>
            </a:r>
          </a:p>
        </p:txBody>
      </p:sp>
      <p:pic>
        <p:nvPicPr>
          <p:cNvPr id="8" name="Picture 7">
            <a:extLst>
              <a:ext uri="{FF2B5EF4-FFF2-40B4-BE49-F238E27FC236}">
                <a16:creationId xmlns:a16="http://schemas.microsoft.com/office/drawing/2014/main" id="{34982529-5163-422F-A33F-93ED7B7B9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17" y="1873020"/>
            <a:ext cx="4397210" cy="4427578"/>
          </a:xfrm>
          <a:prstGeom prst="rect">
            <a:avLst/>
          </a:prstGeom>
        </p:spPr>
      </p:pic>
      <p:pic>
        <p:nvPicPr>
          <p:cNvPr id="10" name="Picture 9">
            <a:extLst>
              <a:ext uri="{FF2B5EF4-FFF2-40B4-BE49-F238E27FC236}">
                <a16:creationId xmlns:a16="http://schemas.microsoft.com/office/drawing/2014/main" id="{896AE457-2A13-4EBA-AD64-CC394A35D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819" y="1873020"/>
            <a:ext cx="4337273" cy="4483330"/>
          </a:xfrm>
          <a:prstGeom prst="rect">
            <a:avLst/>
          </a:prstGeom>
        </p:spPr>
      </p:pic>
      <p:sp>
        <p:nvSpPr>
          <p:cNvPr id="12" name="TextBox 11">
            <a:extLst>
              <a:ext uri="{FF2B5EF4-FFF2-40B4-BE49-F238E27FC236}">
                <a16:creationId xmlns:a16="http://schemas.microsoft.com/office/drawing/2014/main" id="{F080E5E7-4818-4592-9A5E-E02E20C048C6}"/>
              </a:ext>
            </a:extLst>
          </p:cNvPr>
          <p:cNvSpPr txBox="1"/>
          <p:nvPr/>
        </p:nvSpPr>
        <p:spPr>
          <a:xfrm>
            <a:off x="178025" y="1500357"/>
            <a:ext cx="11957331"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Inside C:\VIXbackup\PXXX\20210419085942 is DCF_RunTime_x64\</a:t>
            </a:r>
            <a:r>
              <a:rPr lang="en-US" dirty="0" err="1"/>
              <a:t>cfg</a:t>
            </a:r>
            <a:r>
              <a:rPr lang="en-US" dirty="0"/>
              <a:t>,</a:t>
            </a:r>
            <a:r>
              <a:rPr lang="en-US" b="1" dirty="0"/>
              <a:t> </a:t>
            </a:r>
            <a:r>
              <a:rPr lang="en-US" dirty="0"/>
              <a:t>Tomcat 9.0\conf, </a:t>
            </a:r>
            <a:r>
              <a:rPr lang="en-US" dirty="0" err="1"/>
              <a:t>VIX.Config</a:t>
            </a:r>
            <a:r>
              <a:rPr lang="en-US" dirty="0"/>
              <a:t>, </a:t>
            </a:r>
            <a:r>
              <a:rPr lang="en-US" dirty="0" err="1"/>
              <a:t>VixCertStore</a:t>
            </a:r>
            <a:r>
              <a:rPr lang="en-US" dirty="0"/>
              <a:t>, </a:t>
            </a:r>
            <a:r>
              <a:rPr lang="en-US" b="1" dirty="0" err="1">
                <a:solidFill>
                  <a:srgbClr val="FF0000"/>
                </a:solidFill>
              </a:rPr>
              <a:t>VixConfig</a:t>
            </a:r>
            <a:r>
              <a:rPr lang="en-US" dirty="0"/>
              <a:t>. </a:t>
            </a:r>
          </a:p>
          <a:p>
            <a:endParaRPr lang="en-US" dirty="0"/>
          </a:p>
        </p:txBody>
      </p:sp>
      <p:sp>
        <p:nvSpPr>
          <p:cNvPr id="13" name="TextBox 12">
            <a:extLst>
              <a:ext uri="{FF2B5EF4-FFF2-40B4-BE49-F238E27FC236}">
                <a16:creationId xmlns:a16="http://schemas.microsoft.com/office/drawing/2014/main" id="{DB346D2B-CC4E-4209-B5D2-DFEFAB594CC4}"/>
              </a:ext>
            </a:extLst>
          </p:cNvPr>
          <p:cNvSpPr txBox="1"/>
          <p:nvPr/>
        </p:nvSpPr>
        <p:spPr>
          <a:xfrm>
            <a:off x="9726626" y="2490743"/>
            <a:ext cx="2408729" cy="2677656"/>
          </a:xfrm>
          <a:prstGeom prst="rect">
            <a:avLst/>
          </a:prstGeom>
          <a:noFill/>
        </p:spPr>
        <p:txBody>
          <a:bodyPr wrap="square" rtlCol="0">
            <a:spAutoFit/>
          </a:bodyPr>
          <a:lstStyle/>
          <a:p>
            <a:r>
              <a:rPr lang="en-US" sz="2400" b="1" dirty="0"/>
              <a:t>Note</a:t>
            </a:r>
            <a:r>
              <a:rPr lang="en-US" sz="2400" dirty="0"/>
              <a:t>: This is shown for a VIX, the contents of the </a:t>
            </a:r>
            <a:r>
              <a:rPr lang="en-US" sz="2400" dirty="0" err="1"/>
              <a:t>VixConfig</a:t>
            </a:r>
            <a:r>
              <a:rPr lang="en-US" sz="2400" dirty="0"/>
              <a:t> folder is different for a VIX versus a CVIX.</a:t>
            </a:r>
          </a:p>
        </p:txBody>
      </p:sp>
    </p:spTree>
    <p:extLst>
      <p:ext uri="{BB962C8B-B14F-4D97-AF65-F5344CB8AC3E}">
        <p14:creationId xmlns:p14="http://schemas.microsoft.com/office/powerpoint/2010/main" val="276151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453B-90A2-4129-B1E6-C3AFD926F41D}"/>
              </a:ext>
            </a:extLst>
          </p:cNvPr>
          <p:cNvSpPr>
            <a:spLocks noGrp="1"/>
          </p:cNvSpPr>
          <p:nvPr>
            <p:ph type="title"/>
          </p:nvPr>
        </p:nvSpPr>
        <p:spPr/>
        <p:txBody>
          <a:bodyPr/>
          <a:lstStyle/>
          <a:p>
            <a:r>
              <a:rPr lang="en-US" dirty="0"/>
              <a:t>Uninstallation - Configuration File Backups – P254</a:t>
            </a:r>
          </a:p>
        </p:txBody>
      </p:sp>
      <p:sp>
        <p:nvSpPr>
          <p:cNvPr id="3" name="Content Placeholder 2">
            <a:extLst>
              <a:ext uri="{FF2B5EF4-FFF2-40B4-BE49-F238E27FC236}">
                <a16:creationId xmlns:a16="http://schemas.microsoft.com/office/drawing/2014/main" id="{02C6486E-77C4-4EEE-AB44-64A57A220C48}"/>
              </a:ext>
            </a:extLst>
          </p:cNvPr>
          <p:cNvSpPr>
            <a:spLocks noGrp="1"/>
          </p:cNvSpPr>
          <p:nvPr>
            <p:ph idx="1"/>
          </p:nvPr>
        </p:nvSpPr>
        <p:spPr>
          <a:xfrm>
            <a:off x="838200" y="1690688"/>
            <a:ext cx="10515600" cy="4351338"/>
          </a:xfrm>
        </p:spPr>
        <p:txBody>
          <a:bodyPr/>
          <a:lstStyle/>
          <a:p>
            <a:r>
              <a:rPr lang="en-US" b="1" dirty="0"/>
              <a:t>Note</a:t>
            </a:r>
            <a:r>
              <a:rPr lang="en-US" dirty="0"/>
              <a:t>: P254 was handled differently than P269. Instead of configuration </a:t>
            </a:r>
            <a:r>
              <a:rPr lang="en-US" b="1" dirty="0"/>
              <a:t>file folder</a:t>
            </a:r>
            <a:r>
              <a:rPr lang="en-US" dirty="0"/>
              <a:t> backups, specific configuration </a:t>
            </a:r>
            <a:r>
              <a:rPr lang="en-US" b="1" dirty="0"/>
              <a:t>files </a:t>
            </a:r>
            <a:r>
              <a:rPr lang="en-US" dirty="0"/>
              <a:t>were backed up.</a:t>
            </a:r>
          </a:p>
          <a:p>
            <a:pPr lvl="1"/>
            <a:r>
              <a:rPr lang="en-US" dirty="0"/>
              <a:t>For P254, this backup occurred in C:\temp\PXXX</a:t>
            </a:r>
          </a:p>
          <a:p>
            <a:pPr marL="457200" lvl="1" indent="0">
              <a:buNone/>
            </a:pPr>
            <a:endParaRPr lang="en-US" b="1" dirty="0"/>
          </a:p>
        </p:txBody>
      </p:sp>
      <p:sp>
        <p:nvSpPr>
          <p:cNvPr id="4" name="Date Placeholder 3">
            <a:extLst>
              <a:ext uri="{FF2B5EF4-FFF2-40B4-BE49-F238E27FC236}">
                <a16:creationId xmlns:a16="http://schemas.microsoft.com/office/drawing/2014/main" id="{7045B2CB-7FE5-4D9B-BCFF-5E315E84753B}"/>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799C2CB5-0920-4275-8802-EE05B8B753FD}"/>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01CA08E7-7E16-4FE0-80E4-8CBCB4AEA0DE}"/>
              </a:ext>
            </a:extLst>
          </p:cNvPr>
          <p:cNvSpPr>
            <a:spLocks noGrp="1"/>
          </p:cNvSpPr>
          <p:nvPr>
            <p:ph type="sldNum" sz="quarter" idx="12"/>
          </p:nvPr>
        </p:nvSpPr>
        <p:spPr/>
        <p:txBody>
          <a:bodyPr/>
          <a:lstStyle/>
          <a:p>
            <a:r>
              <a:rPr lang="en-US" dirty="0"/>
              <a:t>Slide </a:t>
            </a:r>
            <a:fld id="{F507D374-B3D4-4EC6-BDB1-150F4AB76796}" type="slidenum">
              <a:rPr lang="en-US" smtClean="0"/>
              <a:pPr/>
              <a:t>11</a:t>
            </a:fld>
            <a:r>
              <a:rPr lang="en-US" dirty="0"/>
              <a:t> of 22</a:t>
            </a:r>
          </a:p>
        </p:txBody>
      </p:sp>
      <p:pic>
        <p:nvPicPr>
          <p:cNvPr id="8" name="Picture 7">
            <a:extLst>
              <a:ext uri="{FF2B5EF4-FFF2-40B4-BE49-F238E27FC236}">
                <a16:creationId xmlns:a16="http://schemas.microsoft.com/office/drawing/2014/main" id="{25A6E4D3-D82F-419B-9686-0D2CB9523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429000"/>
            <a:ext cx="6337626" cy="2800494"/>
          </a:xfrm>
          <a:prstGeom prst="rect">
            <a:avLst/>
          </a:prstGeom>
        </p:spPr>
      </p:pic>
    </p:spTree>
    <p:extLst>
      <p:ext uri="{BB962C8B-B14F-4D97-AF65-F5344CB8AC3E}">
        <p14:creationId xmlns:p14="http://schemas.microsoft.com/office/powerpoint/2010/main" val="285356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8970-1C64-43E0-80AC-E499DB85B10D}"/>
              </a:ext>
            </a:extLst>
          </p:cNvPr>
          <p:cNvSpPr>
            <a:spLocks noGrp="1"/>
          </p:cNvSpPr>
          <p:nvPr>
            <p:ph type="title"/>
          </p:nvPr>
        </p:nvSpPr>
        <p:spPr/>
        <p:txBody>
          <a:bodyPr>
            <a:normAutofit/>
          </a:bodyPr>
          <a:lstStyle/>
          <a:p>
            <a:r>
              <a:rPr lang="en-US" sz="4800" dirty="0"/>
              <a:t>Upgrade/Update Installation</a:t>
            </a:r>
          </a:p>
        </p:txBody>
      </p:sp>
      <p:sp>
        <p:nvSpPr>
          <p:cNvPr id="3" name="Content Placeholder 2">
            <a:extLst>
              <a:ext uri="{FF2B5EF4-FFF2-40B4-BE49-F238E27FC236}">
                <a16:creationId xmlns:a16="http://schemas.microsoft.com/office/drawing/2014/main" id="{51A47823-A1D6-424C-A404-D7A43EF20FE5}"/>
              </a:ext>
            </a:extLst>
          </p:cNvPr>
          <p:cNvSpPr>
            <a:spLocks noGrp="1"/>
          </p:cNvSpPr>
          <p:nvPr>
            <p:ph idx="1"/>
          </p:nvPr>
        </p:nvSpPr>
        <p:spPr>
          <a:xfrm>
            <a:off x="838200" y="1690687"/>
            <a:ext cx="10515600" cy="4934702"/>
          </a:xfrm>
        </p:spPr>
        <p:txBody>
          <a:bodyPr>
            <a:normAutofit fontScale="92500" lnSpcReduction="10000"/>
          </a:bodyPr>
          <a:lstStyle/>
          <a:p>
            <a:r>
              <a:rPr lang="en-US" sz="3000" dirty="0"/>
              <a:t>The installation must back up each configuration file folder (except skip specific subfolders if identified within each configuration file folder), with the date and time in its name, into a folder within a patch version specific folder, prior to installing VIX or CVIX.</a:t>
            </a:r>
          </a:p>
          <a:p>
            <a:pPr lvl="1"/>
            <a:r>
              <a:rPr lang="en-US" sz="3000" dirty="0"/>
              <a:t>This back up includes all configuration file folders needed for the VIX or CVIX Tomcat/Java and .NET web app and services to execute.</a:t>
            </a:r>
          </a:p>
          <a:p>
            <a:pPr lvl="1"/>
            <a:r>
              <a:rPr lang="en-US" sz="3200" dirty="0"/>
              <a:t>The backup is patch specific, i.e. upgrading from P254 to P269, the back up is created in C:\VIXbackup\P254</a:t>
            </a:r>
            <a:r>
              <a:rPr lang="en-US" sz="3000" dirty="0"/>
              <a:t>.</a:t>
            </a:r>
          </a:p>
          <a:p>
            <a:r>
              <a:rPr lang="en-US" sz="3000" b="1" dirty="0"/>
              <a:t>Note</a:t>
            </a:r>
            <a:r>
              <a:rPr lang="en-US" sz="3000" dirty="0"/>
              <a:t>: The upgrade/update installation occurs immediately after an uninstallation, so all bullets above can be thought of as occurring in the uninstallation step for an upgrade/update installation.</a:t>
            </a:r>
          </a:p>
          <a:p>
            <a:pPr lvl="1"/>
            <a:endParaRPr lang="en-US" sz="2600" dirty="0"/>
          </a:p>
          <a:p>
            <a:pPr lvl="1"/>
            <a:endParaRPr lang="en-US" sz="2600" dirty="0"/>
          </a:p>
          <a:p>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682D733D-C399-4D85-8F0F-E19652AE7CD9}"/>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ABAAD32A-0D9A-4078-8C1A-2186B855EB72}"/>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87F9B99A-6617-47AA-BFCF-9E959B64F16A}"/>
              </a:ext>
            </a:extLst>
          </p:cNvPr>
          <p:cNvSpPr>
            <a:spLocks noGrp="1"/>
          </p:cNvSpPr>
          <p:nvPr>
            <p:ph type="sldNum" sz="quarter" idx="12"/>
          </p:nvPr>
        </p:nvSpPr>
        <p:spPr/>
        <p:txBody>
          <a:bodyPr/>
          <a:lstStyle/>
          <a:p>
            <a:r>
              <a:rPr lang="en-US" dirty="0"/>
              <a:t>Slide </a:t>
            </a:r>
            <a:fld id="{F507D374-B3D4-4EC6-BDB1-150F4AB76796}" type="slidenum">
              <a:rPr lang="en-US" smtClean="0"/>
              <a:pPr/>
              <a:t>12</a:t>
            </a:fld>
            <a:r>
              <a:rPr lang="en-US" dirty="0"/>
              <a:t> of 22</a:t>
            </a:r>
          </a:p>
        </p:txBody>
      </p:sp>
    </p:spTree>
    <p:extLst>
      <p:ext uri="{BB962C8B-B14F-4D97-AF65-F5344CB8AC3E}">
        <p14:creationId xmlns:p14="http://schemas.microsoft.com/office/powerpoint/2010/main" val="235231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60-D415-4C9A-BAA5-E08B27019FCF}"/>
              </a:ext>
            </a:extLst>
          </p:cNvPr>
          <p:cNvSpPr>
            <a:spLocks noGrp="1"/>
          </p:cNvSpPr>
          <p:nvPr>
            <p:ph type="title"/>
          </p:nvPr>
        </p:nvSpPr>
        <p:spPr>
          <a:xfrm>
            <a:off x="485775" y="136525"/>
            <a:ext cx="10515600" cy="1325563"/>
          </a:xfrm>
        </p:spPr>
        <p:txBody>
          <a:bodyPr>
            <a:normAutofit/>
          </a:bodyPr>
          <a:lstStyle/>
          <a:p>
            <a:r>
              <a:rPr lang="en-US" sz="4800" dirty="0"/>
              <a:t>Reconfigure Installation/ Other </a:t>
            </a:r>
          </a:p>
        </p:txBody>
      </p:sp>
      <p:sp>
        <p:nvSpPr>
          <p:cNvPr id="3" name="Content Placeholder 2">
            <a:extLst>
              <a:ext uri="{FF2B5EF4-FFF2-40B4-BE49-F238E27FC236}">
                <a16:creationId xmlns:a16="http://schemas.microsoft.com/office/drawing/2014/main" id="{B6FF88B2-2D7F-4DDB-998F-ACE409845A72}"/>
              </a:ext>
            </a:extLst>
          </p:cNvPr>
          <p:cNvSpPr>
            <a:spLocks noGrp="1"/>
          </p:cNvSpPr>
          <p:nvPr>
            <p:ph idx="1"/>
          </p:nvPr>
        </p:nvSpPr>
        <p:spPr>
          <a:xfrm>
            <a:off x="838200" y="1400175"/>
            <a:ext cx="10515600" cy="4956175"/>
          </a:xfrm>
        </p:spPr>
        <p:txBody>
          <a:bodyPr>
            <a:normAutofit lnSpcReduction="10000"/>
          </a:bodyPr>
          <a:lstStyle/>
          <a:p>
            <a:r>
              <a:rPr lang="en-US" dirty="0"/>
              <a:t>The same as to what is detailed for the upgrade/update installation, except is able to correctly back-up the right version of the configuration file folder (if a difference is needed).</a:t>
            </a:r>
          </a:p>
          <a:p>
            <a:pPr lvl="1"/>
            <a:r>
              <a:rPr lang="en-US" sz="2600" dirty="0"/>
              <a:t>For example, C:\Program Files\Apache Software Foundation\</a:t>
            </a:r>
            <a:r>
              <a:rPr lang="en-US" sz="2600" b="1" dirty="0"/>
              <a:t>Tomcat 9.0</a:t>
            </a:r>
            <a:r>
              <a:rPr lang="en-US" sz="2600" dirty="0"/>
              <a:t>\conf is backed up into C:\VIXbackup\P254\ 20210201103500\Tomcat 9.0\conf\ for P254 instead of C:\Program Files\Apache Software Foundation\</a:t>
            </a:r>
            <a:r>
              <a:rPr lang="en-US" sz="2600" b="1" dirty="0"/>
              <a:t>Tomcat 8.0</a:t>
            </a:r>
            <a:r>
              <a:rPr lang="en-US" sz="2600" dirty="0"/>
              <a:t>\conf being backed up into C:\VIXbackup\P249\20210201103500\Tomcat 8.0.</a:t>
            </a:r>
          </a:p>
          <a:p>
            <a:pPr lvl="1"/>
            <a:r>
              <a:rPr lang="en-US" sz="2600" b="1" dirty="0"/>
              <a:t>Note</a:t>
            </a:r>
            <a:r>
              <a:rPr lang="en-US" sz="2600" dirty="0"/>
              <a:t>: This example above is </a:t>
            </a:r>
            <a:r>
              <a:rPr lang="en-US" sz="2600" i="1" dirty="0"/>
              <a:t>hypothetical</a:t>
            </a:r>
            <a:r>
              <a:rPr lang="en-US" sz="2600" dirty="0"/>
              <a:t> and not actually in reality since the configuration file folder backups was not implemented in P254.</a:t>
            </a:r>
          </a:p>
          <a:p>
            <a:r>
              <a:rPr lang="en-US" sz="2800" b="1" dirty="0"/>
              <a:t>Note</a:t>
            </a:r>
            <a:r>
              <a:rPr lang="en-US" sz="2800" dirty="0"/>
              <a:t>: The reconfigure installation occurs immediately after an uninstallation, so all bullets above can be thought of as occurring in the uninstallation step for a reconfigure installation.</a:t>
            </a:r>
            <a:endParaRPr lang="en-US" sz="2600" dirty="0"/>
          </a:p>
          <a:p>
            <a:pPr lvl="1"/>
            <a:endParaRPr lang="en-US" dirty="0"/>
          </a:p>
        </p:txBody>
      </p:sp>
      <p:sp>
        <p:nvSpPr>
          <p:cNvPr id="4" name="Date Placeholder 3">
            <a:extLst>
              <a:ext uri="{FF2B5EF4-FFF2-40B4-BE49-F238E27FC236}">
                <a16:creationId xmlns:a16="http://schemas.microsoft.com/office/drawing/2014/main" id="{BCD09500-5B51-4F7D-88DB-F14F557D7B61}"/>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B3797DB5-E77C-4321-877E-7FBEDE9D26B8}"/>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76934050-BA39-4631-B8B7-0B55B915C9D1}"/>
              </a:ext>
            </a:extLst>
          </p:cNvPr>
          <p:cNvSpPr>
            <a:spLocks noGrp="1"/>
          </p:cNvSpPr>
          <p:nvPr>
            <p:ph type="sldNum" sz="quarter" idx="12"/>
          </p:nvPr>
        </p:nvSpPr>
        <p:spPr/>
        <p:txBody>
          <a:bodyPr/>
          <a:lstStyle/>
          <a:p>
            <a:r>
              <a:rPr lang="en-US" dirty="0"/>
              <a:t>Slide </a:t>
            </a:r>
            <a:fld id="{F507D374-B3D4-4EC6-BDB1-150F4AB76796}" type="slidenum">
              <a:rPr lang="en-US" smtClean="0"/>
              <a:pPr/>
              <a:t>13</a:t>
            </a:fld>
            <a:r>
              <a:rPr lang="en-US" dirty="0"/>
              <a:t> of 22</a:t>
            </a:r>
          </a:p>
        </p:txBody>
      </p:sp>
    </p:spTree>
    <p:extLst>
      <p:ext uri="{BB962C8B-B14F-4D97-AF65-F5344CB8AC3E}">
        <p14:creationId xmlns:p14="http://schemas.microsoft.com/office/powerpoint/2010/main" val="1054553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E8C3-65B1-4D5D-BBD0-40FEF82AE91B}"/>
              </a:ext>
            </a:extLst>
          </p:cNvPr>
          <p:cNvSpPr>
            <a:spLocks noGrp="1"/>
          </p:cNvSpPr>
          <p:nvPr>
            <p:ph type="title"/>
          </p:nvPr>
        </p:nvSpPr>
        <p:spPr>
          <a:xfrm>
            <a:off x="571500" y="291513"/>
            <a:ext cx="10515600" cy="1325563"/>
          </a:xfrm>
        </p:spPr>
        <p:txBody>
          <a:bodyPr/>
          <a:lstStyle/>
          <a:p>
            <a:r>
              <a:rPr lang="en-US" dirty="0"/>
              <a:t>Backout Installation</a:t>
            </a:r>
          </a:p>
        </p:txBody>
      </p:sp>
      <p:sp>
        <p:nvSpPr>
          <p:cNvPr id="3" name="Content Placeholder 2">
            <a:extLst>
              <a:ext uri="{FF2B5EF4-FFF2-40B4-BE49-F238E27FC236}">
                <a16:creationId xmlns:a16="http://schemas.microsoft.com/office/drawing/2014/main" id="{EB6B163F-46C0-4967-A946-D0B7575C3E1A}"/>
              </a:ext>
            </a:extLst>
          </p:cNvPr>
          <p:cNvSpPr>
            <a:spLocks noGrp="1"/>
          </p:cNvSpPr>
          <p:nvPr>
            <p:ph idx="1"/>
          </p:nvPr>
        </p:nvSpPr>
        <p:spPr>
          <a:xfrm>
            <a:off x="571500" y="1407526"/>
            <a:ext cx="10515600" cy="4948824"/>
          </a:xfrm>
        </p:spPr>
        <p:txBody>
          <a:bodyPr>
            <a:normAutofit lnSpcReduction="10000"/>
          </a:bodyPr>
          <a:lstStyle/>
          <a:p>
            <a:r>
              <a:rPr lang="en-US" dirty="0"/>
              <a:t>In the case of a rollback or backout, perform the uninstallation of Patch BBB. Then perform the installation of Patch AAA. (Note BBB is greater in number than AAA).</a:t>
            </a:r>
          </a:p>
          <a:p>
            <a:r>
              <a:rPr lang="en-US" dirty="0"/>
              <a:t>The backups for a rollback or backout are not handled automatically. The user must manually place the configuration files in place after Patch AAA is installed again after the rollback/backout is complete, that were previously saved and in place when Patch AAA was last used.</a:t>
            </a:r>
          </a:p>
          <a:p>
            <a:pPr lvl="1"/>
            <a:r>
              <a:rPr lang="en-US" sz="2600" dirty="0"/>
              <a:t>Note these configuration files that were last used with Patch AAA should have been backed up during the installation of Patch BBB when Patch AAA was uninstalled as part of that installation, located in C:\VIXbackup\PAAA and within each configuration file folder with the date and time in its name that corresponds.</a:t>
            </a:r>
          </a:p>
        </p:txBody>
      </p:sp>
      <p:sp>
        <p:nvSpPr>
          <p:cNvPr id="4" name="Date Placeholder 3">
            <a:extLst>
              <a:ext uri="{FF2B5EF4-FFF2-40B4-BE49-F238E27FC236}">
                <a16:creationId xmlns:a16="http://schemas.microsoft.com/office/drawing/2014/main" id="{AC4EE6B9-A4AE-4AD7-8079-904C1C24F6E5}"/>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1B02887B-0CD4-4F19-921E-2E6BF09BE817}"/>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91A496DA-2619-46B2-81D6-9D9C8CB8B0D4}"/>
              </a:ext>
            </a:extLst>
          </p:cNvPr>
          <p:cNvSpPr>
            <a:spLocks noGrp="1"/>
          </p:cNvSpPr>
          <p:nvPr>
            <p:ph type="sldNum" sz="quarter" idx="12"/>
          </p:nvPr>
        </p:nvSpPr>
        <p:spPr/>
        <p:txBody>
          <a:bodyPr/>
          <a:lstStyle/>
          <a:p>
            <a:r>
              <a:rPr lang="en-US" dirty="0"/>
              <a:t>Slide </a:t>
            </a:r>
            <a:fld id="{F507D374-B3D4-4EC6-BDB1-150F4AB76796}" type="slidenum">
              <a:rPr lang="en-US" smtClean="0"/>
              <a:pPr/>
              <a:t>14</a:t>
            </a:fld>
            <a:r>
              <a:rPr lang="en-US" dirty="0"/>
              <a:t> of 22</a:t>
            </a:r>
          </a:p>
        </p:txBody>
      </p:sp>
    </p:spTree>
    <p:extLst>
      <p:ext uri="{BB962C8B-B14F-4D97-AF65-F5344CB8AC3E}">
        <p14:creationId xmlns:p14="http://schemas.microsoft.com/office/powerpoint/2010/main" val="180746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D333-F2C4-4F34-B624-DD2093C43401}"/>
              </a:ext>
            </a:extLst>
          </p:cNvPr>
          <p:cNvSpPr>
            <a:spLocks noGrp="1"/>
          </p:cNvSpPr>
          <p:nvPr>
            <p:ph type="title"/>
          </p:nvPr>
        </p:nvSpPr>
        <p:spPr>
          <a:xfrm>
            <a:off x="838200" y="429294"/>
            <a:ext cx="10515600" cy="1325563"/>
          </a:xfrm>
        </p:spPr>
        <p:txBody>
          <a:bodyPr>
            <a:noAutofit/>
          </a:bodyPr>
          <a:lstStyle/>
          <a:p>
            <a:r>
              <a:rPr lang="en-US" dirty="0"/>
              <a:t>Distinguish Patch Number from Configuration Files/Folders that are Backed Up and Track</a:t>
            </a:r>
          </a:p>
        </p:txBody>
      </p:sp>
      <p:sp>
        <p:nvSpPr>
          <p:cNvPr id="3" name="Content Placeholder 2">
            <a:extLst>
              <a:ext uri="{FF2B5EF4-FFF2-40B4-BE49-F238E27FC236}">
                <a16:creationId xmlns:a16="http://schemas.microsoft.com/office/drawing/2014/main" id="{56452602-8FCE-4DBA-92C2-448204631432}"/>
              </a:ext>
            </a:extLst>
          </p:cNvPr>
          <p:cNvSpPr>
            <a:spLocks noGrp="1"/>
          </p:cNvSpPr>
          <p:nvPr>
            <p:ph idx="1"/>
          </p:nvPr>
        </p:nvSpPr>
        <p:spPr>
          <a:xfrm>
            <a:off x="733425" y="1871662"/>
            <a:ext cx="10515600" cy="4667250"/>
          </a:xfrm>
        </p:spPr>
        <p:txBody>
          <a:bodyPr>
            <a:normAutofit/>
          </a:bodyPr>
          <a:lstStyle/>
          <a:p>
            <a:r>
              <a:rPr lang="en-US" dirty="0"/>
              <a:t>Log the patch number (i.e. P254) the configuration file folders correspond to. </a:t>
            </a:r>
          </a:p>
          <a:p>
            <a:pPr lvl="1"/>
            <a:r>
              <a:rPr lang="en-US" dirty="0"/>
              <a:t>Put the patch number in the name of the folder that contains the configuration file folders that are backed C:\VIXbackup\</a:t>
            </a:r>
            <a:r>
              <a:rPr lang="en-US" b="1" dirty="0"/>
              <a:t>PXXX</a:t>
            </a:r>
            <a:r>
              <a:rPr lang="en-US" dirty="0"/>
              <a:t>.</a:t>
            </a:r>
          </a:p>
          <a:p>
            <a:r>
              <a:rPr lang="en-US" dirty="0"/>
              <a:t>Creates a tracking/version history each time an installation occurs.</a:t>
            </a:r>
          </a:p>
          <a:p>
            <a:pPr lvl="1"/>
            <a:r>
              <a:rPr lang="en-US" dirty="0"/>
              <a:t>Creates a text file under C:\VIXbackup that contains the tracking/version history. Each time an installation occurs, append one line in this text file to describe what occurred (i.e. Uninstalled P249. Upgrade Install of P254).</a:t>
            </a:r>
          </a:p>
          <a:p>
            <a:pPr lvl="1"/>
            <a:r>
              <a:rPr lang="en-US" dirty="0"/>
              <a:t>This line also includes the date and time and user account.</a:t>
            </a:r>
          </a:p>
          <a:p>
            <a:pPr lvl="1"/>
            <a:r>
              <a:rPr lang="en-US" dirty="0"/>
              <a:t>This is useful so we can see what patches were applied or not applied, and how many times this occurred, more readily for troubleshooting.</a:t>
            </a:r>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E85A15F0-3EA9-45F4-8411-CA3D84F6FFC8}"/>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E1D033B9-6261-4735-B96D-079CA9439404}"/>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09AF7ECA-9599-4C46-B5D1-4237707B8E0E}"/>
              </a:ext>
            </a:extLst>
          </p:cNvPr>
          <p:cNvSpPr>
            <a:spLocks noGrp="1"/>
          </p:cNvSpPr>
          <p:nvPr>
            <p:ph type="sldNum" sz="quarter" idx="12"/>
          </p:nvPr>
        </p:nvSpPr>
        <p:spPr/>
        <p:txBody>
          <a:bodyPr/>
          <a:lstStyle/>
          <a:p>
            <a:r>
              <a:rPr lang="en-US" dirty="0"/>
              <a:t>Slide </a:t>
            </a:r>
            <a:fld id="{F507D374-B3D4-4EC6-BDB1-150F4AB76796}" type="slidenum">
              <a:rPr lang="en-US" smtClean="0"/>
              <a:pPr/>
              <a:t>15</a:t>
            </a:fld>
            <a:r>
              <a:rPr lang="en-US" dirty="0"/>
              <a:t> of 22</a:t>
            </a:r>
          </a:p>
        </p:txBody>
      </p:sp>
    </p:spTree>
    <p:extLst>
      <p:ext uri="{BB962C8B-B14F-4D97-AF65-F5344CB8AC3E}">
        <p14:creationId xmlns:p14="http://schemas.microsoft.com/office/powerpoint/2010/main" val="424661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E613-4B6C-45E3-B6DA-BF30624C4640}"/>
              </a:ext>
            </a:extLst>
          </p:cNvPr>
          <p:cNvSpPr>
            <a:spLocks noGrp="1"/>
          </p:cNvSpPr>
          <p:nvPr>
            <p:ph type="title"/>
          </p:nvPr>
        </p:nvSpPr>
        <p:spPr/>
        <p:txBody>
          <a:bodyPr/>
          <a:lstStyle/>
          <a:p>
            <a:r>
              <a:rPr lang="en-US" dirty="0"/>
              <a:t>Distinguish Patch Number from Configuration Files/Folders that are Backed Up and Track</a:t>
            </a:r>
          </a:p>
        </p:txBody>
      </p:sp>
      <p:sp>
        <p:nvSpPr>
          <p:cNvPr id="3" name="Content Placeholder 2">
            <a:extLst>
              <a:ext uri="{FF2B5EF4-FFF2-40B4-BE49-F238E27FC236}">
                <a16:creationId xmlns:a16="http://schemas.microsoft.com/office/drawing/2014/main" id="{06074AFD-1CAA-4FE6-8286-3B5DFAF8E9D3}"/>
              </a:ext>
            </a:extLst>
          </p:cNvPr>
          <p:cNvSpPr>
            <a:spLocks noGrp="1"/>
          </p:cNvSpPr>
          <p:nvPr>
            <p:ph idx="1"/>
          </p:nvPr>
        </p:nvSpPr>
        <p:spPr/>
        <p:txBody>
          <a:bodyPr/>
          <a:lstStyle/>
          <a:p>
            <a:r>
              <a:rPr lang="en-US" dirty="0"/>
              <a:t>Create a tracking/version history each time an installation occurs.</a:t>
            </a:r>
          </a:p>
          <a:p>
            <a:pPr lvl="1"/>
            <a:r>
              <a:rPr lang="en-US" dirty="0"/>
              <a:t>New Install indicated as “New Install of XXX”.</a:t>
            </a:r>
          </a:p>
          <a:p>
            <a:pPr lvl="1"/>
            <a:r>
              <a:rPr lang="en-US" dirty="0"/>
              <a:t>Upgrade/Update Installation or Reconfigure Install indicated as “Uninstalled XXX Completed. Upgrade Install of XXX”</a:t>
            </a:r>
          </a:p>
        </p:txBody>
      </p:sp>
      <p:sp>
        <p:nvSpPr>
          <p:cNvPr id="4" name="Date Placeholder 3">
            <a:extLst>
              <a:ext uri="{FF2B5EF4-FFF2-40B4-BE49-F238E27FC236}">
                <a16:creationId xmlns:a16="http://schemas.microsoft.com/office/drawing/2014/main" id="{8AD2ABBA-1F30-4EF4-B4D4-5153C7153459}"/>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C076935C-B5AD-4B14-898E-BA63B597D696}"/>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84941870-B543-477C-900C-1A1507713E4A}"/>
              </a:ext>
            </a:extLst>
          </p:cNvPr>
          <p:cNvSpPr>
            <a:spLocks noGrp="1"/>
          </p:cNvSpPr>
          <p:nvPr>
            <p:ph type="sldNum" sz="quarter" idx="12"/>
          </p:nvPr>
        </p:nvSpPr>
        <p:spPr/>
        <p:txBody>
          <a:bodyPr/>
          <a:lstStyle/>
          <a:p>
            <a:r>
              <a:rPr lang="en-US" dirty="0"/>
              <a:t>Slide </a:t>
            </a:r>
            <a:fld id="{F507D374-B3D4-4EC6-BDB1-150F4AB76796}" type="slidenum">
              <a:rPr lang="en-US" smtClean="0"/>
              <a:pPr/>
              <a:t>16</a:t>
            </a:fld>
            <a:r>
              <a:rPr lang="en-US" dirty="0"/>
              <a:t> of 22</a:t>
            </a:r>
          </a:p>
        </p:txBody>
      </p:sp>
      <p:pic>
        <p:nvPicPr>
          <p:cNvPr id="8" name="Picture 7">
            <a:extLst>
              <a:ext uri="{FF2B5EF4-FFF2-40B4-BE49-F238E27FC236}">
                <a16:creationId xmlns:a16="http://schemas.microsoft.com/office/drawing/2014/main" id="{CC726F6A-3219-4A71-931B-F79C7F461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775" y="3419475"/>
            <a:ext cx="7236015" cy="3034658"/>
          </a:xfrm>
          <a:prstGeom prst="rect">
            <a:avLst/>
          </a:prstGeom>
        </p:spPr>
      </p:pic>
    </p:spTree>
    <p:extLst>
      <p:ext uri="{BB962C8B-B14F-4D97-AF65-F5344CB8AC3E}">
        <p14:creationId xmlns:p14="http://schemas.microsoft.com/office/powerpoint/2010/main" val="3221754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A96C-EA34-4868-98E0-A6322CBBB8A3}"/>
              </a:ext>
            </a:extLst>
          </p:cNvPr>
          <p:cNvSpPr>
            <a:spLocks noGrp="1"/>
          </p:cNvSpPr>
          <p:nvPr>
            <p:ph type="title"/>
          </p:nvPr>
        </p:nvSpPr>
        <p:spPr/>
        <p:txBody>
          <a:bodyPr/>
          <a:lstStyle/>
          <a:p>
            <a:r>
              <a:rPr lang="en-US" dirty="0"/>
              <a:t>Deletion of Configuration File Folder Backups and Tracking History</a:t>
            </a:r>
          </a:p>
        </p:txBody>
      </p:sp>
      <p:sp>
        <p:nvSpPr>
          <p:cNvPr id="3" name="Content Placeholder 2">
            <a:extLst>
              <a:ext uri="{FF2B5EF4-FFF2-40B4-BE49-F238E27FC236}">
                <a16:creationId xmlns:a16="http://schemas.microsoft.com/office/drawing/2014/main" id="{20B2D8CF-F667-49B9-A1D1-10EC0882232C}"/>
              </a:ext>
            </a:extLst>
          </p:cNvPr>
          <p:cNvSpPr>
            <a:spLocks noGrp="1"/>
          </p:cNvSpPr>
          <p:nvPr>
            <p:ph idx="1"/>
          </p:nvPr>
        </p:nvSpPr>
        <p:spPr/>
        <p:txBody>
          <a:bodyPr/>
          <a:lstStyle/>
          <a:p>
            <a:r>
              <a:rPr lang="en-US" sz="3600" dirty="0"/>
              <a:t>The tracking history text file is not to be deleted.</a:t>
            </a:r>
          </a:p>
          <a:p>
            <a:r>
              <a:rPr lang="en-US" sz="3600" dirty="0"/>
              <a:t>The configuration file folder backups are to be maintained for a period of time.</a:t>
            </a:r>
          </a:p>
          <a:p>
            <a:pPr lvl="1"/>
            <a:r>
              <a:rPr lang="en-US" sz="2800" dirty="0"/>
              <a:t>After a certain time period (i.e. 3 years or more) (could also do number of releases) old configuration file folder backups zipped up into a .zip file can be deleted. [</a:t>
            </a:r>
            <a:r>
              <a:rPr lang="en-US" sz="2800" i="1" dirty="0"/>
              <a:t>Currently this is manual</a:t>
            </a:r>
            <a:r>
              <a:rPr lang="en-US" sz="2800" dirty="0"/>
              <a:t>, </a:t>
            </a:r>
            <a:r>
              <a:rPr lang="en-US" sz="2800" i="1" dirty="0"/>
              <a:t>can be automated in the future, requires additional development.</a:t>
            </a:r>
            <a:r>
              <a:rPr lang="en-US" sz="2800" dirty="0"/>
              <a:t>]</a:t>
            </a:r>
          </a:p>
          <a:p>
            <a:pPr lvl="1"/>
            <a:r>
              <a:rPr lang="en-US" sz="2800" dirty="0"/>
              <a:t>The tracking history text file should be kept indefinitely. </a:t>
            </a:r>
            <a:endParaRPr lang="en-US" sz="2800" b="1" dirty="0"/>
          </a:p>
        </p:txBody>
      </p:sp>
      <p:sp>
        <p:nvSpPr>
          <p:cNvPr id="4" name="Date Placeholder 3">
            <a:extLst>
              <a:ext uri="{FF2B5EF4-FFF2-40B4-BE49-F238E27FC236}">
                <a16:creationId xmlns:a16="http://schemas.microsoft.com/office/drawing/2014/main" id="{43D309CC-A228-4C29-B45B-A5F8E3D91B3D}"/>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EE801BC4-2A02-4192-969A-155EE0B4EB1D}"/>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D0F40518-B2B6-4695-89F1-E7F73DF415B4}"/>
              </a:ext>
            </a:extLst>
          </p:cNvPr>
          <p:cNvSpPr>
            <a:spLocks noGrp="1"/>
          </p:cNvSpPr>
          <p:nvPr>
            <p:ph type="sldNum" sz="quarter" idx="12"/>
          </p:nvPr>
        </p:nvSpPr>
        <p:spPr/>
        <p:txBody>
          <a:bodyPr/>
          <a:lstStyle/>
          <a:p>
            <a:r>
              <a:rPr lang="en-US" dirty="0"/>
              <a:t>Slide </a:t>
            </a:r>
            <a:fld id="{F507D374-B3D4-4EC6-BDB1-150F4AB76796}" type="slidenum">
              <a:rPr lang="en-US" smtClean="0"/>
              <a:pPr/>
              <a:t>17</a:t>
            </a:fld>
            <a:r>
              <a:rPr lang="en-US" dirty="0"/>
              <a:t> of 22</a:t>
            </a:r>
          </a:p>
        </p:txBody>
      </p:sp>
    </p:spTree>
    <p:extLst>
      <p:ext uri="{BB962C8B-B14F-4D97-AF65-F5344CB8AC3E}">
        <p14:creationId xmlns:p14="http://schemas.microsoft.com/office/powerpoint/2010/main" val="124903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413F-36E9-4530-A402-00B08F7B1A4C}"/>
              </a:ext>
            </a:extLst>
          </p:cNvPr>
          <p:cNvSpPr>
            <a:spLocks noGrp="1"/>
          </p:cNvSpPr>
          <p:nvPr>
            <p:ph type="title"/>
          </p:nvPr>
        </p:nvSpPr>
        <p:spPr/>
        <p:txBody>
          <a:bodyPr/>
          <a:lstStyle/>
          <a:p>
            <a:r>
              <a:rPr lang="en-US" dirty="0"/>
              <a:t>Configuration File Folder Backups Zip File – P269</a:t>
            </a:r>
          </a:p>
        </p:txBody>
      </p:sp>
      <p:sp>
        <p:nvSpPr>
          <p:cNvPr id="3" name="Content Placeholder 2">
            <a:extLst>
              <a:ext uri="{FF2B5EF4-FFF2-40B4-BE49-F238E27FC236}">
                <a16:creationId xmlns:a16="http://schemas.microsoft.com/office/drawing/2014/main" id="{5F1A12E6-FE8C-426E-BDD1-768F294757E4}"/>
              </a:ext>
            </a:extLst>
          </p:cNvPr>
          <p:cNvSpPr>
            <a:spLocks noGrp="1"/>
          </p:cNvSpPr>
          <p:nvPr>
            <p:ph idx="1"/>
          </p:nvPr>
        </p:nvSpPr>
        <p:spPr/>
        <p:txBody>
          <a:bodyPr/>
          <a:lstStyle/>
          <a:p>
            <a:r>
              <a:rPr lang="en-US" dirty="0"/>
              <a:t>Before a new backup of configuration file folders with the date and time in its name is created in the folder within a patch version specific folder such as C:\VIXbackup\P269\20210315164203, it is zipped up to a .zip file such as P269_20210315164203.zip inside C:\VIXbackup\P269\20210315164203 to preserve disk space.</a:t>
            </a:r>
          </a:p>
          <a:p>
            <a:r>
              <a:rPr lang="en-US" dirty="0"/>
              <a:t>This occurs when there are multiple installs of the same patch.</a:t>
            </a:r>
          </a:p>
          <a:p>
            <a:pPr marL="0" indent="0">
              <a:buNone/>
            </a:pPr>
            <a:br>
              <a:rPr lang="en-US" dirty="0"/>
            </a:br>
            <a:endParaRPr lang="en-US" dirty="0"/>
          </a:p>
        </p:txBody>
      </p:sp>
      <p:sp>
        <p:nvSpPr>
          <p:cNvPr id="4" name="Date Placeholder 3">
            <a:extLst>
              <a:ext uri="{FF2B5EF4-FFF2-40B4-BE49-F238E27FC236}">
                <a16:creationId xmlns:a16="http://schemas.microsoft.com/office/drawing/2014/main" id="{F5AAA6C6-E89B-4141-9040-6FFF6ABED840}"/>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1EAC469D-D215-4272-8782-373718E9A710}"/>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860E0381-FB61-435B-A198-7080102622AE}"/>
              </a:ext>
            </a:extLst>
          </p:cNvPr>
          <p:cNvSpPr>
            <a:spLocks noGrp="1"/>
          </p:cNvSpPr>
          <p:nvPr>
            <p:ph type="sldNum" sz="quarter" idx="12"/>
          </p:nvPr>
        </p:nvSpPr>
        <p:spPr/>
        <p:txBody>
          <a:bodyPr/>
          <a:lstStyle/>
          <a:p>
            <a:r>
              <a:rPr lang="en-US" dirty="0"/>
              <a:t>Slide </a:t>
            </a:r>
            <a:fld id="{F507D374-B3D4-4EC6-BDB1-150F4AB76796}" type="slidenum">
              <a:rPr lang="en-US" smtClean="0"/>
              <a:pPr/>
              <a:t>18</a:t>
            </a:fld>
            <a:r>
              <a:rPr lang="en-US" dirty="0"/>
              <a:t> of 22</a:t>
            </a:r>
          </a:p>
        </p:txBody>
      </p:sp>
      <p:pic>
        <p:nvPicPr>
          <p:cNvPr id="16" name="Picture 15">
            <a:extLst>
              <a:ext uri="{FF2B5EF4-FFF2-40B4-BE49-F238E27FC236}">
                <a16:creationId xmlns:a16="http://schemas.microsoft.com/office/drawing/2014/main" id="{9D58C6F0-5B39-4364-A036-19D96A964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325" y="4451314"/>
            <a:ext cx="6331275" cy="1403422"/>
          </a:xfrm>
          <a:prstGeom prst="rect">
            <a:avLst/>
          </a:prstGeom>
        </p:spPr>
      </p:pic>
    </p:spTree>
    <p:extLst>
      <p:ext uri="{BB962C8B-B14F-4D97-AF65-F5344CB8AC3E}">
        <p14:creationId xmlns:p14="http://schemas.microsoft.com/office/powerpoint/2010/main" val="287969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C739-04C3-4D67-887B-88A77E328B9B}"/>
              </a:ext>
            </a:extLst>
          </p:cNvPr>
          <p:cNvSpPr>
            <a:spLocks noGrp="1"/>
          </p:cNvSpPr>
          <p:nvPr>
            <p:ph type="title"/>
          </p:nvPr>
        </p:nvSpPr>
        <p:spPr>
          <a:xfrm>
            <a:off x="838200" y="138530"/>
            <a:ext cx="10515600" cy="1325563"/>
          </a:xfrm>
        </p:spPr>
        <p:txBody>
          <a:bodyPr/>
          <a:lstStyle/>
          <a:p>
            <a:r>
              <a:rPr lang="en-US" dirty="0"/>
              <a:t>Configuration File Folder Backups Zip File – P269</a:t>
            </a:r>
          </a:p>
        </p:txBody>
      </p:sp>
      <p:sp>
        <p:nvSpPr>
          <p:cNvPr id="3" name="Content Placeholder 2">
            <a:extLst>
              <a:ext uri="{FF2B5EF4-FFF2-40B4-BE49-F238E27FC236}">
                <a16:creationId xmlns:a16="http://schemas.microsoft.com/office/drawing/2014/main" id="{04FBC044-DC2D-4260-A421-A4E125C34AAF}"/>
              </a:ext>
            </a:extLst>
          </p:cNvPr>
          <p:cNvSpPr>
            <a:spLocks noGrp="1"/>
          </p:cNvSpPr>
          <p:nvPr>
            <p:ph idx="1"/>
          </p:nvPr>
        </p:nvSpPr>
        <p:spPr>
          <a:xfrm>
            <a:off x="838200" y="1429893"/>
            <a:ext cx="10515600" cy="4351338"/>
          </a:xfrm>
        </p:spPr>
        <p:txBody>
          <a:bodyPr/>
          <a:lstStyle/>
          <a:p>
            <a:r>
              <a:rPr lang="en-US" dirty="0"/>
              <a:t>If there are multiple folders with the date and time in its name, the most current folder (based on the timestamp in the filename, which can be sorted correctly by name so the most current is first) should not be zipped up, but any others if exist should be.</a:t>
            </a:r>
          </a:p>
        </p:txBody>
      </p:sp>
      <p:sp>
        <p:nvSpPr>
          <p:cNvPr id="4" name="Date Placeholder 3">
            <a:extLst>
              <a:ext uri="{FF2B5EF4-FFF2-40B4-BE49-F238E27FC236}">
                <a16:creationId xmlns:a16="http://schemas.microsoft.com/office/drawing/2014/main" id="{7D4DFFC2-4B09-40DC-AEF4-FDD727A4AE2A}"/>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CA9E1EED-70A3-4F87-917F-78B6B138A65E}"/>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24707D34-9C52-4F35-BFB9-790050C683FB}"/>
              </a:ext>
            </a:extLst>
          </p:cNvPr>
          <p:cNvSpPr>
            <a:spLocks noGrp="1"/>
          </p:cNvSpPr>
          <p:nvPr>
            <p:ph type="sldNum" sz="quarter" idx="12"/>
          </p:nvPr>
        </p:nvSpPr>
        <p:spPr/>
        <p:txBody>
          <a:bodyPr/>
          <a:lstStyle/>
          <a:p>
            <a:r>
              <a:rPr lang="en-US" dirty="0"/>
              <a:t>Slide </a:t>
            </a:r>
            <a:fld id="{F507D374-B3D4-4EC6-BDB1-150F4AB76796}" type="slidenum">
              <a:rPr lang="en-US" smtClean="0"/>
              <a:pPr/>
              <a:t>19</a:t>
            </a:fld>
            <a:r>
              <a:rPr lang="en-US" dirty="0"/>
              <a:t> of 22</a:t>
            </a:r>
          </a:p>
        </p:txBody>
      </p:sp>
      <p:pic>
        <p:nvPicPr>
          <p:cNvPr id="7" name="Picture 6">
            <a:extLst>
              <a:ext uri="{FF2B5EF4-FFF2-40B4-BE49-F238E27FC236}">
                <a16:creationId xmlns:a16="http://schemas.microsoft.com/office/drawing/2014/main" id="{B8BD7A21-9F3C-4443-B238-1AA1EEC98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912" y="3096225"/>
            <a:ext cx="4184865" cy="2101958"/>
          </a:xfrm>
          <a:prstGeom prst="rect">
            <a:avLst/>
          </a:prstGeom>
        </p:spPr>
      </p:pic>
      <p:pic>
        <p:nvPicPr>
          <p:cNvPr id="8" name="Picture 7">
            <a:extLst>
              <a:ext uri="{FF2B5EF4-FFF2-40B4-BE49-F238E27FC236}">
                <a16:creationId xmlns:a16="http://schemas.microsoft.com/office/drawing/2014/main" id="{03EC1532-3C0F-4DC2-9B10-30761A21EDF4}"/>
              </a:ext>
            </a:extLst>
          </p:cNvPr>
          <p:cNvPicPr>
            <a:picLocks noChangeAspect="1"/>
          </p:cNvPicPr>
          <p:nvPr/>
        </p:nvPicPr>
        <p:blipFill rotWithShape="1">
          <a:blip r:embed="rId3">
            <a:extLst>
              <a:ext uri="{28A0092B-C50C-407E-A947-70E740481C1C}">
                <a14:useLocalDpi xmlns:a14="http://schemas.microsoft.com/office/drawing/2010/main" val="0"/>
              </a:ext>
            </a:extLst>
          </a:blip>
          <a:srcRect b="14218"/>
          <a:stretch/>
        </p:blipFill>
        <p:spPr>
          <a:xfrm>
            <a:off x="2238708" y="5267744"/>
            <a:ext cx="6331275" cy="1176163"/>
          </a:xfrm>
          <a:prstGeom prst="rect">
            <a:avLst/>
          </a:prstGeom>
        </p:spPr>
      </p:pic>
    </p:spTree>
    <p:extLst>
      <p:ext uri="{BB962C8B-B14F-4D97-AF65-F5344CB8AC3E}">
        <p14:creationId xmlns:p14="http://schemas.microsoft.com/office/powerpoint/2010/main" val="388326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46C3-9B4F-4BAA-B781-C70001F74AB7}"/>
              </a:ext>
            </a:extLst>
          </p:cNvPr>
          <p:cNvSpPr>
            <a:spLocks noGrp="1"/>
          </p:cNvSpPr>
          <p:nvPr>
            <p:ph type="title"/>
          </p:nvPr>
        </p:nvSpPr>
        <p:spPr>
          <a:xfrm>
            <a:off x="505326" y="203284"/>
            <a:ext cx="10848474" cy="1325563"/>
          </a:xfrm>
        </p:spPr>
        <p:txBody>
          <a:bodyPr>
            <a:noAutofit/>
          </a:bodyPr>
          <a:lstStyle/>
          <a:p>
            <a:r>
              <a:rPr lang="en-US" dirty="0"/>
              <a:t>Configuration Requirements for Install, Update, and Uninstall for VIX and CVIX</a:t>
            </a:r>
          </a:p>
        </p:txBody>
      </p:sp>
      <p:sp>
        <p:nvSpPr>
          <p:cNvPr id="3" name="Content Placeholder 2">
            <a:extLst>
              <a:ext uri="{FF2B5EF4-FFF2-40B4-BE49-F238E27FC236}">
                <a16:creationId xmlns:a16="http://schemas.microsoft.com/office/drawing/2014/main" id="{08F350A5-19C1-4057-BF5D-D142C8B6AC0E}"/>
              </a:ext>
            </a:extLst>
          </p:cNvPr>
          <p:cNvSpPr>
            <a:spLocks noGrp="1"/>
          </p:cNvSpPr>
          <p:nvPr>
            <p:ph idx="1"/>
          </p:nvPr>
        </p:nvSpPr>
        <p:spPr>
          <a:xfrm>
            <a:off x="838200" y="1528847"/>
            <a:ext cx="10515600" cy="4952164"/>
          </a:xfrm>
        </p:spPr>
        <p:txBody>
          <a:bodyPr>
            <a:normAutofit/>
          </a:bodyPr>
          <a:lstStyle/>
          <a:p>
            <a:r>
              <a:rPr lang="en-US" sz="2600" dirty="0"/>
              <a:t>Different Installation Types to Account for:</a:t>
            </a:r>
          </a:p>
          <a:p>
            <a:pPr lvl="1"/>
            <a:r>
              <a:rPr lang="en-US" sz="2600" dirty="0"/>
              <a:t>New Installation (i.e. server that has never had P254 or any prior PXXX ever installed)</a:t>
            </a:r>
          </a:p>
          <a:p>
            <a:pPr lvl="1"/>
            <a:r>
              <a:rPr lang="en-US" sz="2600" dirty="0"/>
              <a:t>Uninstallation (i.e. removing P254) [The uninstallation normally occurs immediately before the other installation types below].</a:t>
            </a:r>
          </a:p>
          <a:p>
            <a:pPr lvl="1"/>
            <a:r>
              <a:rPr lang="en-US" sz="2600" dirty="0"/>
              <a:t>Upgrade/Update Installation (i.e. server that is upgrading from P249 to P254)</a:t>
            </a:r>
          </a:p>
          <a:p>
            <a:pPr lvl="1"/>
            <a:r>
              <a:rPr lang="en-US" sz="2600" dirty="0"/>
              <a:t>Reconfigure Installation/ Other (Not Standard New or Upgrade Installation) (i.e. server that is having P254 reconfigured on top of existing P254)</a:t>
            </a:r>
          </a:p>
          <a:p>
            <a:pPr lvl="1"/>
            <a:r>
              <a:rPr lang="en-US" sz="2600" dirty="0"/>
              <a:t>Backout Installation (i.e. server downgrade from P254 to P249)</a:t>
            </a:r>
          </a:p>
          <a:p>
            <a:pPr marL="457200" lvl="1" indent="0">
              <a:buNone/>
            </a:pPr>
            <a:endParaRPr lang="en-US" dirty="0"/>
          </a:p>
          <a:p>
            <a:pPr lvl="1"/>
            <a:endParaRPr lang="en-US" dirty="0"/>
          </a:p>
          <a:p>
            <a:pPr marL="457200" lvl="1" indent="0">
              <a:buNone/>
            </a:pPr>
            <a:endParaRPr lang="en-US" dirty="0"/>
          </a:p>
          <a:p>
            <a:pPr lvl="1"/>
            <a:endParaRPr lang="en-US" dirty="0"/>
          </a:p>
          <a:p>
            <a:pPr marL="457200" lvl="1" indent="0">
              <a:buNone/>
            </a:pPr>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1E0E7D2E-4002-4365-B19C-A08912629716}"/>
              </a:ext>
            </a:extLst>
          </p:cNvPr>
          <p:cNvSpPr>
            <a:spLocks noGrp="1"/>
          </p:cNvSpPr>
          <p:nvPr>
            <p:ph type="dt" sz="half" idx="10"/>
          </p:nvPr>
        </p:nvSpPr>
        <p:spPr>
          <a:xfrm>
            <a:off x="838200" y="6356350"/>
            <a:ext cx="2743200" cy="365125"/>
          </a:xfrm>
        </p:spPr>
        <p:txBody>
          <a:bodyPr/>
          <a:lstStyle/>
          <a:p>
            <a:r>
              <a:rPr lang="en-US" dirty="0"/>
              <a:t>04/20/2021</a:t>
            </a:r>
          </a:p>
        </p:txBody>
      </p:sp>
      <p:sp>
        <p:nvSpPr>
          <p:cNvPr id="5" name="Footer Placeholder 4">
            <a:extLst>
              <a:ext uri="{FF2B5EF4-FFF2-40B4-BE49-F238E27FC236}">
                <a16:creationId xmlns:a16="http://schemas.microsoft.com/office/drawing/2014/main" id="{CE40FABD-4D03-418B-AB36-7985C101777C}"/>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3455EA00-2596-43F9-9249-C1C9439A2245}"/>
              </a:ext>
            </a:extLst>
          </p:cNvPr>
          <p:cNvSpPr>
            <a:spLocks noGrp="1"/>
          </p:cNvSpPr>
          <p:nvPr>
            <p:ph type="sldNum" sz="quarter" idx="12"/>
          </p:nvPr>
        </p:nvSpPr>
        <p:spPr/>
        <p:txBody>
          <a:bodyPr/>
          <a:lstStyle/>
          <a:p>
            <a:r>
              <a:rPr lang="en-US" dirty="0"/>
              <a:t>Slide </a:t>
            </a:r>
            <a:fld id="{F507D374-B3D4-4EC6-BDB1-150F4AB76796}" type="slidenum">
              <a:rPr lang="en-US" smtClean="0"/>
              <a:t>2</a:t>
            </a:fld>
            <a:r>
              <a:rPr lang="en-US" dirty="0"/>
              <a:t> of 22 </a:t>
            </a:r>
          </a:p>
        </p:txBody>
      </p:sp>
    </p:spTree>
    <p:extLst>
      <p:ext uri="{BB962C8B-B14F-4D97-AF65-F5344CB8AC3E}">
        <p14:creationId xmlns:p14="http://schemas.microsoft.com/office/powerpoint/2010/main" val="50475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A7C3-3F54-4577-84C1-B5C354015DF3}"/>
              </a:ext>
            </a:extLst>
          </p:cNvPr>
          <p:cNvSpPr>
            <a:spLocks noGrp="1"/>
          </p:cNvSpPr>
          <p:nvPr>
            <p:ph type="title"/>
          </p:nvPr>
        </p:nvSpPr>
        <p:spPr/>
        <p:txBody>
          <a:bodyPr/>
          <a:lstStyle/>
          <a:p>
            <a:r>
              <a:rPr lang="en-US" dirty="0"/>
              <a:t>New Configuration File Introduced</a:t>
            </a:r>
          </a:p>
        </p:txBody>
      </p:sp>
      <p:sp>
        <p:nvSpPr>
          <p:cNvPr id="3" name="Content Placeholder 2">
            <a:extLst>
              <a:ext uri="{FF2B5EF4-FFF2-40B4-BE49-F238E27FC236}">
                <a16:creationId xmlns:a16="http://schemas.microsoft.com/office/drawing/2014/main" id="{397FE366-6D3E-4EE5-8803-0264A78E1796}"/>
              </a:ext>
            </a:extLst>
          </p:cNvPr>
          <p:cNvSpPr>
            <a:spLocks noGrp="1"/>
          </p:cNvSpPr>
          <p:nvPr>
            <p:ph idx="1"/>
          </p:nvPr>
        </p:nvSpPr>
        <p:spPr/>
        <p:txBody>
          <a:bodyPr>
            <a:normAutofit/>
          </a:bodyPr>
          <a:lstStyle/>
          <a:p>
            <a:r>
              <a:rPr lang="en-US" sz="3200" dirty="0"/>
              <a:t>If a new configuration file is introduced with the patch, a commit to the feature branch in GitHub can contain information regarding this.</a:t>
            </a:r>
          </a:p>
          <a:p>
            <a:pPr lvl="1"/>
            <a:r>
              <a:rPr lang="en-US" sz="2800" dirty="0"/>
              <a:t>Others on the Imaging Team should be aware this new configuration file is being introduced before the first build of the patch occurs. </a:t>
            </a:r>
          </a:p>
          <a:p>
            <a:pPr lvl="1"/>
            <a:r>
              <a:rPr lang="en-US" sz="2800" dirty="0"/>
              <a:t>An email and discussion about the new configuration file with others certainly can occur before the code is committed to GitHub so parallel efforts to develop can occur.</a:t>
            </a:r>
          </a:p>
          <a:p>
            <a:endParaRPr lang="en-US" dirty="0"/>
          </a:p>
        </p:txBody>
      </p:sp>
      <p:sp>
        <p:nvSpPr>
          <p:cNvPr id="4" name="Date Placeholder 3">
            <a:extLst>
              <a:ext uri="{FF2B5EF4-FFF2-40B4-BE49-F238E27FC236}">
                <a16:creationId xmlns:a16="http://schemas.microsoft.com/office/drawing/2014/main" id="{C827822D-F460-42A0-9B5B-5DE6ABB747D4}"/>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612D6323-FD97-4093-AA4B-C30212F3ED1D}"/>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2A9C798F-D8D9-4258-A7DB-80CC667AF7D4}"/>
              </a:ext>
            </a:extLst>
          </p:cNvPr>
          <p:cNvSpPr>
            <a:spLocks noGrp="1"/>
          </p:cNvSpPr>
          <p:nvPr>
            <p:ph type="sldNum" sz="quarter" idx="12"/>
          </p:nvPr>
        </p:nvSpPr>
        <p:spPr/>
        <p:txBody>
          <a:bodyPr/>
          <a:lstStyle/>
          <a:p>
            <a:r>
              <a:rPr lang="en-US" dirty="0"/>
              <a:t>Slide </a:t>
            </a:r>
            <a:fld id="{F507D374-B3D4-4EC6-BDB1-150F4AB76796}" type="slidenum">
              <a:rPr lang="en-US" smtClean="0"/>
              <a:pPr/>
              <a:t>20</a:t>
            </a:fld>
            <a:r>
              <a:rPr lang="en-US" dirty="0"/>
              <a:t> of 22</a:t>
            </a:r>
          </a:p>
        </p:txBody>
      </p:sp>
    </p:spTree>
    <p:extLst>
      <p:ext uri="{BB962C8B-B14F-4D97-AF65-F5344CB8AC3E}">
        <p14:creationId xmlns:p14="http://schemas.microsoft.com/office/powerpoint/2010/main" val="959438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A3DA-F8CF-40A6-BFA1-F2308FA1E46B}"/>
              </a:ext>
            </a:extLst>
          </p:cNvPr>
          <p:cNvSpPr>
            <a:spLocks noGrp="1"/>
          </p:cNvSpPr>
          <p:nvPr>
            <p:ph type="title"/>
          </p:nvPr>
        </p:nvSpPr>
        <p:spPr/>
        <p:txBody>
          <a:bodyPr/>
          <a:lstStyle/>
          <a:p>
            <a:r>
              <a:rPr lang="en-US" dirty="0"/>
              <a:t>HDIG team coordination</a:t>
            </a:r>
          </a:p>
        </p:txBody>
      </p:sp>
      <p:sp>
        <p:nvSpPr>
          <p:cNvPr id="3" name="Content Placeholder 2">
            <a:extLst>
              <a:ext uri="{FF2B5EF4-FFF2-40B4-BE49-F238E27FC236}">
                <a16:creationId xmlns:a16="http://schemas.microsoft.com/office/drawing/2014/main" id="{D1766913-88C7-4D79-B26D-F897DD5DD31E}"/>
              </a:ext>
            </a:extLst>
          </p:cNvPr>
          <p:cNvSpPr>
            <a:spLocks noGrp="1"/>
          </p:cNvSpPr>
          <p:nvPr>
            <p:ph idx="1"/>
          </p:nvPr>
        </p:nvSpPr>
        <p:spPr/>
        <p:txBody>
          <a:bodyPr/>
          <a:lstStyle/>
          <a:p>
            <a:r>
              <a:rPr lang="en-US" sz="3200" dirty="0"/>
              <a:t>If we are changing the VIX or CVIX (such as PowerShell script changes or C# changes in VIX Installer), normally we do not have to coordinate with the HDIG team.</a:t>
            </a:r>
          </a:p>
          <a:p>
            <a:pPr lvl="1"/>
            <a:r>
              <a:rPr lang="en-US" sz="2800" dirty="0"/>
              <a:t>HDIG team creates their own patch number after we release PXXX and merges the changes in.</a:t>
            </a:r>
          </a:p>
          <a:p>
            <a:r>
              <a:rPr lang="en-US" sz="3200" dirty="0"/>
              <a:t>If we have a substantial change to our process, such as no longer just providing a single MSI file for installation, then we need to coordinate with HDIG team.</a:t>
            </a:r>
          </a:p>
          <a:p>
            <a:pPr lvl="1"/>
            <a:endParaRPr lang="en-US" dirty="0"/>
          </a:p>
          <a:p>
            <a:pPr lvl="1"/>
            <a:endParaRPr lang="en-US" dirty="0"/>
          </a:p>
        </p:txBody>
      </p:sp>
      <p:sp>
        <p:nvSpPr>
          <p:cNvPr id="4" name="Date Placeholder 3">
            <a:extLst>
              <a:ext uri="{FF2B5EF4-FFF2-40B4-BE49-F238E27FC236}">
                <a16:creationId xmlns:a16="http://schemas.microsoft.com/office/drawing/2014/main" id="{73A2A598-FFF7-4303-A99B-42959309EB9C}"/>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4E709CBB-F352-4BBA-80A8-B4CF7B9F36B5}"/>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A06F6CAF-FFED-4649-B24B-E6D323AF6844}"/>
              </a:ext>
            </a:extLst>
          </p:cNvPr>
          <p:cNvSpPr>
            <a:spLocks noGrp="1"/>
          </p:cNvSpPr>
          <p:nvPr>
            <p:ph type="sldNum" sz="quarter" idx="12"/>
          </p:nvPr>
        </p:nvSpPr>
        <p:spPr/>
        <p:txBody>
          <a:bodyPr/>
          <a:lstStyle/>
          <a:p>
            <a:r>
              <a:rPr lang="en-US" dirty="0"/>
              <a:t>Slide </a:t>
            </a:r>
            <a:fld id="{F507D374-B3D4-4EC6-BDB1-150F4AB76796}" type="slidenum">
              <a:rPr lang="en-US" smtClean="0"/>
              <a:pPr/>
              <a:t>21</a:t>
            </a:fld>
            <a:r>
              <a:rPr lang="en-US" dirty="0"/>
              <a:t> of 22</a:t>
            </a:r>
          </a:p>
        </p:txBody>
      </p:sp>
    </p:spTree>
    <p:extLst>
      <p:ext uri="{BB962C8B-B14F-4D97-AF65-F5344CB8AC3E}">
        <p14:creationId xmlns:p14="http://schemas.microsoft.com/office/powerpoint/2010/main" val="1279856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B334-8531-4B95-96C7-B979BAD91FA1}"/>
              </a:ext>
            </a:extLst>
          </p:cNvPr>
          <p:cNvSpPr>
            <a:spLocks noGrp="1"/>
          </p:cNvSpPr>
          <p:nvPr>
            <p:ph type="title"/>
          </p:nvPr>
        </p:nvSpPr>
        <p:spPr>
          <a:xfrm>
            <a:off x="671763" y="918286"/>
            <a:ext cx="10848474" cy="1325563"/>
          </a:xfrm>
        </p:spPr>
        <p:txBody>
          <a:bodyPr>
            <a:noAutofit/>
          </a:bodyPr>
          <a:lstStyle/>
          <a:p>
            <a:r>
              <a:rPr lang="en-US" dirty="0"/>
              <a:t>Install and Test for Installer Configuration Folder backups and Tracking History</a:t>
            </a:r>
            <a:br>
              <a:rPr lang="en-US" dirty="0"/>
            </a:br>
            <a:endParaRPr lang="en-US" dirty="0"/>
          </a:p>
        </p:txBody>
      </p:sp>
      <p:sp>
        <p:nvSpPr>
          <p:cNvPr id="3" name="Content Placeholder 2">
            <a:extLst>
              <a:ext uri="{FF2B5EF4-FFF2-40B4-BE49-F238E27FC236}">
                <a16:creationId xmlns:a16="http://schemas.microsoft.com/office/drawing/2014/main" id="{15787172-1F48-4479-8C75-1419255344C5}"/>
              </a:ext>
            </a:extLst>
          </p:cNvPr>
          <p:cNvSpPr>
            <a:spLocks noGrp="1"/>
          </p:cNvSpPr>
          <p:nvPr>
            <p:ph idx="1"/>
          </p:nvPr>
        </p:nvSpPr>
        <p:spPr>
          <a:xfrm>
            <a:off x="838200" y="2546267"/>
            <a:ext cx="10515600" cy="2844884"/>
          </a:xfrm>
        </p:spPr>
        <p:txBody>
          <a:bodyPr>
            <a:normAutofit/>
          </a:bodyPr>
          <a:lstStyle/>
          <a:p>
            <a:r>
              <a:rPr lang="en-US" sz="4000" dirty="0"/>
              <a:t>Plan Forward to Test?</a:t>
            </a:r>
          </a:p>
          <a:p>
            <a:r>
              <a:rPr lang="en-US" sz="4000" dirty="0"/>
              <a:t>Additional Thoughts?</a:t>
            </a:r>
          </a:p>
          <a:p>
            <a:r>
              <a:rPr lang="en-US" sz="4000" dirty="0"/>
              <a:t>Questions?</a:t>
            </a:r>
          </a:p>
        </p:txBody>
      </p:sp>
      <p:sp>
        <p:nvSpPr>
          <p:cNvPr id="4" name="Date Placeholder 3">
            <a:extLst>
              <a:ext uri="{FF2B5EF4-FFF2-40B4-BE49-F238E27FC236}">
                <a16:creationId xmlns:a16="http://schemas.microsoft.com/office/drawing/2014/main" id="{33F45274-4F9F-4DB2-9151-FE70D6CBDD01}"/>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40192C65-DF08-4618-8AFD-E0A5A128A8CD}"/>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0CA2C4D3-76C8-48DB-BBE6-E23AE3241517}"/>
              </a:ext>
            </a:extLst>
          </p:cNvPr>
          <p:cNvSpPr>
            <a:spLocks noGrp="1"/>
          </p:cNvSpPr>
          <p:nvPr>
            <p:ph type="sldNum" sz="quarter" idx="12"/>
          </p:nvPr>
        </p:nvSpPr>
        <p:spPr/>
        <p:txBody>
          <a:bodyPr/>
          <a:lstStyle/>
          <a:p>
            <a:r>
              <a:rPr lang="en-US" dirty="0"/>
              <a:t>Slide </a:t>
            </a:r>
            <a:fld id="{F507D374-B3D4-4EC6-BDB1-150F4AB76796}" type="slidenum">
              <a:rPr lang="en-US" smtClean="0"/>
              <a:pPr/>
              <a:t>22</a:t>
            </a:fld>
            <a:r>
              <a:rPr lang="en-US" dirty="0"/>
              <a:t> </a:t>
            </a:r>
            <a:r>
              <a:rPr lang="en-US"/>
              <a:t>of 22</a:t>
            </a:r>
            <a:endParaRPr lang="en-US" dirty="0"/>
          </a:p>
        </p:txBody>
      </p:sp>
    </p:spTree>
    <p:extLst>
      <p:ext uri="{BB962C8B-B14F-4D97-AF65-F5344CB8AC3E}">
        <p14:creationId xmlns:p14="http://schemas.microsoft.com/office/powerpoint/2010/main" val="203749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46C3-9B4F-4BAA-B781-C70001F74AB7}"/>
              </a:ext>
            </a:extLst>
          </p:cNvPr>
          <p:cNvSpPr>
            <a:spLocks noGrp="1"/>
          </p:cNvSpPr>
          <p:nvPr>
            <p:ph type="title"/>
          </p:nvPr>
        </p:nvSpPr>
        <p:spPr>
          <a:xfrm>
            <a:off x="505326" y="203284"/>
            <a:ext cx="10848474" cy="1325563"/>
          </a:xfrm>
        </p:spPr>
        <p:txBody>
          <a:bodyPr>
            <a:noAutofit/>
          </a:bodyPr>
          <a:lstStyle/>
          <a:p>
            <a:r>
              <a:rPr lang="en-US" dirty="0"/>
              <a:t>Configuration Requirements for Install, Update, and Uninstall for VIX and CVIX</a:t>
            </a:r>
          </a:p>
        </p:txBody>
      </p:sp>
      <p:sp>
        <p:nvSpPr>
          <p:cNvPr id="3" name="Content Placeholder 2">
            <a:extLst>
              <a:ext uri="{FF2B5EF4-FFF2-40B4-BE49-F238E27FC236}">
                <a16:creationId xmlns:a16="http://schemas.microsoft.com/office/drawing/2014/main" id="{08F350A5-19C1-4057-BF5D-D142C8B6AC0E}"/>
              </a:ext>
            </a:extLst>
          </p:cNvPr>
          <p:cNvSpPr>
            <a:spLocks noGrp="1"/>
          </p:cNvSpPr>
          <p:nvPr>
            <p:ph idx="1"/>
          </p:nvPr>
        </p:nvSpPr>
        <p:spPr>
          <a:xfrm>
            <a:off x="838200" y="1528847"/>
            <a:ext cx="10515600" cy="4952164"/>
          </a:xfrm>
        </p:spPr>
        <p:txBody>
          <a:bodyPr>
            <a:normAutofit/>
          </a:bodyPr>
          <a:lstStyle/>
          <a:p>
            <a:r>
              <a:rPr lang="en-US" sz="2600" dirty="0"/>
              <a:t>Overall theme for configuration files – When the installer automates restoring configuration files from prior installs, it should only do so if the settings within that configuration file do not differ from the default settings.</a:t>
            </a:r>
          </a:p>
          <a:p>
            <a:pPr lvl="1"/>
            <a:r>
              <a:rPr lang="en-US" dirty="0"/>
              <a:t>There are rare exceptions to this rule but any such exception should be mutually agreed upon. This becomes more complicated when the default setting begins to change when multiple builds for the same Patch release have occurred.</a:t>
            </a:r>
          </a:p>
          <a:p>
            <a:pPr lvl="1"/>
            <a:r>
              <a:rPr lang="en-US" dirty="0"/>
              <a:t>When considering when to make an exception, one should think through, from the standpoint of an admin doing the install, the question of “Should I be changing this file manually after the install is complete?” If you were to answer with, “I already had this change in the configuration file to begin with, and how could the install process know that wasn’t how I wanted it?” then you should not be making an exception to this rule.</a:t>
            </a:r>
          </a:p>
          <a:p>
            <a:pPr lvl="1"/>
            <a:endParaRPr lang="en-US" dirty="0"/>
          </a:p>
          <a:p>
            <a:pPr lvl="1"/>
            <a:endParaRPr lang="en-US" dirty="0"/>
          </a:p>
          <a:p>
            <a:pPr marL="457200" lvl="1" indent="0">
              <a:buNone/>
            </a:pPr>
            <a:endParaRPr lang="en-US" dirty="0"/>
          </a:p>
          <a:p>
            <a:pPr lvl="1"/>
            <a:endParaRPr lang="en-US" dirty="0"/>
          </a:p>
          <a:p>
            <a:pPr marL="457200" lvl="1" indent="0">
              <a:buNone/>
            </a:pPr>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1E0E7D2E-4002-4365-B19C-A08912629716}"/>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CE40FABD-4D03-418B-AB36-7985C101777C}"/>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3455EA00-2596-43F9-9249-C1C9439A2245}"/>
              </a:ext>
            </a:extLst>
          </p:cNvPr>
          <p:cNvSpPr>
            <a:spLocks noGrp="1"/>
          </p:cNvSpPr>
          <p:nvPr>
            <p:ph type="sldNum" sz="quarter" idx="12"/>
          </p:nvPr>
        </p:nvSpPr>
        <p:spPr/>
        <p:txBody>
          <a:bodyPr/>
          <a:lstStyle/>
          <a:p>
            <a:r>
              <a:rPr lang="en-US" dirty="0"/>
              <a:t>Slide </a:t>
            </a:r>
            <a:fld id="{F507D374-B3D4-4EC6-BDB1-150F4AB76796}" type="slidenum">
              <a:rPr lang="en-US" smtClean="0"/>
              <a:t>3</a:t>
            </a:fld>
            <a:r>
              <a:rPr lang="en-US" dirty="0"/>
              <a:t> of 22 </a:t>
            </a:r>
          </a:p>
        </p:txBody>
      </p:sp>
    </p:spTree>
    <p:extLst>
      <p:ext uri="{BB962C8B-B14F-4D97-AF65-F5344CB8AC3E}">
        <p14:creationId xmlns:p14="http://schemas.microsoft.com/office/powerpoint/2010/main" val="231147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4D57-9A7A-4B02-A0AC-452DA62DEE7F}"/>
              </a:ext>
            </a:extLst>
          </p:cNvPr>
          <p:cNvSpPr>
            <a:spLocks noGrp="1"/>
          </p:cNvSpPr>
          <p:nvPr>
            <p:ph type="title"/>
          </p:nvPr>
        </p:nvSpPr>
        <p:spPr>
          <a:xfrm>
            <a:off x="461498" y="236264"/>
            <a:ext cx="10515600" cy="1325563"/>
          </a:xfrm>
        </p:spPr>
        <p:txBody>
          <a:bodyPr>
            <a:normAutofit/>
          </a:bodyPr>
          <a:lstStyle/>
          <a:p>
            <a:r>
              <a:rPr lang="en-US" sz="4800" dirty="0"/>
              <a:t>New Installation</a:t>
            </a:r>
          </a:p>
        </p:txBody>
      </p:sp>
      <p:sp>
        <p:nvSpPr>
          <p:cNvPr id="3" name="Content Placeholder 2">
            <a:extLst>
              <a:ext uri="{FF2B5EF4-FFF2-40B4-BE49-F238E27FC236}">
                <a16:creationId xmlns:a16="http://schemas.microsoft.com/office/drawing/2014/main" id="{8BF01B40-08B0-4796-A865-812AEE1D4BBB}"/>
              </a:ext>
            </a:extLst>
          </p:cNvPr>
          <p:cNvSpPr>
            <a:spLocks noGrp="1"/>
          </p:cNvSpPr>
          <p:nvPr>
            <p:ph idx="1"/>
          </p:nvPr>
        </p:nvSpPr>
        <p:spPr>
          <a:xfrm>
            <a:off x="461498" y="1354925"/>
            <a:ext cx="10515600" cy="4867850"/>
          </a:xfrm>
        </p:spPr>
        <p:txBody>
          <a:bodyPr>
            <a:normAutofit lnSpcReduction="10000"/>
          </a:bodyPr>
          <a:lstStyle/>
          <a:p>
            <a:r>
              <a:rPr lang="en-US" sz="3200" dirty="0"/>
              <a:t>The installation creates configuration files needed for the VIX or CVIX Tomcat/Java and .NET web app and services to execute.</a:t>
            </a:r>
          </a:p>
          <a:p>
            <a:pPr lvl="1"/>
            <a:r>
              <a:rPr lang="en-US" sz="3000" dirty="0"/>
              <a:t>If any config values are left TO DO, display a message (such as via the installer wizard/PowerShell pop-up) to inform the user to edit those files and values.</a:t>
            </a:r>
          </a:p>
          <a:p>
            <a:pPr lvl="1"/>
            <a:r>
              <a:rPr lang="en-US" sz="3000" dirty="0"/>
              <a:t>Document in installation guide(s) as a manual step to perform and add any additional details to guide the user how the config value must be edited and how to accomplish this.</a:t>
            </a:r>
          </a:p>
          <a:p>
            <a:pPr lvl="1"/>
            <a:r>
              <a:rPr lang="en-US" sz="3000" dirty="0"/>
              <a:t>Note that if certain configuration files are missing for Tomcat/Java, these files can be created when the particular web app that uses it needs them.</a:t>
            </a:r>
          </a:p>
        </p:txBody>
      </p:sp>
      <p:sp>
        <p:nvSpPr>
          <p:cNvPr id="4" name="Date Placeholder 3">
            <a:extLst>
              <a:ext uri="{FF2B5EF4-FFF2-40B4-BE49-F238E27FC236}">
                <a16:creationId xmlns:a16="http://schemas.microsoft.com/office/drawing/2014/main" id="{EDF504FF-2176-4778-A096-4780BD6DD32A}"/>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7C7CC041-4A64-4C4E-8DAE-A34B7C3A280F}"/>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78F75E11-EF70-4789-9D84-0A96C22810A7}"/>
              </a:ext>
            </a:extLst>
          </p:cNvPr>
          <p:cNvSpPr>
            <a:spLocks noGrp="1"/>
          </p:cNvSpPr>
          <p:nvPr>
            <p:ph type="sldNum" sz="quarter" idx="12"/>
          </p:nvPr>
        </p:nvSpPr>
        <p:spPr/>
        <p:txBody>
          <a:bodyPr/>
          <a:lstStyle/>
          <a:p>
            <a:r>
              <a:rPr lang="en-US" dirty="0"/>
              <a:t>Slide </a:t>
            </a:r>
            <a:fld id="{F507D374-B3D4-4EC6-BDB1-150F4AB76796}" type="slidenum">
              <a:rPr lang="en-US" smtClean="0"/>
              <a:pPr/>
              <a:t>4</a:t>
            </a:fld>
            <a:r>
              <a:rPr lang="en-US" dirty="0"/>
              <a:t> of 22</a:t>
            </a:r>
          </a:p>
        </p:txBody>
      </p:sp>
    </p:spTree>
    <p:extLst>
      <p:ext uri="{BB962C8B-B14F-4D97-AF65-F5344CB8AC3E}">
        <p14:creationId xmlns:p14="http://schemas.microsoft.com/office/powerpoint/2010/main" val="290355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2172-1433-4BD0-959E-29113EC2A06D}"/>
              </a:ext>
            </a:extLst>
          </p:cNvPr>
          <p:cNvSpPr>
            <a:spLocks noGrp="1"/>
          </p:cNvSpPr>
          <p:nvPr>
            <p:ph type="title"/>
          </p:nvPr>
        </p:nvSpPr>
        <p:spPr>
          <a:xfrm>
            <a:off x="838200" y="236789"/>
            <a:ext cx="10515600" cy="1325563"/>
          </a:xfrm>
        </p:spPr>
        <p:txBody>
          <a:bodyPr>
            <a:normAutofit/>
          </a:bodyPr>
          <a:lstStyle/>
          <a:p>
            <a:r>
              <a:rPr lang="en-US" sz="4800" dirty="0"/>
              <a:t>Uninstallation</a:t>
            </a:r>
          </a:p>
        </p:txBody>
      </p:sp>
      <p:sp>
        <p:nvSpPr>
          <p:cNvPr id="3" name="Content Placeholder 2">
            <a:extLst>
              <a:ext uri="{FF2B5EF4-FFF2-40B4-BE49-F238E27FC236}">
                <a16:creationId xmlns:a16="http://schemas.microsoft.com/office/drawing/2014/main" id="{F43920F9-6FF9-4752-B891-1682A5B323DA}"/>
              </a:ext>
            </a:extLst>
          </p:cNvPr>
          <p:cNvSpPr>
            <a:spLocks noGrp="1"/>
          </p:cNvSpPr>
          <p:nvPr>
            <p:ph idx="1"/>
          </p:nvPr>
        </p:nvSpPr>
        <p:spPr>
          <a:xfrm>
            <a:off x="717884" y="1392488"/>
            <a:ext cx="10515600" cy="4963862"/>
          </a:xfrm>
        </p:spPr>
        <p:txBody>
          <a:bodyPr>
            <a:normAutofit lnSpcReduction="10000"/>
          </a:bodyPr>
          <a:lstStyle/>
          <a:p>
            <a:r>
              <a:rPr lang="en-US" sz="3000" dirty="0"/>
              <a:t>The installation must back up each configuration file folder (except skip specific subfolders if identified within each configuration file folder), with the date and time in its name, into a folder within a patch version specific folder, prior to uninstalling VIX or CVIX.</a:t>
            </a:r>
          </a:p>
          <a:p>
            <a:pPr lvl="1"/>
            <a:r>
              <a:rPr lang="en-US" sz="2800" dirty="0"/>
              <a:t>This back up includes all configuration file folders needed for the VIX or CVIX Tomcat/Java and .NET web app and services to execute.</a:t>
            </a:r>
          </a:p>
          <a:p>
            <a:pPr lvl="1"/>
            <a:r>
              <a:rPr lang="en-US" sz="2800" dirty="0"/>
              <a:t>The backup is patch specific, i.e. uninstalling P269, the back up is created in C:\VIXbackup\P269.</a:t>
            </a:r>
          </a:p>
          <a:p>
            <a:pPr lvl="1"/>
            <a:r>
              <a:rPr lang="en-US" sz="2800" b="1" dirty="0"/>
              <a:t>Note</a:t>
            </a:r>
            <a:r>
              <a:rPr lang="en-US" sz="2800" dirty="0"/>
              <a:t>: The uninstallation is normally part of an upgrade/update installation, but can occur on its own by canceling out of the installer wizard after the uninstall is complete and not continuing.</a:t>
            </a:r>
          </a:p>
          <a:p>
            <a:pPr lvl="1"/>
            <a:endParaRPr lang="en-US" sz="2800" dirty="0"/>
          </a:p>
          <a:p>
            <a:pPr marL="457200" lvl="1" indent="0">
              <a:buNone/>
            </a:pPr>
            <a:endParaRPr lang="en-US" sz="2800" dirty="0"/>
          </a:p>
        </p:txBody>
      </p:sp>
      <p:sp>
        <p:nvSpPr>
          <p:cNvPr id="4" name="Date Placeholder 3">
            <a:extLst>
              <a:ext uri="{FF2B5EF4-FFF2-40B4-BE49-F238E27FC236}">
                <a16:creationId xmlns:a16="http://schemas.microsoft.com/office/drawing/2014/main" id="{AC427981-E7ED-49BB-9CF3-C7E9EEF626EF}"/>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C351C5FE-FE43-4AD0-9532-EEC1E8605E9B}"/>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4FC33987-3CB4-4DA1-8BAE-7644887D810F}"/>
              </a:ext>
            </a:extLst>
          </p:cNvPr>
          <p:cNvSpPr>
            <a:spLocks noGrp="1"/>
          </p:cNvSpPr>
          <p:nvPr>
            <p:ph type="sldNum" sz="quarter" idx="12"/>
          </p:nvPr>
        </p:nvSpPr>
        <p:spPr/>
        <p:txBody>
          <a:bodyPr/>
          <a:lstStyle/>
          <a:p>
            <a:r>
              <a:rPr lang="en-US" dirty="0"/>
              <a:t>Slide </a:t>
            </a:r>
            <a:fld id="{F507D374-B3D4-4EC6-BDB1-150F4AB76796}" type="slidenum">
              <a:rPr lang="en-US" smtClean="0"/>
              <a:pPr/>
              <a:t>5</a:t>
            </a:fld>
            <a:r>
              <a:rPr lang="en-US" dirty="0"/>
              <a:t> of 22</a:t>
            </a:r>
          </a:p>
        </p:txBody>
      </p:sp>
    </p:spTree>
    <p:extLst>
      <p:ext uri="{BB962C8B-B14F-4D97-AF65-F5344CB8AC3E}">
        <p14:creationId xmlns:p14="http://schemas.microsoft.com/office/powerpoint/2010/main" val="26914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3014-F734-4C3E-ABB9-13F544D5C6B7}"/>
              </a:ext>
            </a:extLst>
          </p:cNvPr>
          <p:cNvSpPr>
            <a:spLocks noGrp="1"/>
          </p:cNvSpPr>
          <p:nvPr>
            <p:ph type="title"/>
          </p:nvPr>
        </p:nvSpPr>
        <p:spPr/>
        <p:txBody>
          <a:bodyPr/>
          <a:lstStyle/>
          <a:p>
            <a:r>
              <a:rPr lang="en-US" dirty="0"/>
              <a:t>Uninstallation - Configuration File Folder Backups – P269</a:t>
            </a:r>
          </a:p>
        </p:txBody>
      </p:sp>
      <p:sp>
        <p:nvSpPr>
          <p:cNvPr id="3" name="Content Placeholder 2">
            <a:extLst>
              <a:ext uri="{FF2B5EF4-FFF2-40B4-BE49-F238E27FC236}">
                <a16:creationId xmlns:a16="http://schemas.microsoft.com/office/drawing/2014/main" id="{3787B059-5E7E-47B5-914B-CF1EB4E0544B}"/>
              </a:ext>
            </a:extLst>
          </p:cNvPr>
          <p:cNvSpPr>
            <a:spLocks noGrp="1"/>
          </p:cNvSpPr>
          <p:nvPr>
            <p:ph idx="1"/>
          </p:nvPr>
        </p:nvSpPr>
        <p:spPr>
          <a:xfrm>
            <a:off x="671763" y="1753436"/>
            <a:ext cx="10848474" cy="4602914"/>
          </a:xfrm>
        </p:spPr>
        <p:txBody>
          <a:bodyPr>
            <a:normAutofit fontScale="92500" lnSpcReduction="10000"/>
          </a:bodyPr>
          <a:lstStyle/>
          <a:p>
            <a:r>
              <a:rPr lang="en-US" sz="3600" dirty="0"/>
              <a:t>The following is the list of configuration file folders to backup:</a:t>
            </a:r>
          </a:p>
          <a:p>
            <a:pPr lvl="1"/>
            <a:r>
              <a:rPr lang="pt-BR" sz="3600" dirty="0"/>
              <a:t>C:\DCF_RunTime_x64\cfg </a:t>
            </a:r>
            <a:r>
              <a:rPr lang="en-US" sz="3600" dirty="0"/>
              <a:t>[exclude the folders: apps, components, procs]</a:t>
            </a:r>
            <a:endParaRPr lang="pt-BR" sz="3600" dirty="0"/>
          </a:p>
          <a:p>
            <a:pPr lvl="1"/>
            <a:r>
              <a:rPr lang="en-US" sz="3600" dirty="0"/>
              <a:t>C:\Program Files\Apache Software Foundation\Tomcat 9.0\conf</a:t>
            </a:r>
          </a:p>
          <a:p>
            <a:pPr lvl="1"/>
            <a:r>
              <a:rPr lang="pt-BR" sz="3600" dirty="0"/>
              <a:t>C:\Program Files\VistA\Imaging\VIX.Config</a:t>
            </a:r>
          </a:p>
          <a:p>
            <a:pPr lvl="1"/>
            <a:r>
              <a:rPr lang="en-US" sz="3600" dirty="0"/>
              <a:t>C:\VixCertStore\</a:t>
            </a:r>
          </a:p>
          <a:p>
            <a:pPr lvl="1"/>
            <a:r>
              <a:rPr lang="en-US" sz="3600" dirty="0"/>
              <a:t>C:\VixConfig\ [exclude the folders: logs, ROI, </a:t>
            </a:r>
            <a:r>
              <a:rPr lang="en-US" sz="3600" dirty="0" err="1"/>
              <a:t>thumbnailMaker</a:t>
            </a:r>
            <a:r>
              <a:rPr lang="en-US" sz="3600" dirty="0"/>
              <a:t>, images]</a:t>
            </a:r>
            <a:endParaRPr lang="en-US" sz="3200" dirty="0"/>
          </a:p>
        </p:txBody>
      </p:sp>
      <p:sp>
        <p:nvSpPr>
          <p:cNvPr id="4" name="Date Placeholder 3">
            <a:extLst>
              <a:ext uri="{FF2B5EF4-FFF2-40B4-BE49-F238E27FC236}">
                <a16:creationId xmlns:a16="http://schemas.microsoft.com/office/drawing/2014/main" id="{F237E059-1A7A-4F04-9F9F-5F6919FDB84C}"/>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84FAA56D-2877-473C-9A57-80F8498711AE}"/>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324068D3-69CD-4F23-88FB-B902844FDC74}"/>
              </a:ext>
            </a:extLst>
          </p:cNvPr>
          <p:cNvSpPr>
            <a:spLocks noGrp="1"/>
          </p:cNvSpPr>
          <p:nvPr>
            <p:ph type="sldNum" sz="quarter" idx="12"/>
          </p:nvPr>
        </p:nvSpPr>
        <p:spPr/>
        <p:txBody>
          <a:bodyPr/>
          <a:lstStyle/>
          <a:p>
            <a:r>
              <a:rPr lang="en-US" dirty="0"/>
              <a:t>Slide </a:t>
            </a:r>
            <a:fld id="{F507D374-B3D4-4EC6-BDB1-150F4AB76796}" type="slidenum">
              <a:rPr lang="en-US" smtClean="0"/>
              <a:pPr/>
              <a:t>6</a:t>
            </a:fld>
            <a:r>
              <a:rPr lang="en-US" dirty="0"/>
              <a:t> of 22</a:t>
            </a:r>
          </a:p>
        </p:txBody>
      </p:sp>
    </p:spTree>
    <p:extLst>
      <p:ext uri="{BB962C8B-B14F-4D97-AF65-F5344CB8AC3E}">
        <p14:creationId xmlns:p14="http://schemas.microsoft.com/office/powerpoint/2010/main" val="227858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62A-DF0D-49DA-B272-9A0EDA13EF16}"/>
              </a:ext>
            </a:extLst>
          </p:cNvPr>
          <p:cNvSpPr>
            <a:spLocks noGrp="1"/>
          </p:cNvSpPr>
          <p:nvPr>
            <p:ph type="title"/>
          </p:nvPr>
        </p:nvSpPr>
        <p:spPr/>
        <p:txBody>
          <a:bodyPr/>
          <a:lstStyle/>
          <a:p>
            <a:r>
              <a:rPr lang="en-US" dirty="0"/>
              <a:t>Uninstallation - Configuration File Folder Backups – P269</a:t>
            </a:r>
          </a:p>
        </p:txBody>
      </p:sp>
      <p:sp>
        <p:nvSpPr>
          <p:cNvPr id="3" name="Content Placeholder 2">
            <a:extLst>
              <a:ext uri="{FF2B5EF4-FFF2-40B4-BE49-F238E27FC236}">
                <a16:creationId xmlns:a16="http://schemas.microsoft.com/office/drawing/2014/main" id="{75224F08-0AA8-4B49-8B43-27228727CAA5}"/>
              </a:ext>
            </a:extLst>
          </p:cNvPr>
          <p:cNvSpPr>
            <a:spLocks noGrp="1"/>
          </p:cNvSpPr>
          <p:nvPr>
            <p:ph idx="1"/>
          </p:nvPr>
        </p:nvSpPr>
        <p:spPr>
          <a:xfrm>
            <a:off x="838200" y="1711676"/>
            <a:ext cx="10515600" cy="4351338"/>
          </a:xfrm>
        </p:spPr>
        <p:txBody>
          <a:bodyPr/>
          <a:lstStyle/>
          <a:p>
            <a:pPr lvl="1"/>
            <a:r>
              <a:rPr lang="en-US" sz="2800" dirty="0"/>
              <a:t>For example, a backup would occur to C:\ C:\VIXbackup\PXXX\20210419085942.</a:t>
            </a:r>
          </a:p>
          <a:p>
            <a:pPr lvl="1"/>
            <a:r>
              <a:rPr lang="en-US" sz="2800" dirty="0"/>
              <a:t>Inside C:\VIXbackup\PXXX\20210419085942 is DCF_RunTime_x64\</a:t>
            </a:r>
            <a:r>
              <a:rPr lang="en-US" sz="2800" dirty="0" err="1"/>
              <a:t>cfg</a:t>
            </a:r>
            <a:r>
              <a:rPr lang="en-US" sz="2800" dirty="0"/>
              <a:t>, Tomcat 9.0\conf, </a:t>
            </a:r>
            <a:r>
              <a:rPr lang="en-US" sz="2800" dirty="0" err="1"/>
              <a:t>VIX.Config</a:t>
            </a:r>
            <a:r>
              <a:rPr lang="en-US" sz="2800" dirty="0"/>
              <a:t>, </a:t>
            </a:r>
            <a:r>
              <a:rPr lang="en-US" sz="2800" dirty="0" err="1"/>
              <a:t>VixCertStore</a:t>
            </a:r>
            <a:r>
              <a:rPr lang="en-US" sz="2800" dirty="0"/>
              <a:t>, </a:t>
            </a:r>
            <a:r>
              <a:rPr lang="en-US" sz="2800" dirty="0" err="1"/>
              <a:t>VixConfig</a:t>
            </a:r>
            <a:r>
              <a:rPr lang="en-US" sz="2800" dirty="0"/>
              <a:t>. </a:t>
            </a:r>
          </a:p>
          <a:p>
            <a:endParaRPr lang="en-US" dirty="0"/>
          </a:p>
        </p:txBody>
      </p:sp>
      <p:sp>
        <p:nvSpPr>
          <p:cNvPr id="4" name="Date Placeholder 3">
            <a:extLst>
              <a:ext uri="{FF2B5EF4-FFF2-40B4-BE49-F238E27FC236}">
                <a16:creationId xmlns:a16="http://schemas.microsoft.com/office/drawing/2014/main" id="{6554BEE7-9E22-4791-A7D8-7636AB3E42AD}"/>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911C092D-BE0B-4F8D-9704-3B762DE778A3}"/>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F78DCAD8-315D-4EDC-9A62-3985184ACBE4}"/>
              </a:ext>
            </a:extLst>
          </p:cNvPr>
          <p:cNvSpPr>
            <a:spLocks noGrp="1"/>
          </p:cNvSpPr>
          <p:nvPr>
            <p:ph type="sldNum" sz="quarter" idx="12"/>
          </p:nvPr>
        </p:nvSpPr>
        <p:spPr/>
        <p:txBody>
          <a:bodyPr/>
          <a:lstStyle/>
          <a:p>
            <a:r>
              <a:rPr lang="en-US" dirty="0"/>
              <a:t>Slide </a:t>
            </a:r>
            <a:fld id="{F507D374-B3D4-4EC6-BDB1-150F4AB76796}" type="slidenum">
              <a:rPr lang="en-US" smtClean="0"/>
              <a:pPr/>
              <a:t>7</a:t>
            </a:fld>
            <a:r>
              <a:rPr lang="en-US" dirty="0"/>
              <a:t> of 22</a:t>
            </a:r>
          </a:p>
        </p:txBody>
      </p:sp>
      <p:pic>
        <p:nvPicPr>
          <p:cNvPr id="9" name="Picture 8">
            <a:extLst>
              <a:ext uri="{FF2B5EF4-FFF2-40B4-BE49-F238E27FC236}">
                <a16:creationId xmlns:a16="http://schemas.microsoft.com/office/drawing/2014/main" id="{CEBD4306-B728-43A3-89E2-BCF15C46C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91" y="3762849"/>
            <a:ext cx="5852266" cy="1518570"/>
          </a:xfrm>
          <a:prstGeom prst="rect">
            <a:avLst/>
          </a:prstGeom>
        </p:spPr>
      </p:pic>
      <p:pic>
        <p:nvPicPr>
          <p:cNvPr id="11" name="Picture 10">
            <a:extLst>
              <a:ext uri="{FF2B5EF4-FFF2-40B4-BE49-F238E27FC236}">
                <a16:creationId xmlns:a16="http://schemas.microsoft.com/office/drawing/2014/main" id="{7A4A1FD8-3402-4774-AB06-E08225408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41" y="5307092"/>
            <a:ext cx="4258202" cy="1146720"/>
          </a:xfrm>
          <a:prstGeom prst="rect">
            <a:avLst/>
          </a:prstGeom>
        </p:spPr>
      </p:pic>
      <p:pic>
        <p:nvPicPr>
          <p:cNvPr id="14" name="Picture 13">
            <a:extLst>
              <a:ext uri="{FF2B5EF4-FFF2-40B4-BE49-F238E27FC236}">
                <a16:creationId xmlns:a16="http://schemas.microsoft.com/office/drawing/2014/main" id="{0F02D272-DA7B-4995-9A1E-FBF5E192D5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407" y="3808699"/>
            <a:ext cx="5052407" cy="2130109"/>
          </a:xfrm>
          <a:prstGeom prst="rect">
            <a:avLst/>
          </a:prstGeom>
        </p:spPr>
      </p:pic>
    </p:spTree>
    <p:extLst>
      <p:ext uri="{BB962C8B-B14F-4D97-AF65-F5344CB8AC3E}">
        <p14:creationId xmlns:p14="http://schemas.microsoft.com/office/powerpoint/2010/main" val="288428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E34D-5A64-42A0-831E-EBC0F1B24D4A}"/>
              </a:ext>
            </a:extLst>
          </p:cNvPr>
          <p:cNvSpPr>
            <a:spLocks noGrp="1"/>
          </p:cNvSpPr>
          <p:nvPr>
            <p:ph type="title"/>
          </p:nvPr>
        </p:nvSpPr>
        <p:spPr/>
        <p:txBody>
          <a:bodyPr/>
          <a:lstStyle/>
          <a:p>
            <a:r>
              <a:rPr lang="en-US" dirty="0"/>
              <a:t>Uninstallation - Configuration File Folder Backups – P269</a:t>
            </a:r>
          </a:p>
        </p:txBody>
      </p:sp>
      <p:sp>
        <p:nvSpPr>
          <p:cNvPr id="3" name="Content Placeholder 2">
            <a:extLst>
              <a:ext uri="{FF2B5EF4-FFF2-40B4-BE49-F238E27FC236}">
                <a16:creationId xmlns:a16="http://schemas.microsoft.com/office/drawing/2014/main" id="{03E562F3-8133-4473-83F4-0CDA6FBB5AE6}"/>
              </a:ext>
            </a:extLst>
          </p:cNvPr>
          <p:cNvSpPr>
            <a:spLocks noGrp="1"/>
          </p:cNvSpPr>
          <p:nvPr>
            <p:ph idx="1"/>
          </p:nvPr>
        </p:nvSpPr>
        <p:spPr>
          <a:xfrm>
            <a:off x="542167" y="1707685"/>
            <a:ext cx="10981566" cy="966127"/>
          </a:xfrm>
        </p:spPr>
        <p:txBody>
          <a:bodyPr>
            <a:normAutofit/>
          </a:bodyPr>
          <a:lstStyle/>
          <a:p>
            <a:r>
              <a:rPr lang="en-US" dirty="0"/>
              <a:t>Inside C:\VIXbackup\PXXX\20210419085942 is </a:t>
            </a:r>
            <a:r>
              <a:rPr lang="en-US" b="1" dirty="0">
                <a:solidFill>
                  <a:srgbClr val="FF0000"/>
                </a:solidFill>
              </a:rPr>
              <a:t>DCF_RunTime_x64\</a:t>
            </a:r>
            <a:r>
              <a:rPr lang="en-US" b="1" dirty="0" err="1">
                <a:solidFill>
                  <a:srgbClr val="FF0000"/>
                </a:solidFill>
              </a:rPr>
              <a:t>cfg</a:t>
            </a:r>
            <a:r>
              <a:rPr lang="en-US" dirty="0"/>
              <a:t>,</a:t>
            </a:r>
            <a:r>
              <a:rPr lang="en-US" b="1" dirty="0"/>
              <a:t> </a:t>
            </a:r>
            <a:r>
              <a:rPr lang="en-US" dirty="0"/>
              <a:t>Tomcat 9.0\conf, </a:t>
            </a:r>
            <a:r>
              <a:rPr lang="en-US" dirty="0" err="1"/>
              <a:t>VIX.Config</a:t>
            </a:r>
            <a:r>
              <a:rPr lang="en-US" dirty="0"/>
              <a:t>, </a:t>
            </a:r>
            <a:r>
              <a:rPr lang="en-US" dirty="0" err="1"/>
              <a:t>VixCertStore</a:t>
            </a:r>
            <a:r>
              <a:rPr lang="en-US" dirty="0"/>
              <a:t>, </a:t>
            </a:r>
            <a:r>
              <a:rPr lang="en-US" dirty="0" err="1"/>
              <a:t>VixConfig</a:t>
            </a:r>
            <a:r>
              <a:rPr lang="en-US" dirty="0"/>
              <a:t>. </a:t>
            </a:r>
          </a:p>
          <a:p>
            <a:endParaRPr lang="en-US" dirty="0"/>
          </a:p>
        </p:txBody>
      </p:sp>
      <p:sp>
        <p:nvSpPr>
          <p:cNvPr id="4" name="Date Placeholder 3">
            <a:extLst>
              <a:ext uri="{FF2B5EF4-FFF2-40B4-BE49-F238E27FC236}">
                <a16:creationId xmlns:a16="http://schemas.microsoft.com/office/drawing/2014/main" id="{257B0B5E-705E-43CE-A033-32F938B26BA2}"/>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49D3EC10-5649-4790-84B5-AA12BEEB8045}"/>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2F389828-3035-4023-927A-DFF05FAA8F82}"/>
              </a:ext>
            </a:extLst>
          </p:cNvPr>
          <p:cNvSpPr>
            <a:spLocks noGrp="1"/>
          </p:cNvSpPr>
          <p:nvPr>
            <p:ph type="sldNum" sz="quarter" idx="12"/>
          </p:nvPr>
        </p:nvSpPr>
        <p:spPr/>
        <p:txBody>
          <a:bodyPr/>
          <a:lstStyle/>
          <a:p>
            <a:r>
              <a:rPr lang="en-US" dirty="0"/>
              <a:t>Slide </a:t>
            </a:r>
            <a:fld id="{F507D374-B3D4-4EC6-BDB1-150F4AB76796}" type="slidenum">
              <a:rPr lang="en-US" smtClean="0"/>
              <a:pPr/>
              <a:t>8</a:t>
            </a:fld>
            <a:r>
              <a:rPr lang="en-US" dirty="0"/>
              <a:t> of 22</a:t>
            </a:r>
          </a:p>
        </p:txBody>
      </p:sp>
      <p:pic>
        <p:nvPicPr>
          <p:cNvPr id="8" name="Picture 7">
            <a:extLst>
              <a:ext uri="{FF2B5EF4-FFF2-40B4-BE49-F238E27FC236}">
                <a16:creationId xmlns:a16="http://schemas.microsoft.com/office/drawing/2014/main" id="{74268004-9F09-45C8-AEF7-C03BA320F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50" y="4442528"/>
            <a:ext cx="5100181" cy="1621250"/>
          </a:xfrm>
          <a:prstGeom prst="rect">
            <a:avLst/>
          </a:prstGeom>
        </p:spPr>
      </p:pic>
      <p:pic>
        <p:nvPicPr>
          <p:cNvPr id="10" name="Picture 9">
            <a:extLst>
              <a:ext uri="{FF2B5EF4-FFF2-40B4-BE49-F238E27FC236}">
                <a16:creationId xmlns:a16="http://schemas.microsoft.com/office/drawing/2014/main" id="{3AE6012A-37E7-499E-8EE2-BB0A6309E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758" y="2657811"/>
            <a:ext cx="4440680" cy="3698539"/>
          </a:xfrm>
          <a:prstGeom prst="rect">
            <a:avLst/>
          </a:prstGeom>
        </p:spPr>
      </p:pic>
      <p:sp>
        <p:nvSpPr>
          <p:cNvPr id="11" name="TextBox 10">
            <a:extLst>
              <a:ext uri="{FF2B5EF4-FFF2-40B4-BE49-F238E27FC236}">
                <a16:creationId xmlns:a16="http://schemas.microsoft.com/office/drawing/2014/main" id="{CF6FCC52-086F-43EE-B9BB-4A28AC8CE79F}"/>
              </a:ext>
            </a:extLst>
          </p:cNvPr>
          <p:cNvSpPr txBox="1"/>
          <p:nvPr/>
        </p:nvSpPr>
        <p:spPr>
          <a:xfrm>
            <a:off x="631853" y="2523343"/>
            <a:ext cx="5899094" cy="1938992"/>
          </a:xfrm>
          <a:prstGeom prst="rect">
            <a:avLst/>
          </a:prstGeom>
          <a:noFill/>
        </p:spPr>
        <p:txBody>
          <a:bodyPr wrap="square" rtlCol="0">
            <a:spAutoFit/>
          </a:bodyPr>
          <a:lstStyle/>
          <a:p>
            <a:r>
              <a:rPr lang="en-US" sz="2000" b="1" dirty="0"/>
              <a:t>Note</a:t>
            </a:r>
            <a:r>
              <a:rPr lang="en-US" sz="2000" dirty="0"/>
              <a:t>: The important files backed up in DCF_RunTime_x64\</a:t>
            </a:r>
            <a:r>
              <a:rPr lang="en-US" sz="2000" dirty="0" err="1"/>
              <a:t>cfg</a:t>
            </a:r>
            <a:r>
              <a:rPr lang="en-US" sz="2000" dirty="0"/>
              <a:t> are</a:t>
            </a:r>
            <a:r>
              <a:rPr lang="en-US" sz="2000" b="1" dirty="0">
                <a:solidFill>
                  <a:srgbClr val="FF0000"/>
                </a:solidFill>
              </a:rPr>
              <a:t> </a:t>
            </a:r>
            <a:r>
              <a:rPr lang="en-US" sz="2000" dirty="0"/>
              <a:t>the </a:t>
            </a:r>
            <a:r>
              <a:rPr lang="en-US" sz="2000" dirty="0" err="1"/>
              <a:t>DicomScpConfig</a:t>
            </a:r>
            <a:r>
              <a:rPr lang="en-US" sz="2000" dirty="0"/>
              <a:t> file in C:\DCF_RunTime_x64\cfg\ and the</a:t>
            </a:r>
            <a:r>
              <a:rPr lang="en-US" sz="2000" b="1" dirty="0">
                <a:solidFill>
                  <a:srgbClr val="FF0000"/>
                </a:solidFill>
              </a:rPr>
              <a:t> </a:t>
            </a:r>
            <a:r>
              <a:rPr lang="en-US" sz="2000" dirty="0" err="1"/>
              <a:t>ae_title_mappings</a:t>
            </a:r>
            <a:r>
              <a:rPr lang="en-US" sz="2000" dirty="0"/>
              <a:t> file in C:\DCF_RunTime_x64\cfg\dicom.</a:t>
            </a:r>
          </a:p>
          <a:p>
            <a:r>
              <a:rPr lang="en-US" sz="2000" b="1" dirty="0"/>
              <a:t>Note</a:t>
            </a:r>
            <a:r>
              <a:rPr lang="en-US" sz="2000" dirty="0"/>
              <a:t>: The </a:t>
            </a:r>
            <a:r>
              <a:rPr lang="en-US" sz="2000" dirty="0" err="1"/>
              <a:t>DicomScpConfig</a:t>
            </a:r>
            <a:r>
              <a:rPr lang="en-US" sz="2000" dirty="0"/>
              <a:t> file is introduced in P269 and thus does not exist in P254 backups.</a:t>
            </a:r>
          </a:p>
        </p:txBody>
      </p:sp>
    </p:spTree>
    <p:extLst>
      <p:ext uri="{BB962C8B-B14F-4D97-AF65-F5344CB8AC3E}">
        <p14:creationId xmlns:p14="http://schemas.microsoft.com/office/powerpoint/2010/main" val="391905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F11B-2894-4250-9C35-CB8DBCD3C124}"/>
              </a:ext>
            </a:extLst>
          </p:cNvPr>
          <p:cNvSpPr>
            <a:spLocks noGrp="1"/>
          </p:cNvSpPr>
          <p:nvPr>
            <p:ph type="title"/>
          </p:nvPr>
        </p:nvSpPr>
        <p:spPr/>
        <p:txBody>
          <a:bodyPr/>
          <a:lstStyle/>
          <a:p>
            <a:r>
              <a:rPr lang="en-US" dirty="0"/>
              <a:t>Uninstallation - Configuration File Folder Backups – P269</a:t>
            </a:r>
          </a:p>
        </p:txBody>
      </p:sp>
      <p:sp>
        <p:nvSpPr>
          <p:cNvPr id="4" name="Date Placeholder 3">
            <a:extLst>
              <a:ext uri="{FF2B5EF4-FFF2-40B4-BE49-F238E27FC236}">
                <a16:creationId xmlns:a16="http://schemas.microsoft.com/office/drawing/2014/main" id="{88D56994-0F15-40E7-BAD0-757C572C3933}"/>
              </a:ext>
            </a:extLst>
          </p:cNvPr>
          <p:cNvSpPr>
            <a:spLocks noGrp="1"/>
          </p:cNvSpPr>
          <p:nvPr>
            <p:ph type="dt" sz="half" idx="10"/>
          </p:nvPr>
        </p:nvSpPr>
        <p:spPr/>
        <p:txBody>
          <a:bodyPr/>
          <a:lstStyle/>
          <a:p>
            <a:r>
              <a:rPr lang="en-US" dirty="0"/>
              <a:t>04/20/2021</a:t>
            </a:r>
          </a:p>
        </p:txBody>
      </p:sp>
      <p:sp>
        <p:nvSpPr>
          <p:cNvPr id="5" name="Footer Placeholder 4">
            <a:extLst>
              <a:ext uri="{FF2B5EF4-FFF2-40B4-BE49-F238E27FC236}">
                <a16:creationId xmlns:a16="http://schemas.microsoft.com/office/drawing/2014/main" id="{FB41D92F-9B44-41B1-B1D1-F830754FD9DB}"/>
              </a:ext>
            </a:extLst>
          </p:cNvPr>
          <p:cNvSpPr>
            <a:spLocks noGrp="1"/>
          </p:cNvSpPr>
          <p:nvPr>
            <p:ph type="ftr" sz="quarter" idx="11"/>
          </p:nvPr>
        </p:nvSpPr>
        <p:spPr/>
        <p:txBody>
          <a:bodyPr/>
          <a:lstStyle/>
          <a:p>
            <a:r>
              <a:rPr lang="en-US" dirty="0"/>
              <a:t>Todd McCollough for </a:t>
            </a:r>
            <a:r>
              <a:rPr lang="en-US" dirty="0" err="1"/>
              <a:t>Ellumen</a:t>
            </a:r>
            <a:r>
              <a:rPr lang="en-US" dirty="0"/>
              <a:t> Inc.</a:t>
            </a:r>
          </a:p>
        </p:txBody>
      </p:sp>
      <p:sp>
        <p:nvSpPr>
          <p:cNvPr id="6" name="Slide Number Placeholder 5">
            <a:extLst>
              <a:ext uri="{FF2B5EF4-FFF2-40B4-BE49-F238E27FC236}">
                <a16:creationId xmlns:a16="http://schemas.microsoft.com/office/drawing/2014/main" id="{86436FA0-B49C-4331-A64C-10B94BF9EDBF}"/>
              </a:ext>
            </a:extLst>
          </p:cNvPr>
          <p:cNvSpPr>
            <a:spLocks noGrp="1"/>
          </p:cNvSpPr>
          <p:nvPr>
            <p:ph type="sldNum" sz="quarter" idx="12"/>
          </p:nvPr>
        </p:nvSpPr>
        <p:spPr/>
        <p:txBody>
          <a:bodyPr/>
          <a:lstStyle/>
          <a:p>
            <a:r>
              <a:rPr lang="en-US" dirty="0"/>
              <a:t>Slide </a:t>
            </a:r>
            <a:fld id="{F507D374-B3D4-4EC6-BDB1-150F4AB76796}" type="slidenum">
              <a:rPr lang="en-US" smtClean="0"/>
              <a:pPr/>
              <a:t>9</a:t>
            </a:fld>
            <a:r>
              <a:rPr lang="en-US" dirty="0"/>
              <a:t> of 22</a:t>
            </a:r>
          </a:p>
        </p:txBody>
      </p:sp>
      <p:pic>
        <p:nvPicPr>
          <p:cNvPr id="11" name="Picture 10">
            <a:extLst>
              <a:ext uri="{FF2B5EF4-FFF2-40B4-BE49-F238E27FC236}">
                <a16:creationId xmlns:a16="http://schemas.microsoft.com/office/drawing/2014/main" id="{A1156FCC-EF67-47FB-89D8-05F6B4E4C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55" y="2741581"/>
            <a:ext cx="5569563" cy="3066940"/>
          </a:xfrm>
          <a:prstGeom prst="rect">
            <a:avLst/>
          </a:prstGeom>
        </p:spPr>
      </p:pic>
      <p:pic>
        <p:nvPicPr>
          <p:cNvPr id="13" name="Picture 12">
            <a:extLst>
              <a:ext uri="{FF2B5EF4-FFF2-40B4-BE49-F238E27FC236}">
                <a16:creationId xmlns:a16="http://schemas.microsoft.com/office/drawing/2014/main" id="{981B207D-8404-4B93-A86B-F4CFBF243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68" y="2238517"/>
            <a:ext cx="6023776" cy="1775336"/>
          </a:xfrm>
          <a:prstGeom prst="rect">
            <a:avLst/>
          </a:prstGeom>
        </p:spPr>
      </p:pic>
      <p:pic>
        <p:nvPicPr>
          <p:cNvPr id="15" name="Picture 14">
            <a:extLst>
              <a:ext uri="{FF2B5EF4-FFF2-40B4-BE49-F238E27FC236}">
                <a16:creationId xmlns:a16="http://schemas.microsoft.com/office/drawing/2014/main" id="{A70E4AB1-4083-4E1A-8766-CF9376C1F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618" y="4156126"/>
            <a:ext cx="5386276" cy="1853512"/>
          </a:xfrm>
          <a:prstGeom prst="rect">
            <a:avLst/>
          </a:prstGeom>
        </p:spPr>
      </p:pic>
      <p:sp>
        <p:nvSpPr>
          <p:cNvPr id="16" name="TextBox 15">
            <a:extLst>
              <a:ext uri="{FF2B5EF4-FFF2-40B4-BE49-F238E27FC236}">
                <a16:creationId xmlns:a16="http://schemas.microsoft.com/office/drawing/2014/main" id="{5C5E537D-2ED7-49C6-828A-565CC82ADD5A}"/>
              </a:ext>
            </a:extLst>
          </p:cNvPr>
          <p:cNvSpPr txBox="1"/>
          <p:nvPr/>
        </p:nvSpPr>
        <p:spPr>
          <a:xfrm>
            <a:off x="420786" y="1690688"/>
            <a:ext cx="5473932" cy="1292662"/>
          </a:xfrm>
          <a:prstGeom prst="rect">
            <a:avLst/>
          </a:prstGeom>
          <a:noFill/>
        </p:spPr>
        <p:txBody>
          <a:bodyPr wrap="square" rtlCol="0">
            <a:spAutoFit/>
          </a:bodyPr>
          <a:lstStyle/>
          <a:p>
            <a:pPr marL="285750" indent="-285750">
              <a:buFont typeface="Arial" panose="020B0604020202020204" pitchFamily="34" charset="0"/>
              <a:buChar char="•"/>
            </a:pPr>
            <a:r>
              <a:rPr lang="en-US" sz="2000" dirty="0"/>
              <a:t>Inside C:\VIXbackup\PXXX\20210419085942 is DCF_RunTime_x64\</a:t>
            </a:r>
            <a:r>
              <a:rPr lang="en-US" sz="2000" dirty="0" err="1"/>
              <a:t>cfg</a:t>
            </a:r>
            <a:r>
              <a:rPr lang="en-US" sz="2000" dirty="0"/>
              <a:t>, </a:t>
            </a:r>
            <a:r>
              <a:rPr lang="en-US" sz="2000" b="1" dirty="0">
                <a:solidFill>
                  <a:srgbClr val="FF0000"/>
                </a:solidFill>
              </a:rPr>
              <a:t>Tomcat 9.0\conf</a:t>
            </a:r>
            <a:r>
              <a:rPr lang="en-US" sz="2000" dirty="0">
                <a:solidFill>
                  <a:srgbClr val="FF0000"/>
                </a:solidFill>
              </a:rPr>
              <a:t>, </a:t>
            </a:r>
            <a:r>
              <a:rPr lang="en-US" sz="2000" b="1" dirty="0" err="1">
                <a:solidFill>
                  <a:srgbClr val="FF0000"/>
                </a:solidFill>
              </a:rPr>
              <a:t>VIX.Config</a:t>
            </a:r>
            <a:r>
              <a:rPr lang="en-US" sz="2000" dirty="0">
                <a:solidFill>
                  <a:srgbClr val="FF0000"/>
                </a:solidFill>
              </a:rPr>
              <a:t>, </a:t>
            </a:r>
            <a:r>
              <a:rPr lang="en-US" sz="2000" b="1" dirty="0" err="1">
                <a:solidFill>
                  <a:srgbClr val="FF0000"/>
                </a:solidFill>
              </a:rPr>
              <a:t>VixCertStore</a:t>
            </a:r>
            <a:r>
              <a:rPr lang="en-US" sz="2000" dirty="0"/>
              <a:t>, </a:t>
            </a:r>
            <a:r>
              <a:rPr lang="en-US" sz="2000" dirty="0" err="1"/>
              <a:t>VixConfig</a:t>
            </a:r>
            <a:r>
              <a:rPr lang="en-US" sz="2000" dirty="0"/>
              <a:t>. </a:t>
            </a:r>
          </a:p>
          <a:p>
            <a:endParaRPr lang="en-US" dirty="0"/>
          </a:p>
        </p:txBody>
      </p:sp>
    </p:spTree>
    <p:extLst>
      <p:ext uri="{BB962C8B-B14F-4D97-AF65-F5344CB8AC3E}">
        <p14:creationId xmlns:p14="http://schemas.microsoft.com/office/powerpoint/2010/main" val="4109612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3B8FF9B9173A479200D9EE6EEE2DB6" ma:contentTypeVersion="11" ma:contentTypeDescription="Create a new document." ma:contentTypeScope="" ma:versionID="e0ccfb82a56890ab8be52f897add67d0">
  <xsd:schema xmlns:xsd="http://www.w3.org/2001/XMLSchema" xmlns:xs="http://www.w3.org/2001/XMLSchema" xmlns:p="http://schemas.microsoft.com/office/2006/metadata/properties" xmlns:ns2="92260beb-aabf-44b7-86c8-3f9611799041" xmlns:ns3="b0e2fee0-5f81-4565-b948-34f9fcedd6f7" targetNamespace="http://schemas.microsoft.com/office/2006/metadata/properties" ma:root="true" ma:fieldsID="acad24c49e07cc51793ade3924253b41" ns2:_="" ns3:_="">
    <xsd:import namespace="92260beb-aabf-44b7-86c8-3f9611799041"/>
    <xsd:import namespace="b0e2fee0-5f81-4565-b948-34f9fcedd6f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260beb-aabf-44b7-86c8-3f96117990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e2fee0-5f81-4565-b948-34f9fcedd6f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77F108-C693-4203-B406-130948F30722}"/>
</file>

<file path=customXml/itemProps2.xml><?xml version="1.0" encoding="utf-8"?>
<ds:datastoreItem xmlns:ds="http://schemas.openxmlformats.org/officeDocument/2006/customXml" ds:itemID="{240A3C58-C62C-4795-8F2A-B1C1DD3C3F7E}"/>
</file>

<file path=customXml/itemProps3.xml><?xml version="1.0" encoding="utf-8"?>
<ds:datastoreItem xmlns:ds="http://schemas.openxmlformats.org/officeDocument/2006/customXml" ds:itemID="{C8E57D19-D8D2-44D4-8346-0A427B2242FF}"/>
</file>

<file path=docProps/app.xml><?xml version="1.0" encoding="utf-8"?>
<Properties xmlns="http://schemas.openxmlformats.org/officeDocument/2006/extended-properties" xmlns:vt="http://schemas.openxmlformats.org/officeDocument/2006/docPropsVTypes">
  <TotalTime>938</TotalTime>
  <Words>2297</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Requirements, Development, Install, and Test for Installer Configuration Folder backups and Tracking History </vt:lpstr>
      <vt:lpstr>Configuration Requirements for Install, Update, and Uninstall for VIX and CVIX</vt:lpstr>
      <vt:lpstr>Configuration Requirements for Install, Update, and Uninstall for VIX and CVIX</vt:lpstr>
      <vt:lpstr>New Installation</vt:lpstr>
      <vt:lpstr>Uninstallation</vt:lpstr>
      <vt:lpstr>Uninstallation - Configuration File Folder Backups – P269</vt:lpstr>
      <vt:lpstr>Uninstallation - Configuration File Folder Backups – P269</vt:lpstr>
      <vt:lpstr>Uninstallation - Configuration File Folder Backups – P269</vt:lpstr>
      <vt:lpstr>Uninstallation - Configuration File Folder Backups – P269</vt:lpstr>
      <vt:lpstr>Uninstallation - Configuration File Folder Backups – P269</vt:lpstr>
      <vt:lpstr>Uninstallation - Configuration File Backups – P254</vt:lpstr>
      <vt:lpstr>Upgrade/Update Installation</vt:lpstr>
      <vt:lpstr>Reconfigure Installation/ Other </vt:lpstr>
      <vt:lpstr>Backout Installation</vt:lpstr>
      <vt:lpstr>Distinguish Patch Number from Configuration Files/Folders that are Backed Up and Track</vt:lpstr>
      <vt:lpstr>Distinguish Patch Number from Configuration Files/Folders that are Backed Up and Track</vt:lpstr>
      <vt:lpstr>Deletion of Configuration File Folder Backups and Tracking History</vt:lpstr>
      <vt:lpstr>Configuration File Folder Backups Zip File – P269</vt:lpstr>
      <vt:lpstr>Configuration File Folder Backups Zip File – P269</vt:lpstr>
      <vt:lpstr>New Configuration File Introduced</vt:lpstr>
      <vt:lpstr>HDIG team coordination</vt:lpstr>
      <vt:lpstr>Install and Test for Installer Configuration Folder backups and Tracking History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Information Processing Standards (FIPS)</dc:title>
  <dc:creator>Todd McCollough</dc:creator>
  <cp:lastModifiedBy>Todd McCollough</cp:lastModifiedBy>
  <cp:revision>194</cp:revision>
  <dcterms:created xsi:type="dcterms:W3CDTF">2021-01-12T18:45:29Z</dcterms:created>
  <dcterms:modified xsi:type="dcterms:W3CDTF">2021-04-20T16:55:34Z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0x010100D43B8FF9B9173A479200D9EE6EEE2DB6</vt:lpwstr>
  </property>
</Properties>
</file>