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70" r:id="rId4"/>
    <p:sldId id="274" r:id="rId5"/>
    <p:sldId id="278" r:id="rId6"/>
    <p:sldId id="272" r:id="rId7"/>
    <p:sldId id="273" r:id="rId8"/>
    <p:sldId id="279" r:id="rId9"/>
    <p:sldId id="280" r:id="rId10"/>
    <p:sldId id="275" r:id="rId11"/>
    <p:sldId id="276" r:id="rId12"/>
    <p:sldId id="282" r:id="rId13"/>
    <p:sldId id="281" r:id="rId14"/>
    <p:sldId id="283" r:id="rId15"/>
    <p:sldId id="284" r:id="rId16"/>
    <p:sldId id="285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A987C-1735-E14C-9F39-E00849F7422F}" v="23" dt="2023-11-12T16:14:26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45" autoAdjust="0"/>
    <p:restoredTop sz="96966" autoAdjust="0"/>
  </p:normalViewPr>
  <p:slideViewPr>
    <p:cSldViewPr snapToObjects="1">
      <p:cViewPr varScale="1">
        <p:scale>
          <a:sx n="152" d="100"/>
          <a:sy n="152" d="100"/>
        </p:scale>
        <p:origin x="169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>
        <p:scale>
          <a:sx n="160" d="100"/>
          <a:sy n="160" d="100"/>
        </p:scale>
        <p:origin x="4232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BF12455-DD30-10F4-07BA-F465A4AED7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09D67F-3B37-B9CB-5F96-318F8A0085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C85D4-90F0-AC4E-B0B9-6887410E876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2BEB37-DAEB-6305-05BF-A86BEE1626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FC16AD-DD9A-BCB1-D304-78AA6FDEB1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66AA3-421C-ED49-9094-15D60E00E7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99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728AD-B8FF-467B-AF5F-4891412E46D0}" type="datetimeFigureOut">
              <a:rPr lang="de-DE" smtClean="0"/>
              <a:t>25.01.24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045E6-D734-4DB2-BEE5-DF972DD20CA2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0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045E6-D734-4DB2-BEE5-DF972DD20CA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30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045E6-D734-4DB2-BEE5-DF972DD20CA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62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045E6-D734-4DB2-BEE5-DF972DD20CA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72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8000" y="6057380"/>
            <a:ext cx="7560000" cy="278420"/>
          </a:xfrm>
        </p:spPr>
        <p:txBody>
          <a:bodyPr/>
          <a:lstStyle>
            <a:lvl1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1pPr>
            <a:lvl2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2pPr>
            <a:lvl3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3pPr>
            <a:lvl4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4pPr>
            <a:lvl5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5pPr>
            <a:lvl6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6pPr>
            <a:lvl7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7pPr>
            <a:lvl8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8pPr>
            <a:lvl9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68000" y="6335800"/>
            <a:ext cx="7560000" cy="192000"/>
          </a:xfrm>
        </p:spPr>
        <p:txBody>
          <a:bodyPr/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D81F06-1D47-4C44-8C29-89662B0E161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9880" y="5211000"/>
            <a:ext cx="2505600" cy="163800"/>
          </a:xfrm>
          <a:prstGeom prst="rect">
            <a:avLst/>
          </a:prstGeom>
        </p:spPr>
      </p:pic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84C7B36F-18FD-48F5-9A0D-FC40AEE68D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-1"/>
            <a:ext cx="8184240" cy="4896000"/>
          </a:xfrm>
          <a:custGeom>
            <a:avLst/>
            <a:gdLst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5201 w 8182800"/>
              <a:gd name="connsiteY4" fmla="*/ 1440001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2820 w 8182800"/>
              <a:gd name="connsiteY4" fmla="*/ 1072098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7582 w 8182800"/>
              <a:gd name="connsiteY4" fmla="*/ 1141750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182800"/>
              <a:gd name="connsiteY0" fmla="*/ 0 h 3186000"/>
              <a:gd name="connsiteX1" fmla="*/ 8182800 w 8182800"/>
              <a:gd name="connsiteY1" fmla="*/ 0 h 3186000"/>
              <a:gd name="connsiteX2" fmla="*/ 8182800 w 8182800"/>
              <a:gd name="connsiteY2" fmla="*/ 1 h 3186000"/>
              <a:gd name="connsiteX3" fmla="*/ 7225201 w 8182800"/>
              <a:gd name="connsiteY3" fmla="*/ 1 h 3186000"/>
              <a:gd name="connsiteX4" fmla="*/ 7222820 w 8182800"/>
              <a:gd name="connsiteY4" fmla="*/ 1075670 h 3186000"/>
              <a:gd name="connsiteX5" fmla="*/ 8182800 w 8182800"/>
              <a:gd name="connsiteY5" fmla="*/ 1440001 h 3186000"/>
              <a:gd name="connsiteX6" fmla="*/ 8182800 w 8182800"/>
              <a:gd name="connsiteY6" fmla="*/ 3186000 h 3186000"/>
              <a:gd name="connsiteX7" fmla="*/ 0 w 8182800"/>
              <a:gd name="connsiteY7" fmla="*/ 3186000 h 3186000"/>
              <a:gd name="connsiteX8" fmla="*/ 0 w 8182800"/>
              <a:gd name="connsiteY8" fmla="*/ 0 h 3186000"/>
              <a:gd name="connsiteX0" fmla="*/ 0 w 8663812"/>
              <a:gd name="connsiteY0" fmla="*/ 0 h 3186000"/>
              <a:gd name="connsiteX1" fmla="*/ 8182800 w 8663812"/>
              <a:gd name="connsiteY1" fmla="*/ 0 h 3186000"/>
              <a:gd name="connsiteX2" fmla="*/ 8182800 w 8663812"/>
              <a:gd name="connsiteY2" fmla="*/ 1 h 3186000"/>
              <a:gd name="connsiteX3" fmla="*/ 7225201 w 8663812"/>
              <a:gd name="connsiteY3" fmla="*/ 1 h 3186000"/>
              <a:gd name="connsiteX4" fmla="*/ 7222820 w 8663812"/>
              <a:gd name="connsiteY4" fmla="*/ 1075670 h 3186000"/>
              <a:gd name="connsiteX5" fmla="*/ 8663812 w 8663812"/>
              <a:gd name="connsiteY5" fmla="*/ 1079242 h 3186000"/>
              <a:gd name="connsiteX6" fmla="*/ 8182800 w 8663812"/>
              <a:gd name="connsiteY6" fmla="*/ 3186000 h 3186000"/>
              <a:gd name="connsiteX7" fmla="*/ 0 w 8663812"/>
              <a:gd name="connsiteY7" fmla="*/ 3186000 h 3186000"/>
              <a:gd name="connsiteX8" fmla="*/ 0 w 8663812"/>
              <a:gd name="connsiteY8" fmla="*/ 0 h 3186000"/>
              <a:gd name="connsiteX0" fmla="*/ 0 w 8694768"/>
              <a:gd name="connsiteY0" fmla="*/ 0 h 3194930"/>
              <a:gd name="connsiteX1" fmla="*/ 8182800 w 8694768"/>
              <a:gd name="connsiteY1" fmla="*/ 0 h 3194930"/>
              <a:gd name="connsiteX2" fmla="*/ 8182800 w 8694768"/>
              <a:gd name="connsiteY2" fmla="*/ 1 h 3194930"/>
              <a:gd name="connsiteX3" fmla="*/ 7225201 w 8694768"/>
              <a:gd name="connsiteY3" fmla="*/ 1 h 3194930"/>
              <a:gd name="connsiteX4" fmla="*/ 7222820 w 8694768"/>
              <a:gd name="connsiteY4" fmla="*/ 1075670 h 3194930"/>
              <a:gd name="connsiteX5" fmla="*/ 8663812 w 8694768"/>
              <a:gd name="connsiteY5" fmla="*/ 1079242 h 3194930"/>
              <a:gd name="connsiteX6" fmla="*/ 8694768 w 8694768"/>
              <a:gd name="connsiteY6" fmla="*/ 3194930 h 3194930"/>
              <a:gd name="connsiteX7" fmla="*/ 0 w 8694768"/>
              <a:gd name="connsiteY7" fmla="*/ 3186000 h 3194930"/>
              <a:gd name="connsiteX8" fmla="*/ 0 w 8694768"/>
              <a:gd name="connsiteY8" fmla="*/ 0 h 3194930"/>
              <a:gd name="connsiteX0" fmla="*/ 0 w 8687624"/>
              <a:gd name="connsiteY0" fmla="*/ 0 h 3194930"/>
              <a:gd name="connsiteX1" fmla="*/ 8182800 w 8687624"/>
              <a:gd name="connsiteY1" fmla="*/ 0 h 3194930"/>
              <a:gd name="connsiteX2" fmla="*/ 8182800 w 8687624"/>
              <a:gd name="connsiteY2" fmla="*/ 1 h 3194930"/>
              <a:gd name="connsiteX3" fmla="*/ 7225201 w 8687624"/>
              <a:gd name="connsiteY3" fmla="*/ 1 h 3194930"/>
              <a:gd name="connsiteX4" fmla="*/ 7222820 w 8687624"/>
              <a:gd name="connsiteY4" fmla="*/ 1075670 h 3194930"/>
              <a:gd name="connsiteX5" fmla="*/ 8663812 w 8687624"/>
              <a:gd name="connsiteY5" fmla="*/ 1079242 h 3194930"/>
              <a:gd name="connsiteX6" fmla="*/ 8687624 w 8687624"/>
              <a:gd name="connsiteY6" fmla="*/ 3194930 h 3194930"/>
              <a:gd name="connsiteX7" fmla="*/ 0 w 8687624"/>
              <a:gd name="connsiteY7" fmla="*/ 3186000 h 3194930"/>
              <a:gd name="connsiteX8" fmla="*/ 0 w 8687624"/>
              <a:gd name="connsiteY8" fmla="*/ 0 h 3194930"/>
              <a:gd name="connsiteX0" fmla="*/ 0 w 8678099"/>
              <a:gd name="connsiteY0" fmla="*/ 0 h 3196716"/>
              <a:gd name="connsiteX1" fmla="*/ 8182800 w 8678099"/>
              <a:gd name="connsiteY1" fmla="*/ 0 h 3196716"/>
              <a:gd name="connsiteX2" fmla="*/ 8182800 w 8678099"/>
              <a:gd name="connsiteY2" fmla="*/ 1 h 3196716"/>
              <a:gd name="connsiteX3" fmla="*/ 7225201 w 8678099"/>
              <a:gd name="connsiteY3" fmla="*/ 1 h 3196716"/>
              <a:gd name="connsiteX4" fmla="*/ 7222820 w 8678099"/>
              <a:gd name="connsiteY4" fmla="*/ 1075670 h 3196716"/>
              <a:gd name="connsiteX5" fmla="*/ 8663812 w 8678099"/>
              <a:gd name="connsiteY5" fmla="*/ 1079242 h 3196716"/>
              <a:gd name="connsiteX6" fmla="*/ 8678099 w 8678099"/>
              <a:gd name="connsiteY6" fmla="*/ 3196716 h 3196716"/>
              <a:gd name="connsiteX7" fmla="*/ 0 w 8678099"/>
              <a:gd name="connsiteY7" fmla="*/ 3186000 h 3196716"/>
              <a:gd name="connsiteX8" fmla="*/ 0 w 8678099"/>
              <a:gd name="connsiteY8" fmla="*/ 0 h 3196716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222820 w 8673336"/>
              <a:gd name="connsiteY4" fmla="*/ 1075670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63812 w 8673336"/>
              <a:gd name="connsiteY5" fmla="*/ 1079242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92078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92078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225201 w 8673336"/>
              <a:gd name="connsiteY3" fmla="*/ 1 h 3200288"/>
              <a:gd name="connsiteX4" fmla="*/ 7654349 w 8673336"/>
              <a:gd name="connsiteY4" fmla="*/ 938697 h 3200288"/>
              <a:gd name="connsiteX5" fmla="*/ 8671383 w 8673336"/>
              <a:gd name="connsiteY5" fmla="*/ 943826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  <a:gd name="connsiteX0" fmla="*/ 0 w 8673336"/>
              <a:gd name="connsiteY0" fmla="*/ 0 h 3200288"/>
              <a:gd name="connsiteX1" fmla="*/ 8182800 w 8673336"/>
              <a:gd name="connsiteY1" fmla="*/ 0 h 3200288"/>
              <a:gd name="connsiteX2" fmla="*/ 8182800 w 8673336"/>
              <a:gd name="connsiteY2" fmla="*/ 1 h 3200288"/>
              <a:gd name="connsiteX3" fmla="*/ 7656730 w 8673336"/>
              <a:gd name="connsiteY3" fmla="*/ 3115 h 3200288"/>
              <a:gd name="connsiteX4" fmla="*/ 7654349 w 8673336"/>
              <a:gd name="connsiteY4" fmla="*/ 938697 h 3200288"/>
              <a:gd name="connsiteX5" fmla="*/ 8671383 w 8673336"/>
              <a:gd name="connsiteY5" fmla="*/ 943826 h 3200288"/>
              <a:gd name="connsiteX6" fmla="*/ 8673336 w 8673336"/>
              <a:gd name="connsiteY6" fmla="*/ 3200288 h 3200288"/>
              <a:gd name="connsiteX7" fmla="*/ 0 w 8673336"/>
              <a:gd name="connsiteY7" fmla="*/ 3186000 h 3200288"/>
              <a:gd name="connsiteX8" fmla="*/ 0 w 8673336"/>
              <a:gd name="connsiteY8" fmla="*/ 0 h 320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3336" h="3200288">
                <a:moveTo>
                  <a:pt x="0" y="0"/>
                </a:moveTo>
                <a:lnTo>
                  <a:pt x="8182800" y="0"/>
                </a:lnTo>
                <a:lnTo>
                  <a:pt x="8182800" y="1"/>
                </a:lnTo>
                <a:lnTo>
                  <a:pt x="7656730" y="3115"/>
                </a:lnTo>
                <a:cubicBezTo>
                  <a:pt x="7655936" y="360481"/>
                  <a:pt x="7655143" y="581331"/>
                  <a:pt x="7654349" y="938697"/>
                </a:cubicBezTo>
                <a:lnTo>
                  <a:pt x="8671383" y="943826"/>
                </a:lnTo>
                <a:cubicBezTo>
                  <a:pt x="8676145" y="1649651"/>
                  <a:pt x="8668574" y="2494463"/>
                  <a:pt x="8673336" y="3200288"/>
                </a:cubicBezTo>
                <a:lnTo>
                  <a:pt x="0" y="318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28E9FB3-DC3C-4E55-9877-2DEEAAB329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24120" y="0"/>
            <a:ext cx="1440362" cy="1440000"/>
          </a:xfrm>
          <a:prstGeom prst="rect">
            <a:avLst/>
          </a:prstGeom>
        </p:spPr>
      </p:pic>
      <p:sp>
        <p:nvSpPr>
          <p:cNvPr id="23" name="Titel 22">
            <a:extLst>
              <a:ext uri="{FF2B5EF4-FFF2-40B4-BE49-F238E27FC236}">
                <a16:creationId xmlns:a16="http://schemas.microsoft.com/office/drawing/2014/main" id="{259FB325-4F00-4E24-9BB5-CBE59A8E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80" y="5610980"/>
            <a:ext cx="3527936" cy="432000"/>
          </a:xfrm>
        </p:spPr>
        <p:txBody>
          <a:bodyPr/>
          <a:lstStyle>
            <a:lvl1pPr>
              <a:lnSpc>
                <a:spcPts val="2500"/>
              </a:lnSpc>
              <a:defRPr cap="all" baseline="0"/>
            </a:lvl1pPr>
          </a:lstStyle>
          <a:p>
            <a:pPr lvl="0"/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A11C8C5-D6EB-4C5D-9539-1ADEFC0908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78638" y="5193600"/>
            <a:ext cx="2505600" cy="432000"/>
          </a:xfrm>
        </p:spPr>
        <p:txBody>
          <a:bodyPr anchor="ctr" anchorCtr="0"/>
          <a:lstStyle>
            <a:lvl1pPr algn="ctr">
              <a:defRPr sz="1050"/>
            </a:lvl1pPr>
          </a:lstStyle>
          <a:p>
            <a:r>
              <a:rPr lang="de-DE" dirty="0"/>
              <a:t>Logo auf Platzhalter ziehen</a:t>
            </a:r>
          </a:p>
        </p:txBody>
      </p:sp>
    </p:spTree>
    <p:extLst>
      <p:ext uri="{BB962C8B-B14F-4D97-AF65-F5344CB8AC3E}">
        <p14:creationId xmlns:p14="http://schemas.microsoft.com/office/powerpoint/2010/main" val="72258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324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04000" y="1272000"/>
            <a:ext cx="4536000" cy="4032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991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83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334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 inkl. Bildunter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4104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0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E8C92916-9C2D-4160-84A7-92C7AE8CF3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587194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302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 inkl. Bildunterzeile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220000" y="1224000"/>
            <a:ext cx="342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E8C92916-9C2D-4160-84A7-92C7AE8CF3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413746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302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1224000"/>
            <a:ext cx="540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0000" y="1272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73CCF540-0E4F-47A6-981D-1A856FBCB4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80000" y="3504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241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77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2204" userDrawn="1">
          <p15:clr>
            <a:srgbClr val="FBAE40"/>
          </p15:clr>
        </p15:guide>
        <p15:guide id="5" orient="horz" pos="3419" userDrawn="1">
          <p15:clr>
            <a:srgbClr val="FBAE40"/>
          </p15:clr>
        </p15:guide>
        <p15:guide id="6" orient="horz" pos="201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2 Bilder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40000" y="1224000"/>
            <a:ext cx="5400000" cy="44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000" y="1272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73CCF540-0E4F-47A6-981D-1A856FBCB4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8000" y="3504000"/>
            <a:ext cx="2160000" cy="1920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010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8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2204" userDrawn="1">
          <p15:clr>
            <a:srgbClr val="FBAE40"/>
          </p15:clr>
        </p15:guide>
        <p15:guide id="5" orient="horz" pos="3419" userDrawn="1">
          <p15:clr>
            <a:srgbClr val="FBAE40"/>
          </p15:clr>
        </p15:guide>
        <p15:guide id="6" orient="horz" pos="201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 EINFÜGEN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2F6D41-300A-44A6-A773-F84C7424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674647-E98A-4E91-B769-603FBD38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634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FEC2D-DBFC-481D-89EF-55316F0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5583F-31A1-412C-900F-41106AD7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77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HERVORHEBUNG MIT VIEL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8A6D120-9FDF-4BA4-88F2-0C6E4507EEA9}"/>
              </a:ext>
            </a:extLst>
          </p:cNvPr>
          <p:cNvSpPr/>
          <p:nvPr userDrawn="1"/>
        </p:nvSpPr>
        <p:spPr>
          <a:xfrm>
            <a:off x="0" y="0"/>
            <a:ext cx="9144000" cy="686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F15F71-44DB-4D13-AE55-D28F1D1B7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1008000"/>
            <a:ext cx="8172000" cy="960000"/>
          </a:xfrm>
        </p:spPr>
        <p:txBody>
          <a:bodyPr/>
          <a:lstStyle>
            <a:lvl1pPr>
              <a:lnSpc>
                <a:spcPts val="5700"/>
              </a:lnSpc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3B6EDCF-E80D-4E83-A8E4-8D2B26F44C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000" y="1968589"/>
            <a:ext cx="8172000" cy="1919817"/>
          </a:xfrm>
        </p:spPr>
        <p:txBody>
          <a:bodyPr/>
          <a:lstStyle>
            <a:lvl1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1pPr>
            <a:lvl2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2pPr>
            <a:lvl3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3pPr>
            <a:lvl4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4pPr>
            <a:lvl5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5pPr>
            <a:lvl6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6pPr>
            <a:lvl7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7pPr>
            <a:lvl8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8pPr>
            <a:lvl9pPr>
              <a:lnSpc>
                <a:spcPts val="5700"/>
              </a:lnSpc>
              <a:defRPr sz="48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Hervorhebung</a:t>
            </a:r>
          </a:p>
        </p:txBody>
      </p:sp>
    </p:spTree>
    <p:extLst>
      <p:ext uri="{BB962C8B-B14F-4D97-AF65-F5344CB8AC3E}">
        <p14:creationId xmlns:p14="http://schemas.microsoft.com/office/powerpoint/2010/main" val="2910894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HERVORHEBUNG MIT VIEL INH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8A6D120-9FDF-4BA4-88F2-0C6E4507EEA9}"/>
              </a:ext>
            </a:extLst>
          </p:cNvPr>
          <p:cNvSpPr/>
          <p:nvPr userDrawn="1"/>
        </p:nvSpPr>
        <p:spPr>
          <a:xfrm>
            <a:off x="0" y="0"/>
            <a:ext cx="9144000" cy="686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F15F71-44DB-4D13-AE55-D28F1D1B7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1104000"/>
            <a:ext cx="8172000" cy="720000"/>
          </a:xfrm>
        </p:spPr>
        <p:txBody>
          <a:bodyPr/>
          <a:lstStyle>
            <a:lvl1pPr>
              <a:lnSpc>
                <a:spcPts val="44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3B6EDCF-E80D-4E83-A8E4-8D2B26F44C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000" y="1823999"/>
            <a:ext cx="8172000" cy="3888000"/>
          </a:xfrm>
        </p:spPr>
        <p:txBody>
          <a:bodyPr/>
          <a:lstStyle>
            <a:lvl1pPr>
              <a:lnSpc>
                <a:spcPts val="4400"/>
              </a:lnSpc>
              <a:spcAft>
                <a:spcPts val="0"/>
              </a:spcAft>
              <a:defRPr sz="3600" b="0">
                <a:solidFill>
                  <a:schemeClr val="bg1"/>
                </a:solidFill>
              </a:defRPr>
            </a:lvl1pPr>
            <a:lvl2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2pPr>
            <a:lvl3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3pPr>
            <a:lvl4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4pPr>
            <a:lvl5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5pPr>
            <a:lvl6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6pPr>
            <a:lvl7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7pPr>
            <a:lvl8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8pPr>
            <a:lvl9pPr>
              <a:lnSpc>
                <a:spcPts val="4400"/>
              </a:lnSpc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Hervorhebung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051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 defTabSz="234000">
              <a:tabLst>
                <a:tab pos="234000" algn="l"/>
              </a:tabLst>
              <a:defRPr/>
            </a:lvl2pPr>
            <a:lvl3pPr defTabSz="234000">
              <a:tabLst>
                <a:tab pos="234000" algn="l"/>
              </a:tabLst>
              <a:defRPr/>
            </a:lvl3pPr>
            <a:lvl4pPr defTabSz="234000">
              <a:tabLst>
                <a:tab pos="234000" algn="l"/>
              </a:tabLst>
              <a:defRPr/>
            </a:lvl4pPr>
            <a:lvl5pPr defTabSz="234000">
              <a:tabLst>
                <a:tab pos="234000" algn="l"/>
              </a:tabLst>
              <a:defRPr/>
            </a:lvl5pPr>
            <a:lvl6pPr marL="0" indent="0" defTabSz="234000">
              <a:buFont typeface="+mj-lt"/>
              <a:buNone/>
              <a:tabLst>
                <a:tab pos="234000" algn="l"/>
              </a:tabLst>
              <a:defRPr/>
            </a:lvl6pPr>
            <a:lvl7pPr defTabSz="234000">
              <a:tabLst>
                <a:tab pos="234000" algn="l"/>
              </a:tabLst>
              <a:defRPr/>
            </a:lvl7pPr>
            <a:lvl8pPr defTabSz="234000">
              <a:tabLst>
                <a:tab pos="234000" algn="l"/>
              </a:tabLst>
              <a:defRPr/>
            </a:lvl8pPr>
            <a:lvl9pPr defTabSz="234000">
              <a:tabLst>
                <a:tab pos="234000" algn="l"/>
              </a:tabLst>
              <a:defRPr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58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//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5A8BB0B-4BD0-4791-8A9B-89C9D0000E3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68000" y="1224000"/>
            <a:ext cx="8172000" cy="448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 tableau</a:t>
            </a:r>
            <a:endParaRPr lang="de-DE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573989D-8FFD-4555-AAB7-592C2CE3AC9F}"/>
              </a:ext>
            </a:extLst>
          </p:cNvPr>
          <p:cNvCxnSpPr/>
          <p:nvPr userDrawn="1"/>
        </p:nvCxnSpPr>
        <p:spPr>
          <a:xfrm>
            <a:off x="0" y="5980800"/>
            <a:ext cx="91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F3269418-AEC9-43D6-9A0C-41CA02546B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3658" b="-13658"/>
          <a:stretch/>
        </p:blipFill>
        <p:spPr>
          <a:xfrm>
            <a:off x="9252001" y="4437031"/>
            <a:ext cx="2067213" cy="115221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2031218-EEAC-48BA-9E70-5A915F7B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08000" y="6389280"/>
            <a:ext cx="1512000" cy="2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4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64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Vollbild durch klicken einfügen.</a:t>
            </a:r>
          </a:p>
        </p:txBody>
      </p:sp>
    </p:spTree>
    <p:extLst>
      <p:ext uri="{BB962C8B-B14F-4D97-AF65-F5344CB8AC3E}">
        <p14:creationId xmlns:p14="http://schemas.microsoft.com/office/powerpoint/2010/main" val="391117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2052000" y="624000"/>
            <a:ext cx="5040000" cy="448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51999" y="5270400"/>
            <a:ext cx="5040000" cy="43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325704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92" userDrawn="1">
          <p15:clr>
            <a:srgbClr val="FBAE40"/>
          </p15:clr>
        </p15:guide>
        <p15:guide id="2" pos="4468" userDrawn="1">
          <p15:clr>
            <a:srgbClr val="FBAE40"/>
          </p15:clr>
        </p15:guide>
        <p15:guide id="3" orient="horz" pos="388" userDrawn="1">
          <p15:clr>
            <a:srgbClr val="FBAE40"/>
          </p15:clr>
        </p15:guide>
        <p15:guide id="4" orient="horz" pos="322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8000" y="624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4320000"/>
            <a:ext cx="3960000" cy="139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</a:t>
            </a:r>
            <a:r>
              <a:rPr lang="de-DE" dirty="0" err="1"/>
              <a:t>Bildunterzeile</a:t>
            </a:r>
            <a:r>
              <a:rPr lang="de-DE" dirty="0"/>
              <a:t>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CFABEA7C-7103-4FAC-AAB1-B8FF068486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0000" y="624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9CA26BD8-E4CD-4A9F-ACC0-895F1FD27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320000"/>
            <a:ext cx="3960000" cy="1392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</a:t>
            </a:r>
            <a:r>
              <a:rPr lang="de-DE" dirty="0" err="1"/>
              <a:t>Bildunterzeile</a:t>
            </a:r>
            <a:r>
              <a:rPr lang="de-DE" dirty="0"/>
              <a:t> // für weitere Ebenen (Text)  &gt;&gt; Menü &gt; Start &gt; Absatz &gt; Listenebene erhöhen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622643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2" pos="5443" userDrawn="1">
          <p15:clr>
            <a:srgbClr val="FBAE40"/>
          </p15:clr>
        </p15:guide>
        <p15:guide id="3" orient="horz" pos="388" userDrawn="1">
          <p15:clr>
            <a:srgbClr val="FBAE40"/>
          </p15:clr>
        </p15:guide>
        <p15:guide id="4" orient="horz" pos="2617" userDrawn="1">
          <p15:clr>
            <a:srgbClr val="FBAE40"/>
          </p15:clr>
        </p15:guide>
        <p15:guide id="5" pos="279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inkl.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8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‹N°›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CFABEA7C-7103-4FAC-AAB1-B8FF068486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0000" y="1272000"/>
            <a:ext cx="3960000" cy="352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9CA26BD8-E4CD-4A9F-ACC0-895F1FD27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4944000"/>
            <a:ext cx="3960000" cy="768000"/>
          </a:xfr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B3784F-BC20-4A45-986C-728B00F596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</p:spTree>
    <p:extLst>
      <p:ext uri="{BB962C8B-B14F-4D97-AF65-F5344CB8AC3E}">
        <p14:creationId xmlns:p14="http://schemas.microsoft.com/office/powerpoint/2010/main" val="426225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3" orient="horz" pos="795" userDrawn="1">
          <p15:clr>
            <a:srgbClr val="FBAE40"/>
          </p15:clr>
        </p15:guide>
        <p15:guide id="4" orient="horz" pos="3025" userDrawn="1">
          <p15:clr>
            <a:srgbClr val="FBAE40"/>
          </p15:clr>
        </p15:guide>
        <p15:guide id="5" pos="2790" userDrawn="1">
          <p15:clr>
            <a:srgbClr val="FBAE40"/>
          </p15:clr>
        </p15:guide>
        <p15:guide id="6" pos="54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468000" y="528000"/>
            <a:ext cx="7560000" cy="6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KAPITEL | CHART-HEADLINE</a:t>
            </a:r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468000" y="1224000"/>
            <a:ext cx="7560000" cy="44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(Text und Aufzählungen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360000" y="7365485"/>
            <a:ext cx="4284008" cy="2399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9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720000" y="6425640"/>
            <a:ext cx="6300000" cy="14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9pPr>
          </a:lstStyle>
          <a:p>
            <a:r>
              <a:rPr lang="de-DE" dirty="0"/>
              <a:t>Titel | ggf. weitere Angaben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324000" y="6425640"/>
            <a:ext cx="252000" cy="14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9pPr>
          </a:lstStyle>
          <a:p>
            <a:fld id="{6C8FC03C-C266-4645-ABC5-645062898383}" type="slidenum">
              <a:rPr lang="de-DE" smtClean="0"/>
              <a:pPr/>
              <a:t>‹N°›</a:t>
            </a:fld>
            <a:r>
              <a:rPr lang="de-DE" dirty="0"/>
              <a:t> 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61B1FA0-8233-4248-B899-BF9702E3E986}"/>
              </a:ext>
            </a:extLst>
          </p:cNvPr>
          <p:cNvCxnSpPr/>
          <p:nvPr userDrawn="1"/>
        </p:nvCxnSpPr>
        <p:spPr>
          <a:xfrm>
            <a:off x="0" y="5980800"/>
            <a:ext cx="91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68984D9D-2F10-4AA5-A9C1-72F3ADD0FB9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308000" y="6389280"/>
            <a:ext cx="1512000" cy="2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1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58" r:id="rId6"/>
    <p:sldLayoutId id="2147483659" r:id="rId7"/>
    <p:sldLayoutId id="2147483660" r:id="rId8"/>
    <p:sldLayoutId id="2147483661" r:id="rId9"/>
    <p:sldLayoutId id="2147483663" r:id="rId10"/>
    <p:sldLayoutId id="2147483662" r:id="rId11"/>
    <p:sldLayoutId id="2147483664" r:id="rId12"/>
    <p:sldLayoutId id="2147483665" r:id="rId13"/>
    <p:sldLayoutId id="2147483666" r:id="rId14"/>
    <p:sldLayoutId id="2147483654" r:id="rId15"/>
    <p:sldLayoutId id="2147483655" r:id="rId16"/>
  </p:sldLayoutIdLst>
  <p:hf hdr="0" dt="0"/>
  <p:txStyles>
    <p:title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700" b="0" kern="1200" baseline="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SzPct val="75000"/>
        <a:buFont typeface="Arial" panose="020B0604020202020204" pitchFamily="34" charset="0"/>
        <a:buNone/>
        <a:defRPr sz="1500" b="1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34000" indent="-23400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bg2"/>
        </a:buClr>
        <a:buSzPct val="100000"/>
        <a:buFont typeface="Wingdings" panose="05000000000000000000" pitchFamily="2" charset="2"/>
        <a:buChar char="§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68000" indent="-23400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702000" indent="-23400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2" userDrawn="1">
          <p15:clr>
            <a:srgbClr val="5ACBF0"/>
          </p15:clr>
        </p15:guide>
        <p15:guide id="2" pos="5059" userDrawn="1">
          <p15:clr>
            <a:srgbClr val="5ACBF0"/>
          </p15:clr>
        </p15:guide>
        <p15:guide id="3" orient="horz" pos="327" userDrawn="1">
          <p15:clr>
            <a:srgbClr val="5ACBF0"/>
          </p15:clr>
        </p15:guide>
        <p15:guide id="4" orient="horz" pos="3600" userDrawn="1">
          <p15:clr>
            <a:srgbClr val="5ACBF0"/>
          </p15:clr>
        </p15:guide>
        <p15:guide id="5" pos="544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W16-0519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3F806E7C-E56D-41BC-8AA6-00785CAB7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Niels Lange, Christopher Chandler 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7B672F07-1C9C-3045-C8BE-7A1C8602F8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122" r="6122"/>
          <a:stretch>
            <a:fillRect/>
          </a:stretch>
        </p:blipFill>
        <p:spPr/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591F5E70-F6F5-4247-85F2-66AA884F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80" y="5610980"/>
            <a:ext cx="7908544" cy="432000"/>
          </a:xfrm>
        </p:spPr>
        <p:txBody>
          <a:bodyPr/>
          <a:lstStyle/>
          <a:p>
            <a:r>
              <a:rPr lang="de-DE" dirty="0" err="1"/>
              <a:t>Bundled</a:t>
            </a:r>
            <a:r>
              <a:rPr lang="de-DE" dirty="0"/>
              <a:t> Gap </a:t>
            </a:r>
            <a:r>
              <a:rPr lang="de-DE" dirty="0" err="1"/>
              <a:t>Filling</a:t>
            </a:r>
            <a:r>
              <a:rPr lang="de-DE" dirty="0"/>
              <a:t> (</a:t>
            </a:r>
            <a:r>
              <a:rPr lang="de-DE" dirty="0" err="1"/>
              <a:t>Wojatzki</a:t>
            </a:r>
            <a:r>
              <a:rPr lang="de-DE" dirty="0"/>
              <a:t> et al. 2016)</a:t>
            </a:r>
          </a:p>
        </p:txBody>
      </p:sp>
    </p:spTree>
    <p:extLst>
      <p:ext uri="{BB962C8B-B14F-4D97-AF65-F5344CB8AC3E}">
        <p14:creationId xmlns:p14="http://schemas.microsoft.com/office/powerpoint/2010/main" val="342693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EB4E5-01F0-1FB4-D9A0-56539124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 </a:t>
            </a:r>
            <a:r>
              <a:rPr lang="en-US" dirty="0" err="1"/>
              <a:t>Studie</a:t>
            </a:r>
            <a:r>
              <a:rPr lang="en-US" dirty="0"/>
              <a:t> - </a:t>
            </a:r>
            <a:r>
              <a:rPr lang="en-US" dirty="0" err="1"/>
              <a:t>Überblick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2B0DDE-4CBB-BC4A-763E-934F0AD6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</a:t>
            </a:r>
            <a:r>
              <a:rPr lang="de-DE" b="0" dirty="0" err="1"/>
              <a:t>Bundled</a:t>
            </a:r>
            <a:r>
              <a:rPr lang="de-DE" b="0" dirty="0"/>
              <a:t>-Gap-Fill-Übungen sind an Lernende gerichtet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Menschen, die die Sprache fließend sprechen, sollten nur durch Ambiguität behindert werden und bei eindeutigen Sätzen annähernd maximale Punktzahl erreichen können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daher: hohe Punktzahl bei erfahrenen Sprechenden = geringe Ambiguität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35 Proband*innen mit sehr guten Englischkenntnissen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Proband*innen werden erst ein, dann zwei, drei, vier Sätze für </a:t>
            </a:r>
            <a:r>
              <a:rPr lang="de-DE" b="0" i="1" dirty="0"/>
              <a:t>ein target </a:t>
            </a:r>
            <a:r>
              <a:rPr lang="de-DE" b="0" i="1" dirty="0" err="1"/>
              <a:t>word</a:t>
            </a:r>
            <a:r>
              <a:rPr lang="de-DE" b="0" i="1" dirty="0"/>
              <a:t> </a:t>
            </a:r>
            <a:r>
              <a:rPr lang="de-DE" b="0" dirty="0"/>
              <a:t>angezeigt, jedes Mal muss ein Wort angegeben werden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Dies wird für insgesamt </a:t>
            </a:r>
            <a:r>
              <a:rPr lang="de-DE" b="0" i="1" dirty="0"/>
              <a:t>12 target </a:t>
            </a:r>
            <a:r>
              <a:rPr lang="de-DE" b="0" i="1" dirty="0" err="1"/>
              <a:t>words</a:t>
            </a:r>
            <a:r>
              <a:rPr lang="de-DE" b="0" i="1" dirty="0"/>
              <a:t> </a:t>
            </a:r>
            <a:r>
              <a:rPr lang="de-DE" b="0" dirty="0"/>
              <a:t>wiederholt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A3442E-4527-FD99-4F0F-F7834700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D9E052-E02E-8727-ABDA-7BCA59C6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10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773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AF7D0-FDF9-2C7E-0D30-277AE268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 </a:t>
            </a:r>
            <a:r>
              <a:rPr lang="en-US" dirty="0" err="1"/>
              <a:t>Studie</a:t>
            </a:r>
            <a:r>
              <a:rPr lang="en-US" dirty="0"/>
              <a:t> - </a:t>
            </a:r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4D1586-DD9F-9981-48EE-874FE33B1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224000"/>
            <a:ext cx="8280464" cy="4488000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Leistung</a:t>
            </a:r>
            <a:r>
              <a:rPr lang="en-US" b="0" dirty="0"/>
              <a:t> der Proband*</a:t>
            </a:r>
            <a:r>
              <a:rPr lang="en-US" b="0" dirty="0" err="1"/>
              <a:t>innen</a:t>
            </a:r>
            <a:r>
              <a:rPr lang="en-US" b="0" dirty="0"/>
              <a:t> </a:t>
            </a:r>
            <a:r>
              <a:rPr lang="en-US" b="0" dirty="0" err="1"/>
              <a:t>verbesserte</a:t>
            </a:r>
            <a:r>
              <a:rPr lang="en-US" b="0" dirty="0"/>
              <a:t> </a:t>
            </a:r>
            <a:r>
              <a:rPr lang="en-US" b="0" dirty="0" err="1"/>
              <a:t>sich</a:t>
            </a:r>
            <a:r>
              <a:rPr lang="en-US" b="0" dirty="0"/>
              <a:t> von </a:t>
            </a:r>
            <a:r>
              <a:rPr lang="en-US" b="0" dirty="0" err="1"/>
              <a:t>durchschnittlich</a:t>
            </a:r>
            <a:r>
              <a:rPr lang="en-US" b="0" dirty="0"/>
              <a:t> 27% </a:t>
            </a:r>
            <a:r>
              <a:rPr lang="en-US" b="0" dirty="0" err="1"/>
              <a:t>richtiger</a:t>
            </a:r>
            <a:r>
              <a:rPr lang="en-US" b="0" dirty="0"/>
              <a:t> </a:t>
            </a:r>
            <a:r>
              <a:rPr lang="en-US" b="0" dirty="0" err="1"/>
              <a:t>Antworten</a:t>
            </a:r>
            <a:r>
              <a:rPr lang="en-US" b="0" dirty="0"/>
              <a:t> für </a:t>
            </a:r>
            <a:r>
              <a:rPr lang="en-US" b="0" dirty="0" err="1"/>
              <a:t>einen</a:t>
            </a:r>
            <a:r>
              <a:rPr lang="en-US" b="0" dirty="0"/>
              <a:t> </a:t>
            </a:r>
            <a:r>
              <a:rPr lang="en-US" b="0" dirty="0" err="1"/>
              <a:t>Satz</a:t>
            </a:r>
            <a:r>
              <a:rPr lang="en-US" b="0" dirty="0"/>
              <a:t> auf </a:t>
            </a:r>
            <a:r>
              <a:rPr lang="en-US" b="0" dirty="0" err="1"/>
              <a:t>durchschnittlich</a:t>
            </a:r>
            <a:r>
              <a:rPr lang="en-US" b="0" dirty="0"/>
              <a:t> 78% für </a:t>
            </a:r>
            <a:r>
              <a:rPr lang="en-US" b="0" dirty="0" err="1"/>
              <a:t>vier</a:t>
            </a:r>
            <a:r>
              <a:rPr lang="en-US" b="0" dirty="0"/>
              <a:t> </a:t>
            </a:r>
            <a:r>
              <a:rPr lang="en-US" b="0" dirty="0" err="1"/>
              <a:t>Sätze</a:t>
            </a:r>
            <a:endParaRPr lang="en-US" b="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dennoch</a:t>
            </a:r>
            <a:r>
              <a:rPr lang="en-US" b="0" dirty="0"/>
              <a:t>: </a:t>
            </a:r>
            <a:r>
              <a:rPr lang="en-US" b="0" dirty="0" err="1"/>
              <a:t>hohe</a:t>
            </a:r>
            <a:r>
              <a:rPr lang="en-US" b="0" dirty="0"/>
              <a:t> Fehlerrate (22%), </a:t>
            </a:r>
            <a:r>
              <a:rPr lang="en-US" b="0" dirty="0" err="1"/>
              <a:t>möglicherweise</a:t>
            </a:r>
            <a:r>
              <a:rPr lang="en-US" b="0" dirty="0"/>
              <a:t> </a:t>
            </a:r>
            <a:r>
              <a:rPr lang="en-US" b="0" dirty="0" err="1"/>
              <a:t>immer</a:t>
            </a:r>
            <a:r>
              <a:rPr lang="en-US" b="0" dirty="0"/>
              <a:t> </a:t>
            </a:r>
            <a:r>
              <a:rPr lang="en-US" b="0" dirty="0" err="1"/>
              <a:t>noch</a:t>
            </a:r>
            <a:r>
              <a:rPr lang="en-US" b="0" dirty="0"/>
              <a:t> </a:t>
            </a:r>
            <a:r>
              <a:rPr lang="en-US" b="0" dirty="0" err="1"/>
              <a:t>signifikante</a:t>
            </a:r>
            <a:r>
              <a:rPr lang="en-US" b="0" dirty="0"/>
              <a:t> </a:t>
            </a:r>
            <a:r>
              <a:rPr lang="en-US" b="0" dirty="0" err="1"/>
              <a:t>Ambiguität</a:t>
            </a:r>
            <a:endParaRPr lang="en-US" b="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Nähere</a:t>
            </a:r>
            <a:r>
              <a:rPr lang="en-US" b="0" dirty="0"/>
              <a:t> </a:t>
            </a:r>
            <a:r>
              <a:rPr lang="en-US" b="0" dirty="0" err="1"/>
              <a:t>Analyse</a:t>
            </a:r>
            <a:r>
              <a:rPr lang="en-US" b="0" dirty="0"/>
              <a:t> </a:t>
            </a:r>
            <a:r>
              <a:rPr lang="en-US" b="0" dirty="0" err="1"/>
              <a:t>ergab</a:t>
            </a:r>
            <a:r>
              <a:rPr lang="en-US" b="0" dirty="0"/>
              <a:t>, </a:t>
            </a:r>
            <a:r>
              <a:rPr lang="en-US" b="0" dirty="0" err="1"/>
              <a:t>dass</a:t>
            </a:r>
            <a:r>
              <a:rPr lang="en-US" b="0" dirty="0"/>
              <a:t> </a:t>
            </a:r>
            <a:r>
              <a:rPr lang="en-US" b="0" dirty="0" err="1"/>
              <a:t>bspw</a:t>
            </a:r>
            <a:r>
              <a:rPr lang="en-US" b="0" dirty="0"/>
              <a:t>. </a:t>
            </a:r>
            <a:r>
              <a:rPr lang="en-US" b="0" dirty="0" err="1"/>
              <a:t>getestete</a:t>
            </a:r>
            <a:r>
              <a:rPr lang="en-US" b="0" dirty="0"/>
              <a:t> </a:t>
            </a:r>
            <a:r>
              <a:rPr lang="en-US" b="0" dirty="0" err="1"/>
              <a:t>Bündel</a:t>
            </a:r>
            <a:r>
              <a:rPr lang="en-US" b="0" dirty="0"/>
              <a:t> teils </a:t>
            </a:r>
            <a:r>
              <a:rPr lang="en-US" b="0" dirty="0" err="1"/>
              <a:t>sehr</a:t>
            </a:r>
            <a:r>
              <a:rPr lang="en-US" b="0" dirty="0"/>
              <a:t> </a:t>
            </a:r>
            <a:r>
              <a:rPr lang="en-US" b="0" dirty="0" err="1"/>
              <a:t>disambige</a:t>
            </a:r>
            <a:r>
              <a:rPr lang="en-US" b="0" dirty="0"/>
              <a:t> </a:t>
            </a:r>
            <a:r>
              <a:rPr lang="en-US" b="0" dirty="0" err="1"/>
              <a:t>Phrasen</a:t>
            </a:r>
            <a:r>
              <a:rPr lang="en-US" b="0" dirty="0"/>
              <a:t> </a:t>
            </a:r>
            <a:r>
              <a:rPr lang="en-US" b="0" dirty="0" err="1"/>
              <a:t>enthielten</a:t>
            </a:r>
            <a:r>
              <a:rPr lang="en-US" b="0" dirty="0"/>
              <a:t> ("to [give] birth") </a:t>
            </a:r>
            <a:r>
              <a:rPr lang="en-US" b="0" dirty="0" err="1"/>
              <a:t>oder</a:t>
            </a:r>
            <a:r>
              <a:rPr lang="en-US" b="0" dirty="0"/>
              <a:t> target words </a:t>
            </a:r>
            <a:r>
              <a:rPr lang="en-US" b="0" dirty="0" err="1"/>
              <a:t>sehr</a:t>
            </a:r>
            <a:r>
              <a:rPr lang="en-US" b="0" dirty="0"/>
              <a:t> </a:t>
            </a:r>
            <a:r>
              <a:rPr lang="en-US" b="0" dirty="0" err="1"/>
              <a:t>gebräuchliche</a:t>
            </a:r>
            <a:r>
              <a:rPr lang="en-US" b="0" dirty="0"/>
              <a:t> </a:t>
            </a:r>
            <a:r>
              <a:rPr lang="en-US" b="0" dirty="0" err="1"/>
              <a:t>Synonyme</a:t>
            </a:r>
            <a:r>
              <a:rPr lang="en-US" b="0" dirty="0"/>
              <a:t> </a:t>
            </a:r>
            <a:r>
              <a:rPr lang="en-US" b="0" dirty="0" err="1"/>
              <a:t>hatten</a:t>
            </a:r>
            <a:r>
              <a:rPr lang="en-US" b="0" dirty="0"/>
              <a:t> (z.B. final vs. last)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 </a:t>
            </a:r>
            <a:r>
              <a:rPr lang="en-US" dirty="0" err="1"/>
              <a:t>Lösungsansatz</a:t>
            </a:r>
            <a:r>
              <a:rPr lang="en-US" b="0" dirty="0"/>
              <a:t>: </a:t>
            </a:r>
            <a:r>
              <a:rPr lang="en-US" b="0" dirty="0" err="1"/>
              <a:t>Schranken</a:t>
            </a:r>
            <a:r>
              <a:rPr lang="en-US" b="0" dirty="0"/>
              <a:t> für disambiguation level </a:t>
            </a:r>
            <a:r>
              <a:rPr lang="en-US" b="0" dirty="0" err="1"/>
              <a:t>einführen</a:t>
            </a:r>
            <a:r>
              <a:rPr lang="en-US" b="0" dirty="0"/>
              <a:t>, </a:t>
            </a:r>
            <a:r>
              <a:rPr lang="en-US" b="0" dirty="0" err="1"/>
              <a:t>einzelne</a:t>
            </a:r>
            <a:r>
              <a:rPr lang="en-US" b="0" dirty="0"/>
              <a:t> seed sentences </a:t>
            </a:r>
            <a:r>
              <a:rPr lang="en-US" b="0" dirty="0" err="1"/>
              <a:t>ggfs</a:t>
            </a:r>
            <a:r>
              <a:rPr lang="en-US" b="0" dirty="0"/>
              <a:t>. </a:t>
            </a:r>
            <a:r>
              <a:rPr lang="en-US" b="0" dirty="0" err="1"/>
              <a:t>zurückweisen</a:t>
            </a:r>
            <a:endParaRPr lang="en-US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852F15-1144-7F9B-A30B-DD87F7CF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150F04-D3EB-0B67-0003-B4793DC9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11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9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CC695-2919-4A20-BCA1-5D7C99BD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Bundled</a:t>
            </a:r>
            <a:r>
              <a:rPr lang="de-DE" dirty="0"/>
              <a:t> Gap </a:t>
            </a:r>
            <a:r>
              <a:rPr lang="de-DE" dirty="0" err="1"/>
              <a:t>Filling</a:t>
            </a:r>
            <a:r>
              <a:rPr lang="de-DE" dirty="0"/>
              <a:t>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860D75-A6C9-4307-A5CD-1F81FECFE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General Approach</a:t>
            </a:r>
          </a:p>
        </p:txBody>
      </p:sp>
    </p:spTree>
    <p:extLst>
      <p:ext uri="{BB962C8B-B14F-4D97-AF65-F5344CB8AC3E}">
        <p14:creationId xmlns:p14="http://schemas.microsoft.com/office/powerpoint/2010/main" val="411720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AF7D0-FDF9-2C7E-0D30-277AE268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Unser Ansatz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4D1586-DD9F-9981-48EE-874FE33B1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224000"/>
            <a:ext cx="8280464" cy="4488000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/>
              <a:t>Korpus</a:t>
            </a:r>
            <a:r>
              <a:rPr lang="en-US" b="0" dirty="0"/>
              <a:t> </a:t>
            </a:r>
            <a:r>
              <a:rPr lang="en-US" b="0" dirty="0" err="1"/>
              <a:t>mit</a:t>
            </a:r>
            <a:r>
              <a:rPr lang="en-US" b="0" dirty="0"/>
              <a:t> </a:t>
            </a:r>
            <a:r>
              <a:rPr lang="en-US" b="0" dirty="0" err="1"/>
              <a:t>Sätzen</a:t>
            </a:r>
            <a:r>
              <a:rPr lang="en-US" b="0" dirty="0"/>
              <a:t> für </a:t>
            </a:r>
            <a:r>
              <a:rPr lang="en-US" b="0" dirty="0" err="1"/>
              <a:t>Lernende</a:t>
            </a:r>
            <a:r>
              <a:rPr lang="en-US" b="0" dirty="0"/>
              <a:t>: Simple English Wikipedia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/>
              <a:t>Korpus</a:t>
            </a:r>
            <a:r>
              <a:rPr lang="en-US" b="0" dirty="0"/>
              <a:t> für language model: Simple English Wikipedia </a:t>
            </a:r>
            <a:r>
              <a:rPr lang="en-US" b="0" dirty="0" err="1"/>
              <a:t>oder</a:t>
            </a:r>
            <a:r>
              <a:rPr lang="en-US" b="0" dirty="0"/>
              <a:t>, </a:t>
            </a:r>
            <a:r>
              <a:rPr lang="en-US" b="0" dirty="0" err="1"/>
              <a:t>wenn</a:t>
            </a:r>
            <a:r>
              <a:rPr lang="en-US" b="0" dirty="0"/>
              <a:t> </a:t>
            </a:r>
            <a:r>
              <a:rPr lang="en-US" b="0" dirty="0" err="1"/>
              <a:t>mehr</a:t>
            </a:r>
            <a:r>
              <a:rPr lang="en-US" b="0" dirty="0"/>
              <a:t> </a:t>
            </a:r>
            <a:r>
              <a:rPr lang="en-US" b="0" dirty="0" err="1"/>
              <a:t>Daten</a:t>
            </a:r>
            <a:r>
              <a:rPr lang="en-US" b="0" dirty="0"/>
              <a:t> </a:t>
            </a:r>
            <a:r>
              <a:rPr lang="en-US" b="0" dirty="0" err="1"/>
              <a:t>benötigt</a:t>
            </a:r>
            <a:r>
              <a:rPr lang="en-US" b="0" dirty="0"/>
              <a:t> </a:t>
            </a:r>
            <a:r>
              <a:rPr lang="en-US" b="0" dirty="0" err="1"/>
              <a:t>werden</a:t>
            </a:r>
            <a:r>
              <a:rPr lang="en-US" b="0" dirty="0"/>
              <a:t>, English Wikipedia –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Modell: trigram language model (</a:t>
            </a:r>
            <a:r>
              <a:rPr lang="en-US" b="0" dirty="0" err="1"/>
              <a:t>kenlm</a:t>
            </a:r>
            <a:r>
              <a:rPr lang="en-US" b="0" dirty="0"/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/>
              <a:t>Statistik</a:t>
            </a:r>
            <a:r>
              <a:rPr lang="en-US" b="0" dirty="0"/>
              <a:t> und </a:t>
            </a:r>
            <a:r>
              <a:rPr lang="en-US" b="0" dirty="0" err="1"/>
              <a:t>Algorithmus</a:t>
            </a:r>
            <a:r>
              <a:rPr lang="en-US" b="0" dirty="0"/>
              <a:t> </a:t>
            </a:r>
            <a:r>
              <a:rPr lang="en-US" b="0" dirty="0" err="1"/>
              <a:t>wie</a:t>
            </a:r>
            <a:r>
              <a:rPr lang="en-US" b="0" dirty="0"/>
              <a:t> im Paper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/>
              <a:t>Distraktoren</a:t>
            </a:r>
            <a:r>
              <a:rPr lang="en-US" b="0" dirty="0"/>
              <a:t> </a:t>
            </a:r>
            <a:r>
              <a:rPr lang="en-US" b="0" dirty="0" err="1"/>
              <a:t>generieren</a:t>
            </a:r>
            <a:r>
              <a:rPr lang="en-US" b="0" dirty="0"/>
              <a:t> </a:t>
            </a:r>
            <a:r>
              <a:rPr lang="en-US" b="0" dirty="0" err="1"/>
              <a:t>mit</a:t>
            </a:r>
            <a:r>
              <a:rPr lang="en-US" b="0" dirty="0"/>
              <a:t> </a:t>
            </a:r>
            <a:r>
              <a:rPr lang="en-US" b="0" dirty="0" err="1"/>
              <a:t>Fastsubs</a:t>
            </a:r>
            <a:endParaRPr lang="en-US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852F15-1144-7F9B-A30B-DD87F7CF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Unser Ansatz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150F04-D3EB-0B67-0003-B4793DC9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13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67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4977F-FE5F-C3A5-64D4-F66A4BE22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79A57-E39F-3163-B609-887CD303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Schwierigkeiten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84B6F-EA79-2DD3-C42A-F051B5459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224000"/>
            <a:ext cx="8280464" cy="4488000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 </a:t>
            </a:r>
            <a:r>
              <a:rPr lang="en-US" b="0" dirty="0" err="1"/>
              <a:t>Sowohl</a:t>
            </a:r>
            <a:r>
              <a:rPr lang="en-US" b="0" dirty="0"/>
              <a:t> </a:t>
            </a:r>
            <a:r>
              <a:rPr lang="en-US" b="0" dirty="0" err="1"/>
              <a:t>unser</a:t>
            </a:r>
            <a:r>
              <a:rPr lang="en-US" b="0" dirty="0"/>
              <a:t> Ansatz </a:t>
            </a:r>
            <a:r>
              <a:rPr lang="en-US" b="0" dirty="0" err="1"/>
              <a:t>als</a:t>
            </a:r>
            <a:r>
              <a:rPr lang="en-US" b="0" dirty="0"/>
              <a:t> auch der Ansatz des Papers </a:t>
            </a:r>
            <a:r>
              <a:rPr lang="en-US" b="0" dirty="0" err="1"/>
              <a:t>beruhrt</a:t>
            </a:r>
            <a:r>
              <a:rPr lang="en-US" b="0" dirty="0"/>
              <a:t> auf </a:t>
            </a:r>
            <a:r>
              <a:rPr lang="en-US" b="0" dirty="0" err="1"/>
              <a:t>Trigramme</a:t>
            </a:r>
            <a:r>
              <a:rPr lang="en-US" b="0" dirty="0"/>
              <a:t> und </a:t>
            </a:r>
            <a:r>
              <a:rPr lang="en-US" b="0" dirty="0" err="1"/>
              <a:t>Distraktoren</a:t>
            </a:r>
            <a:r>
              <a:rPr lang="en-US" b="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/>
              <a:t>Diese</a:t>
            </a:r>
            <a:r>
              <a:rPr lang="en-US" b="0" dirty="0"/>
              <a:t> </a:t>
            </a:r>
            <a:r>
              <a:rPr lang="en-US" b="0" dirty="0" err="1"/>
              <a:t>wurden</a:t>
            </a:r>
            <a:r>
              <a:rPr lang="en-US" b="0" dirty="0"/>
              <a:t> </a:t>
            </a:r>
            <a:r>
              <a:rPr lang="en-US" b="0" dirty="0" err="1"/>
              <a:t>mit</a:t>
            </a:r>
            <a:r>
              <a:rPr lang="en-US" b="0" dirty="0"/>
              <a:t> den Libraries KENLM und </a:t>
            </a:r>
            <a:r>
              <a:rPr lang="en-US" b="0" dirty="0" err="1"/>
              <a:t>FastSubs</a:t>
            </a:r>
            <a:r>
              <a:rPr lang="en-US" b="0" dirty="0"/>
              <a:t> </a:t>
            </a:r>
            <a:r>
              <a:rPr lang="en-US" b="0" dirty="0" err="1"/>
              <a:t>implementiert</a:t>
            </a:r>
            <a:r>
              <a:rPr lang="en-US" b="0" dirty="0"/>
              <a:t> </a:t>
            </a:r>
            <a:endParaRPr lang="en-US" dirty="0"/>
          </a:p>
          <a:p>
            <a:pPr marL="5197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KENLM</a:t>
            </a:r>
          </a:p>
          <a:p>
            <a:pPr marL="7537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läuft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in </a:t>
            </a:r>
            <a:r>
              <a:rPr lang="en-US" dirty="0" err="1"/>
              <a:t>einer</a:t>
            </a:r>
            <a:r>
              <a:rPr lang="en-US" dirty="0"/>
              <a:t> Linux </a:t>
            </a:r>
            <a:r>
              <a:rPr lang="en-US" dirty="0" err="1"/>
              <a:t>oder</a:t>
            </a:r>
            <a:r>
              <a:rPr lang="en-US" dirty="0"/>
              <a:t> Mac-</a:t>
            </a:r>
            <a:r>
              <a:rPr lang="en-US" dirty="0" err="1"/>
              <a:t>Umgebung</a:t>
            </a:r>
            <a:r>
              <a:rPr lang="en-US" dirty="0"/>
              <a:t> </a:t>
            </a:r>
            <a:endParaRPr lang="en-US" b="0" dirty="0"/>
          </a:p>
          <a:p>
            <a:pPr marL="5197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/>
              <a:t>Fastsubs</a:t>
            </a:r>
            <a:r>
              <a:rPr lang="en-US" b="0" dirty="0"/>
              <a:t> </a:t>
            </a:r>
          </a:p>
          <a:p>
            <a:pPr marL="7537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läuft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in </a:t>
            </a:r>
            <a:r>
              <a:rPr lang="en-US" dirty="0" err="1"/>
              <a:t>einer</a:t>
            </a:r>
            <a:r>
              <a:rPr lang="en-US" dirty="0"/>
              <a:t> Linux </a:t>
            </a:r>
            <a:r>
              <a:rPr lang="en-US" dirty="0" err="1"/>
              <a:t>oder</a:t>
            </a:r>
            <a:r>
              <a:rPr lang="en-US" dirty="0"/>
              <a:t> Mac-</a:t>
            </a:r>
            <a:r>
              <a:rPr lang="en-US" dirty="0" err="1"/>
              <a:t>Umgebung</a:t>
            </a:r>
            <a:r>
              <a:rPr lang="en-US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7CA4C5-D148-E35A-E29A-0C622B6D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Unser Ansatz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23F5DA-FA88-3735-6FCB-95E086D5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14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85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B7580-7549-363F-DE8F-DC906C676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C8BC6-3433-E04B-3C06-4CF082EC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Lösung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6FFE42-A445-2291-4E82-DC5705FBC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224000"/>
            <a:ext cx="8280464" cy="4488000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/>
              <a:t>Kenlm</a:t>
            </a:r>
            <a:r>
              <a:rPr lang="en-US" b="0" dirty="0"/>
              <a:t> in </a:t>
            </a:r>
            <a:r>
              <a:rPr lang="en-US" b="0" dirty="0" err="1"/>
              <a:t>Mybinder</a:t>
            </a:r>
            <a:r>
              <a:rPr lang="en-US" b="0" dirty="0"/>
              <a:t> </a:t>
            </a:r>
            <a:r>
              <a:rPr lang="en-US" b="0" dirty="0" err="1"/>
              <a:t>kompilieren</a:t>
            </a:r>
            <a:r>
              <a:rPr lang="en-US" b="0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/>
              <a:t>Fastsubs</a:t>
            </a:r>
            <a:r>
              <a:rPr lang="en-US" b="0" dirty="0"/>
              <a:t> auf </a:t>
            </a:r>
            <a:r>
              <a:rPr lang="en-US" b="0" dirty="0" err="1"/>
              <a:t>mach</a:t>
            </a:r>
            <a:r>
              <a:rPr lang="en-US" b="0" dirty="0"/>
              <a:t> </a:t>
            </a:r>
            <a:r>
              <a:rPr lang="en-US" b="0" dirty="0" err="1"/>
              <a:t>kompilieren</a:t>
            </a:r>
            <a:r>
              <a:rPr lang="en-US" b="0" dirty="0"/>
              <a:t> </a:t>
            </a:r>
          </a:p>
          <a:p>
            <a:pPr marL="5197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 es </a:t>
            </a:r>
            <a:r>
              <a:rPr lang="en-US" dirty="0" err="1"/>
              <a:t>eigentlich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C </a:t>
            </a:r>
            <a:r>
              <a:rPr lang="en-US" dirty="0" err="1"/>
              <a:t>programm</a:t>
            </a:r>
            <a:r>
              <a:rPr lang="en-US" dirty="0"/>
              <a:t> </a:t>
            </a:r>
            <a:r>
              <a:rPr lang="en-US" dirty="0" err="1"/>
              <a:t>läuft</a:t>
            </a:r>
            <a:r>
              <a:rPr lang="en-US" dirty="0"/>
              <a:t>, </a:t>
            </a:r>
            <a:r>
              <a:rPr lang="en-US" dirty="0" err="1"/>
              <a:t>mussten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Wrapper </a:t>
            </a:r>
            <a:r>
              <a:rPr lang="en-US" dirty="0" err="1"/>
              <a:t>dafür</a:t>
            </a:r>
            <a:r>
              <a:rPr lang="en-US" dirty="0"/>
              <a:t> </a:t>
            </a:r>
            <a:r>
              <a:rPr lang="en-US" dirty="0" err="1"/>
              <a:t>schreiben</a:t>
            </a:r>
            <a:r>
              <a:rPr lang="en-US" dirty="0"/>
              <a:t>. </a:t>
            </a:r>
            <a:endParaRPr lang="en-US" b="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Den Code </a:t>
            </a:r>
            <a:r>
              <a:rPr lang="en-US" b="0" dirty="0" err="1"/>
              <a:t>dann</a:t>
            </a:r>
            <a:r>
              <a:rPr lang="en-US" b="0" dirty="0"/>
              <a:t> auf </a:t>
            </a:r>
            <a:r>
              <a:rPr lang="en-US" b="0" dirty="0" err="1"/>
              <a:t>einem</a:t>
            </a:r>
            <a:r>
              <a:rPr lang="en-US" b="0" dirty="0"/>
              <a:t> Mac-</a:t>
            </a:r>
            <a:r>
              <a:rPr lang="en-US" b="0" dirty="0" err="1"/>
              <a:t>Rechner</a:t>
            </a:r>
            <a:r>
              <a:rPr lang="en-US" b="0" dirty="0"/>
              <a:t> </a:t>
            </a:r>
            <a:r>
              <a:rPr lang="en-US" b="0" dirty="0" err="1"/>
              <a:t>ausführen</a:t>
            </a:r>
            <a:r>
              <a:rPr lang="en-US" b="0" dirty="0"/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60590F-EED0-CFC5-C1C6-82D91B5C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Unser Ansatz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7FB962-B431-D55E-79E8-CE4EF1D0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15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407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3E7A9-6492-2C78-141F-9250BC792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643FB-B27C-259A-A4C6-98F3EDA3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output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FFEEF2-89F7-96F8-1723-3C6C82C4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Unser Ansatz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E5EC9C-190C-7F24-8041-EE568EE6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16</a:t>
            </a:fld>
            <a:r>
              <a:rPr lang="de-DE"/>
              <a:t> </a:t>
            </a:r>
            <a:endParaRPr lang="de-D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6B0E955-F7EB-C21A-3249-6F8E030C5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56" y="1412776"/>
            <a:ext cx="835090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4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E55A0-73B3-4565-BA58-ACE5F642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E373E2-E479-4B85-B011-875D0EA60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</a:pPr>
            <a:r>
              <a:rPr lang="fr-FR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Ellii</a:t>
            </a:r>
            <a:r>
              <a:rPr lang="fr-F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“</a:t>
            </a:r>
            <a:r>
              <a:rPr lang="fr-FR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fr-F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fr-F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fr-F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GapFill</a:t>
            </a:r>
            <a:r>
              <a:rPr lang="fr-F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Stories.” </a:t>
            </a:r>
            <a:r>
              <a:rPr lang="fr-FR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Ellii.com</a:t>
            </a:r>
            <a:r>
              <a:rPr lang="fr-F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4 Aug. 2021, </a:t>
            </a:r>
            <a:r>
              <a:rPr lang="fr-FR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ellii.com</a:t>
            </a:r>
            <a:r>
              <a:rPr lang="fr-F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/blog/</a:t>
            </a:r>
            <a:r>
              <a:rPr lang="fr-FR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makeyourowngapfillstories</a:t>
            </a:r>
            <a:r>
              <a:rPr lang="fr-F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Accessed</a:t>
            </a:r>
            <a:r>
              <a:rPr lang="fr-FR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9 Nov. 2023.</a:t>
            </a:r>
            <a:endParaRPr lang="fr-FR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Michael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Wojatzki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Oren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Melamud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Torsten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Zesch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2016. </a:t>
            </a:r>
            <a:r>
              <a:rPr lang="fr-FR" sz="14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Bundled Gap Filling: A New Paradigm for Unambiguous Cloze Exercises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In </a:t>
            </a:r>
            <a:r>
              <a:rPr lang="fr-FR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Proceedings</a:t>
            </a:r>
            <a:r>
              <a:rPr lang="fr-FR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11th Workshop on Innovative Use of NLP for Building </a:t>
            </a:r>
            <a:r>
              <a:rPr lang="fr-FR" sz="14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Educational</a:t>
            </a:r>
            <a:r>
              <a:rPr lang="fr-FR" sz="14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Applications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pages 172–181, San Diego, CA. Association for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Linguistics</a:t>
            </a:r>
            <a:r>
              <a:rPr lang="fr-FR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</a:pPr>
            <a:endParaRPr lang="fr-FR" sz="1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BE3A1-BA86-4586-8510-822654A4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154ED7-2AF3-480F-8141-F661F62E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17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CC695-2919-4A20-BCA1-5D7C99BD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Bundled</a:t>
            </a:r>
            <a:r>
              <a:rPr lang="de-DE" dirty="0"/>
              <a:t>-Gap-</a:t>
            </a:r>
            <a:r>
              <a:rPr lang="de-DE" dirty="0" err="1"/>
              <a:t>Filling</a:t>
            </a:r>
            <a:r>
              <a:rPr lang="de-DE" dirty="0"/>
              <a:t>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860D75-A6C9-4307-A5CD-1F81FECFE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16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E55A0-73B3-4565-BA58-ACE5F642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528000"/>
            <a:ext cx="7560000" cy="884776"/>
          </a:xfrm>
        </p:spPr>
        <p:txBody>
          <a:bodyPr/>
          <a:lstStyle/>
          <a:p>
            <a:pPr algn="just"/>
            <a:r>
              <a:rPr lang="de-DE" dirty="0"/>
              <a:t>1: </a:t>
            </a:r>
            <a:r>
              <a:rPr lang="de-DE" dirty="0" err="1"/>
              <a:t>Introduction</a:t>
            </a:r>
            <a:r>
              <a:rPr lang="de-DE" dirty="0"/>
              <a:t>: Vorteile von </a:t>
            </a:r>
            <a:r>
              <a:rPr lang="de-DE" dirty="0" err="1"/>
              <a:t>Bundled</a:t>
            </a:r>
            <a:r>
              <a:rPr lang="de-DE" dirty="0"/>
              <a:t> Gap-Fill -Übungen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BE3A1-BA86-4586-8510-822654A4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154ED7-2AF3-480F-8141-F661F62E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3</a:t>
            </a:fld>
            <a:r>
              <a:rPr lang="de-DE"/>
              <a:t> </a:t>
            </a:r>
            <a:endParaRPr lang="de-DE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7726D4D-A92C-7CA4-5200-407969AD3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25444"/>
              </p:ext>
            </p:extLst>
          </p:nvPr>
        </p:nvGraphicFramePr>
        <p:xfrm>
          <a:off x="899592" y="1844824"/>
          <a:ext cx="7344816" cy="2964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6689557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85566833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Herkömmlich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Bundled </a:t>
                      </a:r>
                      <a:r>
                        <a:rPr lang="en-US" dirty="0" err="1"/>
                        <a:t>GapFill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256321"/>
                  </a:ext>
                </a:extLst>
              </a:tr>
              <a:tr h="2532138">
                <a:tc>
                  <a:txBody>
                    <a:bodyPr/>
                    <a:lstStyle/>
                    <a:p>
                      <a:pPr marL="285750" marR="0" lvl="0" indent="-28575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b="0" dirty="0"/>
                        <a:t>Multiple </a:t>
                      </a:r>
                      <a:r>
                        <a:rPr lang="de-DE" b="0" dirty="0" err="1"/>
                        <a:t>choice</a:t>
                      </a:r>
                      <a:r>
                        <a:rPr lang="de-DE" b="0" dirty="0"/>
                        <a:t> </a:t>
                      </a:r>
                      <a:r>
                        <a:rPr lang="de-DE" b="0" i="1" dirty="0" err="1"/>
                        <a:t>gap</a:t>
                      </a:r>
                      <a:r>
                        <a:rPr lang="de-DE" b="0" i="1" dirty="0"/>
                        <a:t> </a:t>
                      </a:r>
                      <a:r>
                        <a:rPr lang="de-DE" b="0" i="1" dirty="0" err="1"/>
                        <a:t>fill</a:t>
                      </a:r>
                      <a:r>
                        <a:rPr lang="de-DE" b="0" i="1" dirty="0"/>
                        <a:t> </a:t>
                      </a:r>
                      <a:r>
                        <a:rPr lang="de-DE" b="0" dirty="0" err="1"/>
                        <a:t>exercises</a:t>
                      </a:r>
                      <a:r>
                        <a:rPr lang="de-DE" b="0" dirty="0"/>
                        <a:t>: Andere Art von Aufgabe  richtige Lösung muss "nur" erkannt werden, außerdem: Erzeugung sinnvoller </a:t>
                      </a:r>
                      <a:r>
                        <a:rPr lang="de-DE" b="0" i="1" dirty="0" err="1"/>
                        <a:t>distractors</a:t>
                      </a:r>
                      <a:r>
                        <a:rPr lang="de-DE" b="0" dirty="0"/>
                        <a:t> schwierig.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b="0" dirty="0"/>
                        <a:t>Ambiguität der gesuchten Lösung wird durch das Verwenden mehrere Sätze stark reduziert, Aufgabe ist immer noch ein </a:t>
                      </a:r>
                      <a:r>
                        <a:rPr lang="de-DE" b="0" i="1" dirty="0" err="1"/>
                        <a:t>production</a:t>
                      </a:r>
                      <a:r>
                        <a:rPr lang="de-DE" b="0" i="1" dirty="0"/>
                        <a:t> </a:t>
                      </a:r>
                      <a:r>
                        <a:rPr lang="de-DE" b="0" i="1" dirty="0" err="1"/>
                        <a:t>task</a:t>
                      </a:r>
                      <a:r>
                        <a:rPr lang="de-DE" b="0" dirty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009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14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E55A0-73B3-4565-BA58-ACE5F642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1: </a:t>
            </a:r>
            <a:r>
              <a:rPr lang="de-DE" dirty="0" err="1"/>
              <a:t>Introduction</a:t>
            </a:r>
            <a:r>
              <a:rPr lang="de-DE" dirty="0"/>
              <a:t> - Gap-Fill-Übungen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BE3A1-BA86-4586-8510-822654A4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154ED7-2AF3-480F-8141-F661F62E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4</a:t>
            </a:fld>
            <a:r>
              <a:rPr lang="de-DE"/>
              <a:t> </a:t>
            </a:r>
            <a:endParaRPr lang="de-DE" dirty="0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1F874603-DE8E-B43C-2C0C-007CEAFFB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6947" y="1484784"/>
            <a:ext cx="7559675" cy="3616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898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CC695-2919-4A20-BCA1-5D7C99BD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Bundled</a:t>
            </a:r>
            <a:r>
              <a:rPr lang="de-DE" dirty="0"/>
              <a:t> Gap </a:t>
            </a:r>
            <a:r>
              <a:rPr lang="de-DE" dirty="0" err="1"/>
              <a:t>Filling</a:t>
            </a:r>
            <a:r>
              <a:rPr lang="de-DE" dirty="0"/>
              <a:t>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860D75-A6C9-4307-A5CD-1F81FECFE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General Approach</a:t>
            </a:r>
          </a:p>
        </p:txBody>
      </p:sp>
    </p:spTree>
    <p:extLst>
      <p:ext uri="{BB962C8B-B14F-4D97-AF65-F5344CB8AC3E}">
        <p14:creationId xmlns:p14="http://schemas.microsoft.com/office/powerpoint/2010/main" val="164635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E55A0-73B3-4565-BA58-ACE5F642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315535"/>
            <a:ext cx="7560000" cy="1316824"/>
          </a:xfrm>
        </p:spPr>
        <p:txBody>
          <a:bodyPr/>
          <a:lstStyle/>
          <a:p>
            <a:pPr algn="just"/>
            <a:r>
              <a:rPr lang="de-DE" dirty="0"/>
              <a:t>2: General Approach -  Ansatz zur automatisierten Erzeugung von </a:t>
            </a:r>
            <a:r>
              <a:rPr lang="de-DE" dirty="0" err="1"/>
              <a:t>Bundled</a:t>
            </a:r>
            <a:r>
              <a:rPr lang="de-DE" dirty="0"/>
              <a:t>-Gap-Fill-Übungen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E373E2-E479-4B85-B011-875D0EA60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45" y="1772816"/>
            <a:ext cx="7560000" cy="3589772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Beginn mit zufälligem </a:t>
            </a:r>
            <a:r>
              <a:rPr lang="de-DE" b="0" i="1" dirty="0" err="1"/>
              <a:t>seed</a:t>
            </a:r>
            <a:r>
              <a:rPr lang="de-DE" b="0" i="1" dirty="0"/>
              <a:t> sentence </a:t>
            </a:r>
            <a:r>
              <a:rPr lang="de-DE" b="0" dirty="0"/>
              <a:t>aus Korpus mit verborgenem </a:t>
            </a:r>
            <a:r>
              <a:rPr lang="de-DE" b="0" i="1" dirty="0"/>
              <a:t>target </a:t>
            </a:r>
            <a:r>
              <a:rPr lang="de-DE" b="0" i="1" dirty="0" err="1"/>
              <a:t>word</a:t>
            </a:r>
            <a:endParaRPr lang="de-DE" b="0" i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Wahrscheinlichste Lösungen für diesen Satz berechnen (im Paper: 5gram </a:t>
            </a:r>
            <a:r>
              <a:rPr lang="de-DE" b="0" dirty="0" err="1"/>
              <a:t>language</a:t>
            </a:r>
            <a:r>
              <a:rPr lang="de-DE" b="0" dirty="0"/>
              <a:t> </a:t>
            </a:r>
            <a:r>
              <a:rPr lang="de-DE" b="0" dirty="0" err="1"/>
              <a:t>model</a:t>
            </a:r>
            <a:r>
              <a:rPr lang="de-DE" b="0" dirty="0"/>
              <a:t> mit </a:t>
            </a:r>
            <a:r>
              <a:rPr lang="de-DE" b="0" dirty="0" err="1"/>
              <a:t>ukWaC</a:t>
            </a:r>
            <a:r>
              <a:rPr lang="de-DE" b="0" dirty="0"/>
              <a:t> English web </a:t>
            </a:r>
            <a:r>
              <a:rPr lang="de-DE" b="0" dirty="0" err="1"/>
              <a:t>corpus</a:t>
            </a:r>
            <a:r>
              <a:rPr lang="de-DE" b="0" dirty="0"/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</a:t>
            </a:r>
            <a:r>
              <a:rPr lang="de-DE" dirty="0"/>
              <a:t>zwei Korpora:</a:t>
            </a:r>
          </a:p>
          <a:p>
            <a:pPr marL="5197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einer mit geeigneten Sätzen für Lernende</a:t>
            </a:r>
          </a:p>
          <a:p>
            <a:pPr marL="5197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einer, mit dem das </a:t>
            </a:r>
            <a:r>
              <a:rPr lang="de-DE" b="0" i="1" dirty="0" err="1"/>
              <a:t>language</a:t>
            </a:r>
            <a:r>
              <a:rPr lang="de-DE" b="0" i="1" dirty="0"/>
              <a:t> </a:t>
            </a:r>
            <a:r>
              <a:rPr lang="de-DE" b="0" i="1" dirty="0" err="1"/>
              <a:t>model</a:t>
            </a:r>
            <a:r>
              <a:rPr lang="de-DE" b="0" i="1" dirty="0"/>
              <a:t> </a:t>
            </a:r>
            <a:r>
              <a:rPr lang="de-DE" b="0" dirty="0"/>
              <a:t>trainiert wird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iterativ mehr Sätze hinzufügen, um Ambiguität zu verringern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empfehlen insgesamt vier Sätze, da Lernende sonst zu viel im Kopf behalten müssen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BE3A1-BA86-4586-8510-822654A4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General Approach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154ED7-2AF3-480F-8141-F661F62E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6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614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E55A0-73B3-4565-BA58-ACE5F642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315535"/>
            <a:ext cx="7560000" cy="1316824"/>
          </a:xfrm>
        </p:spPr>
        <p:txBody>
          <a:bodyPr/>
          <a:lstStyle/>
          <a:p>
            <a:r>
              <a:rPr lang="de-DE" dirty="0"/>
              <a:t>2: General Approach -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E373E2-E479-4B85-B011-875D0EA60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68760"/>
            <a:ext cx="7560000" cy="3867176"/>
          </a:xfrm>
        </p:spPr>
        <p:txBody>
          <a:bodyPr/>
          <a:lstStyle/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Autoren definieren hierfür statistische Definitionen für: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Wahrscheinlichkeitsverteilung von Lösungen für einzelnen Satz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Gemeinsame Wahrscheinlichkeitsverteilung von Lösungen für eine Gruppe von Sätzen mit gleichem gesuchten </a:t>
            </a:r>
            <a:r>
              <a:rPr lang="de-DE" b="0" i="1" dirty="0"/>
              <a:t>target </a:t>
            </a:r>
            <a:r>
              <a:rPr lang="de-DE" b="0" i="1" dirty="0" err="1"/>
              <a:t>word</a:t>
            </a:r>
            <a:endParaRPr lang="de-DE" b="0" i="1" dirty="0"/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i="1" dirty="0"/>
              <a:t> Disambiguation </a:t>
            </a:r>
            <a:r>
              <a:rPr lang="de-DE" i="1" dirty="0" err="1"/>
              <a:t>level</a:t>
            </a:r>
            <a:r>
              <a:rPr lang="de-DE" b="0" dirty="0"/>
              <a:t>: Wie viel wahrscheinlicher das </a:t>
            </a:r>
            <a:r>
              <a:rPr lang="de-DE" b="0" i="1" dirty="0"/>
              <a:t>target </a:t>
            </a:r>
            <a:r>
              <a:rPr lang="de-DE" b="0" i="1" dirty="0" err="1"/>
              <a:t>word</a:t>
            </a:r>
            <a:r>
              <a:rPr lang="de-DE" b="0" i="1" dirty="0"/>
              <a:t> </a:t>
            </a:r>
            <a:r>
              <a:rPr lang="de-DE" b="0" dirty="0"/>
              <a:t>verglichen mit jedem anderen Wort ist.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neue Sätze aus Menge der Sätze hinzufügen, in denen gesuchtes </a:t>
            </a:r>
            <a:r>
              <a:rPr lang="de-DE" b="0" i="1" dirty="0"/>
              <a:t>target </a:t>
            </a:r>
            <a:r>
              <a:rPr lang="de-DE" b="0" i="1" dirty="0" err="1"/>
              <a:t>word</a:t>
            </a:r>
            <a:r>
              <a:rPr lang="de-DE" b="0" i="1" dirty="0"/>
              <a:t> </a:t>
            </a:r>
            <a:r>
              <a:rPr lang="de-DE" b="0" dirty="0"/>
              <a:t>enthalten ist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alle möglichen Kombinationen von Sätzen auf ihr </a:t>
            </a:r>
            <a:r>
              <a:rPr lang="de-DE" b="0" i="1" dirty="0" err="1"/>
              <a:t>disambiguation</a:t>
            </a:r>
            <a:r>
              <a:rPr lang="de-DE" b="0" i="1" dirty="0"/>
              <a:t> </a:t>
            </a:r>
            <a:r>
              <a:rPr lang="de-DE" b="0" i="1" dirty="0" err="1"/>
              <a:t>level</a:t>
            </a:r>
            <a:r>
              <a:rPr lang="de-DE" b="0" i="1" dirty="0"/>
              <a:t> </a:t>
            </a:r>
            <a:r>
              <a:rPr lang="de-DE" b="0" dirty="0"/>
              <a:t>zu vergleichen jedoch sehr aufwendig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b="0" dirty="0"/>
              <a:t> um Rechenzeit zu sparen: </a:t>
            </a:r>
            <a:r>
              <a:rPr lang="de-DE" b="0" i="1" dirty="0" err="1"/>
              <a:t>greedy</a:t>
            </a:r>
            <a:r>
              <a:rPr lang="de-DE" b="0" i="1" dirty="0"/>
              <a:t> </a:t>
            </a:r>
            <a:r>
              <a:rPr lang="de-DE" b="0" i="1" dirty="0" err="1"/>
              <a:t>algorithm</a:t>
            </a:r>
            <a:r>
              <a:rPr lang="de-DE" b="0" dirty="0"/>
              <a:t>, der immer nur den nächsten Satz aussucht, der die Ambiguität am meisten reduziert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BE3A1-BA86-4586-8510-822654A4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General Approach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154ED7-2AF3-480F-8141-F661F62E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7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44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E55A0-73B3-4565-BA58-ACE5F642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315535"/>
            <a:ext cx="7560000" cy="1316824"/>
          </a:xfrm>
        </p:spPr>
        <p:txBody>
          <a:bodyPr/>
          <a:lstStyle/>
          <a:p>
            <a:r>
              <a:rPr lang="de-DE" dirty="0"/>
              <a:t>2: General Approach – Probabilistische Modellierung der Gap-Ambiguität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BE3A1-BA86-4586-8510-822654A4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General Approach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154ED7-2AF3-480F-8141-F661F62E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8</a:t>
            </a:fld>
            <a:r>
              <a:rPr lang="de-DE"/>
              <a:t> </a:t>
            </a:r>
            <a:endParaRPr lang="de-D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52FA8E-7ABE-D1F1-82D3-2CECE393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5" y="1314402"/>
            <a:ext cx="3446140" cy="11770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A7666A6-A426-0493-A2DC-646A87A2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1" y="2487689"/>
            <a:ext cx="3446139" cy="13408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72FA6F8-EBE1-C2D4-C5CB-EF934CD4B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94" y="3815894"/>
            <a:ext cx="4891003" cy="89160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BBD5238-1A89-94BF-93D9-275E73546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906" y="4707496"/>
            <a:ext cx="5076120" cy="90088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BEF8E0E-1FBB-2890-67F3-9D687CBC42CF}"/>
              </a:ext>
            </a:extLst>
          </p:cNvPr>
          <p:cNvSpPr txBox="1"/>
          <p:nvPr/>
        </p:nvSpPr>
        <p:spPr>
          <a:xfrm>
            <a:off x="3545887" y="1424023"/>
            <a:ext cx="39088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die </a:t>
            </a:r>
            <a:r>
              <a:rPr lang="en-US" sz="1300" dirty="0" err="1"/>
              <a:t>Wahrscheinlichkeit</a:t>
            </a:r>
            <a:r>
              <a:rPr lang="en-US" sz="1300" dirty="0"/>
              <a:t> der Distribution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9ABA4B8-DC2F-C8BD-C876-BC078739E950}"/>
              </a:ext>
            </a:extLst>
          </p:cNvPr>
          <p:cNvSpPr txBox="1"/>
          <p:nvPr/>
        </p:nvSpPr>
        <p:spPr>
          <a:xfrm>
            <a:off x="3537207" y="1986230"/>
            <a:ext cx="39088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Fira Code" panose="020B0809050000020004" pitchFamily="34" charset="0"/>
                <a:ea typeface="Fira Code" panose="020B0809050000020004" pitchFamily="34" charset="0"/>
                <a:cs typeface="Fira Code" panose="020B0809050000020004" pitchFamily="34" charset="0"/>
              </a:rPr>
              <a:t>V </a:t>
            </a:r>
            <a:r>
              <a:rPr lang="en-US" sz="1300" dirty="0" err="1"/>
              <a:t>ist</a:t>
            </a:r>
            <a:r>
              <a:rPr lang="en-US" sz="1300" dirty="0"/>
              <a:t> das </a:t>
            </a:r>
            <a:r>
              <a:rPr lang="en-US" sz="1300" dirty="0" err="1"/>
              <a:t>Vokabular</a:t>
            </a:r>
            <a:r>
              <a:rPr lang="en-US" sz="1300" dirty="0"/>
              <a:t>, das alle </a:t>
            </a:r>
            <a:r>
              <a:rPr lang="en-US" sz="1300" dirty="0" err="1"/>
              <a:t>Wörter</a:t>
            </a:r>
            <a:r>
              <a:rPr lang="en-US" sz="1300" dirty="0"/>
              <a:t> </a:t>
            </a:r>
            <a:r>
              <a:rPr lang="en-US" sz="1300" dirty="0" err="1"/>
              <a:t>enthält</a:t>
            </a:r>
            <a:endParaRPr lang="en-US" sz="13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Fira Code" panose="020B0809050000020004" pitchFamily="34" charset="0"/>
                <a:ea typeface="Fira Code" panose="020B0809050000020004" pitchFamily="34" charset="0"/>
                <a:cs typeface="Fira Code" panose="020B0809050000020004" pitchFamily="34" charset="0"/>
              </a:rPr>
              <a:t>w</a:t>
            </a:r>
            <a:r>
              <a:rPr lang="en-US" sz="1300" i="1" dirty="0"/>
              <a:t> </a:t>
            </a:r>
            <a:r>
              <a:rPr lang="en-US" sz="1300" dirty="0" err="1"/>
              <a:t>ist</a:t>
            </a:r>
            <a:r>
              <a:rPr lang="en-US" sz="1300" dirty="0"/>
              <a:t> </a:t>
            </a:r>
            <a:r>
              <a:rPr lang="en-US" sz="1300" dirty="0" err="1"/>
              <a:t>ein</a:t>
            </a:r>
            <a:r>
              <a:rPr lang="en-US" sz="1300" dirty="0"/>
              <a:t> </a:t>
            </a:r>
            <a:r>
              <a:rPr lang="en-US" sz="1300" dirty="0" err="1"/>
              <a:t>einzelnes</a:t>
            </a:r>
            <a:r>
              <a:rPr lang="en-US" sz="1300" dirty="0"/>
              <a:t> Wort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Fira Code" panose="020B0809050000020004" pitchFamily="34" charset="0"/>
                <a:ea typeface="Fira Code" panose="020B0809050000020004" pitchFamily="34" charset="0"/>
                <a:cs typeface="Fira Code" panose="020B0809050000020004" pitchFamily="34" charset="0"/>
              </a:rPr>
              <a:t>F(g) </a:t>
            </a:r>
            <a:r>
              <a:rPr lang="en-US" sz="1300" dirty="0" err="1"/>
              <a:t>ist</a:t>
            </a:r>
            <a:r>
              <a:rPr lang="en-US" sz="1300" dirty="0"/>
              <a:t> der Gap-</a:t>
            </a:r>
            <a:r>
              <a:rPr lang="en-US" sz="1300" dirty="0" err="1"/>
              <a:t>Füller</a:t>
            </a:r>
            <a:r>
              <a:rPr lang="en-US" sz="1300" dirty="0"/>
              <a:t> für die Gap </a:t>
            </a:r>
            <a:r>
              <a:rPr lang="en-US" sz="1300" dirty="0">
                <a:latin typeface="Fira Code" panose="020B0809050000020004" pitchFamily="34" charset="0"/>
                <a:ea typeface="Fira Code" panose="020B0809050000020004" pitchFamily="34" charset="0"/>
                <a:cs typeface="Fira Code" panose="020B0809050000020004" pitchFamily="34" charset="0"/>
              </a:rPr>
              <a:t>g</a:t>
            </a:r>
            <a:r>
              <a:rPr lang="en-US" sz="1300" dirty="0"/>
              <a:t>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79CAE0D-0D27-8599-9606-755D704B93FD}"/>
              </a:ext>
            </a:extLst>
          </p:cNvPr>
          <p:cNvSpPr txBox="1"/>
          <p:nvPr/>
        </p:nvSpPr>
        <p:spPr>
          <a:xfrm>
            <a:off x="3779912" y="3016394"/>
            <a:ext cx="39088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Multivariate Verteilung des </a:t>
            </a:r>
            <a:r>
              <a:rPr lang="en-US" sz="1300" dirty="0" err="1"/>
              <a:t>Wortes</a:t>
            </a:r>
            <a:r>
              <a:rPr lang="en-US" sz="1300" dirty="0"/>
              <a:t> </a:t>
            </a:r>
            <a:r>
              <a:rPr lang="en-US" sz="1300" dirty="0">
                <a:latin typeface="Fira Code" panose="020B0809050000020004" pitchFamily="34" charset="0"/>
                <a:ea typeface="Fira Code" panose="020B0809050000020004" pitchFamily="34" charset="0"/>
                <a:cs typeface="Fira Code" panose="020B0809050000020004" pitchFamily="34" charset="0"/>
              </a:rPr>
              <a:t>W</a:t>
            </a:r>
            <a:r>
              <a:rPr lang="en-US" sz="1300" dirty="0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b </a:t>
            </a:r>
            <a:r>
              <a:rPr lang="en-US" sz="1300" dirty="0" err="1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ist</a:t>
            </a:r>
            <a:r>
              <a:rPr lang="en-US" sz="1300" dirty="0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 </a:t>
            </a:r>
            <a:r>
              <a:rPr lang="en-US" sz="1300" dirty="0" err="1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ein</a:t>
            </a:r>
            <a:r>
              <a:rPr lang="en-US" sz="1300" dirty="0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 Gap-</a:t>
            </a:r>
            <a:r>
              <a:rPr lang="en-US" sz="1300" dirty="0" err="1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Bündel</a:t>
            </a:r>
            <a:r>
              <a:rPr lang="en-US" sz="1300" dirty="0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, das die </a:t>
            </a:r>
            <a:r>
              <a:rPr lang="en-US" sz="1300" dirty="0" err="1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Lücken</a:t>
            </a:r>
            <a:r>
              <a:rPr lang="en-US" sz="1300" dirty="0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 {g1, ..., </a:t>
            </a:r>
            <a:r>
              <a:rPr lang="en-US" sz="1300" dirty="0" err="1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gn</a:t>
            </a:r>
            <a:r>
              <a:rPr lang="en-US" sz="1300" dirty="0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} </a:t>
            </a:r>
            <a:r>
              <a:rPr lang="en-US" sz="1300" dirty="0" err="1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umfasst</a:t>
            </a:r>
            <a:r>
              <a:rPr lang="en-US" sz="1300" dirty="0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 </a:t>
            </a:r>
            <a:r>
              <a:rPr lang="en-US" sz="1300" dirty="0">
                <a:latin typeface="Fira Code" panose="020B0809050000020004" pitchFamily="34" charset="0"/>
                <a:ea typeface="Fira Code" panose="020B0809050000020004" pitchFamily="34" charset="0"/>
                <a:cs typeface="Fira Code" panose="020B0809050000020004" pitchFamily="34" charset="0"/>
              </a:rPr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188B32C-F07F-57B8-093D-910963C4B0F5}"/>
              </a:ext>
            </a:extLst>
          </p:cNvPr>
          <p:cNvSpPr txBox="1"/>
          <p:nvPr/>
        </p:nvSpPr>
        <p:spPr>
          <a:xfrm>
            <a:off x="5017097" y="4034828"/>
            <a:ext cx="3908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Fira Code" panose="020B0809050000020004" pitchFamily="34" charset="0"/>
                <a:ea typeface="Fira Code" panose="020B0809050000020004" pitchFamily="34" charset="0"/>
                <a:cs typeface="Fira Code" panose="020B0809050000020004" pitchFamily="34" charset="0"/>
              </a:rPr>
              <a:t>D(b) </a:t>
            </a:r>
            <a:r>
              <a:rPr lang="en-US" sz="1300" dirty="0"/>
              <a:t>für den </a:t>
            </a:r>
            <a:r>
              <a:rPr lang="en-US" sz="1300" dirty="0" err="1"/>
              <a:t>Ambiguitätsgrad</a:t>
            </a:r>
            <a:r>
              <a:rPr lang="en-US" sz="1300" dirty="0"/>
              <a:t> </a:t>
            </a:r>
            <a:r>
              <a:rPr lang="en-US" sz="1300" dirty="0" err="1"/>
              <a:t>eines</a:t>
            </a:r>
            <a:r>
              <a:rPr lang="en-US" sz="1300" dirty="0"/>
              <a:t> Gap-</a:t>
            </a:r>
            <a:r>
              <a:rPr lang="en-US" sz="1300" dirty="0" err="1"/>
              <a:t>Bündels</a:t>
            </a:r>
            <a:r>
              <a:rPr lang="en-US" sz="1300" dirty="0"/>
              <a:t> </a:t>
            </a:r>
            <a:r>
              <a:rPr lang="en-US" sz="1300" dirty="0">
                <a:latin typeface="Fira Code" panose="020B0809050000020004" pitchFamily="34" charset="0"/>
                <a:ea typeface="Fira Code" panose="020B0809050000020004" pitchFamily="34" charset="0"/>
                <a:cs typeface="Fira Code" panose="020B0809050000020004" pitchFamily="34" charset="0"/>
              </a:rPr>
              <a:t>b</a:t>
            </a:r>
            <a:r>
              <a:rPr lang="en-US" sz="1300" dirty="0">
                <a:latin typeface="+mj-lt"/>
                <a:ea typeface="Fira Code" panose="020B0809050000020004" pitchFamily="34" charset="0"/>
                <a:cs typeface="Fira Code" panose="020B0809050000020004" pitchFamily="34" charset="0"/>
              </a:rPr>
              <a:t>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9AD1B41-9A5E-1823-D724-42FA9BF0DFC4}"/>
              </a:ext>
            </a:extLst>
          </p:cNvPr>
          <p:cNvSpPr txBox="1"/>
          <p:nvPr/>
        </p:nvSpPr>
        <p:spPr>
          <a:xfrm>
            <a:off x="5065563" y="5080193"/>
            <a:ext cx="3908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Greedy Algorithm, um die </a:t>
            </a:r>
            <a:r>
              <a:rPr lang="en-US" sz="1300" dirty="0" err="1"/>
              <a:t>richtige</a:t>
            </a:r>
            <a:r>
              <a:rPr lang="en-US" sz="1300" dirty="0"/>
              <a:t> </a:t>
            </a:r>
            <a:r>
              <a:rPr lang="en-US" sz="1300" dirty="0" err="1"/>
              <a:t>Lücke</a:t>
            </a:r>
            <a:r>
              <a:rPr lang="en-US" sz="1300" dirty="0"/>
              <a:t> </a:t>
            </a:r>
            <a:r>
              <a:rPr lang="en-US" sz="1300" dirty="0" err="1"/>
              <a:t>erstellen</a:t>
            </a:r>
            <a:r>
              <a:rPr lang="en-US" sz="1300" dirty="0"/>
              <a:t> </a:t>
            </a:r>
            <a:r>
              <a:rPr lang="en-US" sz="1300" dirty="0" err="1"/>
              <a:t>zu</a:t>
            </a:r>
            <a:r>
              <a:rPr lang="en-US" sz="1300" dirty="0"/>
              <a:t> </a:t>
            </a:r>
            <a:r>
              <a:rPr lang="en-US" sz="1300" dirty="0" err="1"/>
              <a:t>können</a:t>
            </a:r>
            <a:r>
              <a:rPr lang="en-US" sz="1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69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CC695-2919-4A20-BCA1-5D7C99BD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Bundled</a:t>
            </a:r>
            <a:r>
              <a:rPr lang="de-DE" dirty="0"/>
              <a:t> Gap </a:t>
            </a:r>
            <a:r>
              <a:rPr lang="de-DE" dirty="0" err="1"/>
              <a:t>Filling</a:t>
            </a:r>
            <a:r>
              <a:rPr lang="de-DE" dirty="0"/>
              <a:t>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860D75-A6C9-4307-A5CD-1F81FECFE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Studie</a:t>
            </a:r>
          </a:p>
        </p:txBody>
      </p:sp>
    </p:spTree>
    <p:extLst>
      <p:ext uri="{BB962C8B-B14F-4D97-AF65-F5344CB8AC3E}">
        <p14:creationId xmlns:p14="http://schemas.microsoft.com/office/powerpoint/2010/main" val="152349423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RUB">
  <a:themeElements>
    <a:clrScheme name="RUB">
      <a:dk1>
        <a:sysClr val="windowText" lastClr="000000"/>
      </a:dk1>
      <a:lt1>
        <a:sysClr val="window" lastClr="FFFFFF"/>
      </a:lt1>
      <a:dk2>
        <a:srgbClr val="003560"/>
      </a:dk2>
      <a:lt2>
        <a:srgbClr val="8DAE10"/>
      </a:lt2>
      <a:accent1>
        <a:srgbClr val="FFCC00"/>
      </a:accent1>
      <a:accent2>
        <a:srgbClr val="EE7203"/>
      </a:accent2>
      <a:accent3>
        <a:srgbClr val="E6332A"/>
      </a:accent3>
      <a:accent4>
        <a:srgbClr val="B71E3F"/>
      </a:accent4>
      <a:accent5>
        <a:srgbClr val="9C5516"/>
      </a:accent5>
      <a:accent6>
        <a:srgbClr val="59211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RUB_4z3_01.potx" id="{6F462AD2-FF89-4064-AE03-3EEC592313EA}" vid="{1E09BEED-63B3-4EF9-AD3C-CC701815B78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Master RUB</Template>
  <TotalTime>424</TotalTime>
  <Words>824</Words>
  <Application>Microsoft Macintosh PowerPoint</Application>
  <PresentationFormat>Affichage à l'écran (4:3)</PresentationFormat>
  <Paragraphs>102</Paragraphs>
  <Slides>17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Fira Code</vt:lpstr>
      <vt:lpstr>Wingdings</vt:lpstr>
      <vt:lpstr>PowerPoint Master RUB</vt:lpstr>
      <vt:lpstr>Bundled Gap Filling (Wojatzki et al. 2016)</vt:lpstr>
      <vt:lpstr>Bundled-Gap-Filling:</vt:lpstr>
      <vt:lpstr>1: Introduction: Vorteile von Bundled Gap-Fill -Übungen</vt:lpstr>
      <vt:lpstr>1: Introduction - Gap-Fill-Übungen</vt:lpstr>
      <vt:lpstr>Bundled Gap Filling:</vt:lpstr>
      <vt:lpstr>2: General Approach -  Ansatz zur automatisierten Erzeugung von Bundled-Gap-Fill-Übungen</vt:lpstr>
      <vt:lpstr>2: General Approach - Umsetzung</vt:lpstr>
      <vt:lpstr>2: General Approach – Probabilistische Modellierung der Gap-Ambiguität </vt:lpstr>
      <vt:lpstr>Bundled Gap Filling:</vt:lpstr>
      <vt:lpstr>4: Studie - Überblick</vt:lpstr>
      <vt:lpstr>4: Studie - Ergebnisse</vt:lpstr>
      <vt:lpstr>Bundled Gap Filling:</vt:lpstr>
      <vt:lpstr>Unser Ansatz </vt:lpstr>
      <vt:lpstr>Schwierigkeiten</vt:lpstr>
      <vt:lpstr>Lösung</vt:lpstr>
      <vt:lpstr>Beispiel output</vt:lpstr>
      <vt:lpstr>Quellenverzeichnis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Christopher Chandler</dc:creator>
  <cp:lastModifiedBy>Christopher Chandler</cp:lastModifiedBy>
  <cp:revision>8</cp:revision>
  <dcterms:created xsi:type="dcterms:W3CDTF">2023-11-09T16:02:34Z</dcterms:created>
  <dcterms:modified xsi:type="dcterms:W3CDTF">2024-01-25T08:50:45Z</dcterms:modified>
</cp:coreProperties>
</file>