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0" r:id="rId4"/>
    <p:sldId id="274" r:id="rId5"/>
    <p:sldId id="278" r:id="rId6"/>
    <p:sldId id="272" r:id="rId7"/>
    <p:sldId id="273" r:id="rId8"/>
    <p:sldId id="279" r:id="rId9"/>
    <p:sldId id="280" r:id="rId10"/>
    <p:sldId id="275" r:id="rId11"/>
    <p:sldId id="276" r:id="rId12"/>
    <p:sldId id="282" r:id="rId13"/>
    <p:sldId id="281" r:id="rId14"/>
    <p:sldId id="271" r:id="rId15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A987C-1735-E14C-9F39-E00849F7422F}" v="23" dt="2023-11-12T16:14:26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54" autoAdjust="0"/>
    <p:restoredTop sz="96966" autoAdjust="0"/>
  </p:normalViewPr>
  <p:slideViewPr>
    <p:cSldViewPr snapToObjects="1">
      <p:cViewPr varScale="1">
        <p:scale>
          <a:sx n="119" d="100"/>
          <a:sy n="119" d="100"/>
        </p:scale>
        <p:origin x="8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>
        <p:scale>
          <a:sx n="160" d="100"/>
          <a:sy n="160" d="100"/>
        </p:scale>
        <p:origin x="423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BF12455-DD30-10F4-07BA-F465A4AED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09D67F-3B37-B9CB-5F96-318F8A0085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85D4-90F0-AC4E-B0B9-6887410E87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2BEB37-DAEB-6305-05BF-A86BEE162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FC16AD-DD9A-BCB1-D304-78AA6FDEB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66AA3-421C-ED49-9094-15D60E00E7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9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4104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 inkl. Bildunterzeil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20000" y="1224000"/>
            <a:ext cx="342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1374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2 Bil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40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01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8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FEC2D-DBFC-481D-89EF-55316F0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583F-31A1-412C-900F-41106AD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7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91089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5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2570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 userDrawn="1">
          <p15:clr>
            <a:srgbClr val="FBAE40"/>
          </p15:clr>
        </p15:guide>
        <p15:guide id="2" pos="4468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32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2617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  <p15:guide id="5" pos="2790" userDrawn="1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68000" y="528000"/>
            <a:ext cx="7560000" cy="6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468000" y="1224000"/>
            <a:ext cx="7560000" cy="44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7365485"/>
            <a:ext cx="4284008" cy="2399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6425640"/>
            <a:ext cx="6300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 dirty="0"/>
              <a:t>Titel | ggf. weitere Angaben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6425640"/>
            <a:ext cx="252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‹N°›</a:t>
            </a:fld>
            <a:r>
              <a:rPr lang="de-DE" dirty="0"/>
              <a:t>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8984D9D-2F10-4AA5-A9C1-72F3ADD0FB9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2" r:id="rId11"/>
    <p:sldLayoutId id="2147483664" r:id="rId12"/>
    <p:sldLayoutId id="2147483665" r:id="rId13"/>
    <p:sldLayoutId id="2147483666" r:id="rId14"/>
    <p:sldLayoutId id="2147483654" r:id="rId15"/>
    <p:sldLayoutId id="2147483655" r:id="rId16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327" userDrawn="1">
          <p15:clr>
            <a:srgbClr val="5ACBF0"/>
          </p15:clr>
        </p15:guide>
        <p15:guide id="4" orient="horz" pos="36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W16-051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F806E7C-E56D-41BC-8AA6-00785CAB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Niels Lange, Christopher Chandler 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7B672F07-1C9C-3045-C8BE-7A1C8602F8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122" r="6122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91F5E70-F6F5-4247-85F2-66AA884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7908544" cy="432000"/>
          </a:xfrm>
        </p:spPr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 (</a:t>
            </a:r>
            <a:r>
              <a:rPr lang="de-DE" dirty="0" err="1"/>
              <a:t>Wojatzki</a:t>
            </a:r>
            <a:r>
              <a:rPr lang="de-DE" dirty="0"/>
              <a:t> et al. 2016)</a:t>
            </a:r>
          </a:p>
        </p:txBody>
      </p:sp>
    </p:spTree>
    <p:extLst>
      <p:ext uri="{BB962C8B-B14F-4D97-AF65-F5344CB8AC3E}">
        <p14:creationId xmlns:p14="http://schemas.microsoft.com/office/powerpoint/2010/main" val="342693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EB4E5-01F0-1FB4-D9A0-56539124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err="1"/>
              <a:t>Studie</a:t>
            </a:r>
            <a:r>
              <a:rPr lang="en-US" dirty="0"/>
              <a:t> -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0DDE-4CBB-BC4A-763E-934F0AD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</a:t>
            </a:r>
            <a:r>
              <a:rPr lang="de-DE" b="0" dirty="0" err="1"/>
              <a:t>Bundled</a:t>
            </a:r>
            <a:r>
              <a:rPr lang="de-DE" b="0" dirty="0"/>
              <a:t>-Gap-Fill-Übungen sind an Lernende gerichtet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Menschen, die die Sprache fließend sprechen, sollten nur durch Ambiguität behindert werden und bei eindeutigen Sätzen annähernd maximale Punktzahl erreichen können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daher: hohe Punktzahl bei erfahrenen Sprechenden = geringe Ambiguität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35 Proband*innen mit sehr guten Englischkenntnissen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Proband*innen werden erst ein, dann zwei, drei, vier Sätze für </a:t>
            </a:r>
            <a:r>
              <a:rPr lang="de-DE" b="0" i="1" dirty="0"/>
              <a:t>ein 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angezeigt, jedes Mal muss ein Wort angegeben werden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Dies wird für insgesamt </a:t>
            </a:r>
            <a:r>
              <a:rPr lang="de-DE" b="0" i="1" dirty="0"/>
              <a:t>12 target </a:t>
            </a:r>
            <a:r>
              <a:rPr lang="de-DE" b="0" i="1" dirty="0" err="1"/>
              <a:t>words</a:t>
            </a:r>
            <a:r>
              <a:rPr lang="de-DE" b="0" i="1" dirty="0"/>
              <a:t> </a:t>
            </a:r>
            <a:r>
              <a:rPr lang="de-DE" b="0" dirty="0"/>
              <a:t>wiederholt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3442E-4527-FD99-4F0F-F783470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9E052-E02E-8727-ABDA-7BCA59C6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F7D0-FDF9-2C7E-0D30-277AE26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err="1"/>
              <a:t>Studie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D1586-DD9F-9981-48EE-874FE33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Leistung</a:t>
            </a:r>
            <a:r>
              <a:rPr lang="en-US" b="0" dirty="0"/>
              <a:t> der Proband*</a:t>
            </a:r>
            <a:r>
              <a:rPr lang="en-US" b="0" dirty="0" err="1"/>
              <a:t>innen</a:t>
            </a:r>
            <a:r>
              <a:rPr lang="en-US" b="0" dirty="0"/>
              <a:t> </a:t>
            </a:r>
            <a:r>
              <a:rPr lang="en-US" b="0" dirty="0" err="1"/>
              <a:t>verbesserte</a:t>
            </a:r>
            <a:r>
              <a:rPr lang="en-US" b="0" dirty="0"/>
              <a:t> </a:t>
            </a:r>
            <a:r>
              <a:rPr lang="en-US" b="0" dirty="0" err="1"/>
              <a:t>sich</a:t>
            </a:r>
            <a:r>
              <a:rPr lang="en-US" b="0" dirty="0"/>
              <a:t> von </a:t>
            </a:r>
            <a:r>
              <a:rPr lang="en-US" b="0" dirty="0" err="1"/>
              <a:t>durchschnittlich</a:t>
            </a:r>
            <a:r>
              <a:rPr lang="en-US" b="0" dirty="0"/>
              <a:t> 27% </a:t>
            </a:r>
            <a:r>
              <a:rPr lang="en-US" b="0" dirty="0" err="1"/>
              <a:t>richtiger</a:t>
            </a:r>
            <a:r>
              <a:rPr lang="en-US" b="0" dirty="0"/>
              <a:t> </a:t>
            </a:r>
            <a:r>
              <a:rPr lang="en-US" b="0" dirty="0" err="1"/>
              <a:t>Antworten</a:t>
            </a:r>
            <a:r>
              <a:rPr lang="en-US" b="0" dirty="0"/>
              <a:t> für </a:t>
            </a:r>
            <a:r>
              <a:rPr lang="en-US" b="0" dirty="0" err="1"/>
              <a:t>einen</a:t>
            </a:r>
            <a:r>
              <a:rPr lang="en-US" b="0" dirty="0"/>
              <a:t> </a:t>
            </a:r>
            <a:r>
              <a:rPr lang="en-US" b="0" dirty="0" err="1"/>
              <a:t>Satz</a:t>
            </a:r>
            <a:r>
              <a:rPr lang="en-US" b="0" dirty="0"/>
              <a:t> auf </a:t>
            </a:r>
            <a:r>
              <a:rPr lang="en-US" b="0" dirty="0" err="1"/>
              <a:t>durchschnittlich</a:t>
            </a:r>
            <a:r>
              <a:rPr lang="en-US" b="0" dirty="0"/>
              <a:t> 78% für </a:t>
            </a:r>
            <a:r>
              <a:rPr lang="en-US" b="0" dirty="0" err="1"/>
              <a:t>vier</a:t>
            </a:r>
            <a:r>
              <a:rPr lang="en-US" b="0" dirty="0"/>
              <a:t> </a:t>
            </a:r>
            <a:r>
              <a:rPr lang="en-US" b="0" dirty="0" err="1"/>
              <a:t>Sätze</a:t>
            </a:r>
            <a:endParaRPr lang="en-US" b="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dennoch</a:t>
            </a:r>
            <a:r>
              <a:rPr lang="en-US" b="0" dirty="0"/>
              <a:t>: </a:t>
            </a:r>
            <a:r>
              <a:rPr lang="en-US" b="0" dirty="0" err="1"/>
              <a:t>hohe</a:t>
            </a:r>
            <a:r>
              <a:rPr lang="en-US" b="0" dirty="0"/>
              <a:t> Fehlerrate (22%), </a:t>
            </a:r>
            <a:r>
              <a:rPr lang="en-US" b="0" dirty="0" err="1"/>
              <a:t>möglicherweise</a:t>
            </a:r>
            <a:r>
              <a:rPr lang="en-US" b="0" dirty="0"/>
              <a:t> </a:t>
            </a:r>
            <a:r>
              <a:rPr lang="en-US" b="0" dirty="0" err="1"/>
              <a:t>immer</a:t>
            </a:r>
            <a:r>
              <a:rPr lang="en-US" b="0" dirty="0"/>
              <a:t> </a:t>
            </a:r>
            <a:r>
              <a:rPr lang="en-US" b="0" dirty="0" err="1"/>
              <a:t>noch</a:t>
            </a:r>
            <a:r>
              <a:rPr lang="en-US" b="0" dirty="0"/>
              <a:t> </a:t>
            </a:r>
            <a:r>
              <a:rPr lang="en-US" b="0" dirty="0" err="1"/>
              <a:t>signifikante</a:t>
            </a:r>
            <a:r>
              <a:rPr lang="en-US" b="0" dirty="0"/>
              <a:t> </a:t>
            </a:r>
            <a:r>
              <a:rPr lang="en-US" b="0" dirty="0" err="1"/>
              <a:t>Ambiguität</a:t>
            </a:r>
            <a:endParaRPr lang="en-US" b="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Nähere</a:t>
            </a:r>
            <a:r>
              <a:rPr lang="en-US" b="0" dirty="0"/>
              <a:t> </a:t>
            </a:r>
            <a:r>
              <a:rPr lang="en-US" b="0" dirty="0" err="1"/>
              <a:t>Analyse</a:t>
            </a:r>
            <a:r>
              <a:rPr lang="en-US" b="0" dirty="0"/>
              <a:t> </a:t>
            </a:r>
            <a:r>
              <a:rPr lang="en-US" b="0" dirty="0" err="1"/>
              <a:t>ergab</a:t>
            </a:r>
            <a:r>
              <a:rPr lang="en-US" b="0" dirty="0"/>
              <a:t>, </a:t>
            </a:r>
            <a:r>
              <a:rPr lang="en-US" b="0" dirty="0" err="1"/>
              <a:t>dass</a:t>
            </a:r>
            <a:r>
              <a:rPr lang="en-US" b="0" dirty="0"/>
              <a:t> </a:t>
            </a:r>
            <a:r>
              <a:rPr lang="en-US" b="0" dirty="0" err="1"/>
              <a:t>bspw</a:t>
            </a:r>
            <a:r>
              <a:rPr lang="en-US" b="0" dirty="0"/>
              <a:t>. </a:t>
            </a:r>
            <a:r>
              <a:rPr lang="en-US" b="0" dirty="0" err="1"/>
              <a:t>getestete</a:t>
            </a:r>
            <a:r>
              <a:rPr lang="en-US" b="0" dirty="0"/>
              <a:t> </a:t>
            </a:r>
            <a:r>
              <a:rPr lang="en-US" b="0" dirty="0" err="1"/>
              <a:t>Bündel</a:t>
            </a:r>
            <a:r>
              <a:rPr lang="en-US" b="0" dirty="0"/>
              <a:t> teils </a:t>
            </a:r>
            <a:r>
              <a:rPr lang="en-US" b="0" dirty="0" err="1"/>
              <a:t>sehr</a:t>
            </a:r>
            <a:r>
              <a:rPr lang="en-US" b="0" dirty="0"/>
              <a:t> </a:t>
            </a:r>
            <a:r>
              <a:rPr lang="en-US" b="0" dirty="0" err="1"/>
              <a:t>disambige</a:t>
            </a:r>
            <a:r>
              <a:rPr lang="en-US" b="0" dirty="0"/>
              <a:t> </a:t>
            </a:r>
            <a:r>
              <a:rPr lang="en-US" b="0" dirty="0" err="1"/>
              <a:t>Phrasen</a:t>
            </a:r>
            <a:r>
              <a:rPr lang="en-US" b="0" dirty="0"/>
              <a:t> </a:t>
            </a:r>
            <a:r>
              <a:rPr lang="en-US" b="0" dirty="0" err="1"/>
              <a:t>enthielten</a:t>
            </a:r>
            <a:r>
              <a:rPr lang="en-US" b="0" dirty="0"/>
              <a:t> ("to [give] birth") </a:t>
            </a:r>
            <a:r>
              <a:rPr lang="en-US" b="0" dirty="0" err="1"/>
              <a:t>oder</a:t>
            </a:r>
            <a:r>
              <a:rPr lang="en-US" b="0" dirty="0"/>
              <a:t> target words </a:t>
            </a:r>
            <a:r>
              <a:rPr lang="en-US" b="0" dirty="0" err="1"/>
              <a:t>sehr</a:t>
            </a:r>
            <a:r>
              <a:rPr lang="en-US" b="0" dirty="0"/>
              <a:t> </a:t>
            </a:r>
            <a:r>
              <a:rPr lang="en-US" b="0" dirty="0" err="1"/>
              <a:t>gebräuchliche</a:t>
            </a:r>
            <a:r>
              <a:rPr lang="en-US" b="0" dirty="0"/>
              <a:t> </a:t>
            </a:r>
            <a:r>
              <a:rPr lang="en-US" b="0" dirty="0" err="1"/>
              <a:t>Synonyme</a:t>
            </a:r>
            <a:r>
              <a:rPr lang="en-US" b="0" dirty="0"/>
              <a:t> </a:t>
            </a:r>
            <a:r>
              <a:rPr lang="en-US" b="0" dirty="0" err="1"/>
              <a:t>hatten</a:t>
            </a:r>
            <a:r>
              <a:rPr lang="en-US" b="0" dirty="0"/>
              <a:t> (z.B. final vs. last)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dirty="0" err="1"/>
              <a:t>Lösungsansatz</a:t>
            </a:r>
            <a:r>
              <a:rPr lang="en-US" b="0" dirty="0"/>
              <a:t>: </a:t>
            </a:r>
            <a:r>
              <a:rPr lang="en-US" b="0" dirty="0" err="1"/>
              <a:t>Schranken</a:t>
            </a:r>
            <a:r>
              <a:rPr lang="en-US" b="0" dirty="0"/>
              <a:t> für disambiguation level </a:t>
            </a:r>
            <a:r>
              <a:rPr lang="en-US" b="0" dirty="0" err="1"/>
              <a:t>einführen</a:t>
            </a:r>
            <a:r>
              <a:rPr lang="en-US" b="0" dirty="0"/>
              <a:t>, </a:t>
            </a:r>
            <a:r>
              <a:rPr lang="en-US" b="0" dirty="0" err="1"/>
              <a:t>einzelne</a:t>
            </a:r>
            <a:r>
              <a:rPr lang="en-US" b="0" dirty="0"/>
              <a:t> seed sentences </a:t>
            </a:r>
            <a:r>
              <a:rPr lang="en-US" b="0" dirty="0" err="1"/>
              <a:t>ggfs</a:t>
            </a:r>
            <a:r>
              <a:rPr lang="en-US" b="0" dirty="0"/>
              <a:t>. </a:t>
            </a:r>
            <a:r>
              <a:rPr lang="en-US" b="0" dirty="0" err="1"/>
              <a:t>zurückweisen</a:t>
            </a:r>
            <a:endParaRPr lang="en-US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52F15-1144-7F9B-A30B-DD87F7C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50F04-D3EB-0B67-0003-B4793DC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411720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F7D0-FDF9-2C7E-0D30-277AE26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Ansatz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D1586-DD9F-9981-48EE-874FE33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- </a:t>
            </a:r>
            <a:r>
              <a:rPr lang="en-US" b="0" dirty="0" err="1"/>
              <a:t>Korpus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Sätzen</a:t>
            </a:r>
            <a:r>
              <a:rPr lang="en-US" b="0" dirty="0"/>
              <a:t> für </a:t>
            </a:r>
            <a:r>
              <a:rPr lang="en-US" b="0" dirty="0" err="1"/>
              <a:t>Lernende</a:t>
            </a:r>
            <a:r>
              <a:rPr lang="en-US" b="0" dirty="0"/>
              <a:t>: Simple English Wikipedia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Korpus</a:t>
            </a:r>
            <a:r>
              <a:rPr lang="en-US" b="0" dirty="0"/>
              <a:t> für language model: Simple English Wikipedia </a:t>
            </a:r>
            <a:r>
              <a:rPr lang="en-US" b="0" dirty="0" err="1"/>
              <a:t>oder</a:t>
            </a:r>
            <a:r>
              <a:rPr lang="en-US" b="0" dirty="0"/>
              <a:t>, </a:t>
            </a:r>
            <a:r>
              <a:rPr lang="en-US" b="0" dirty="0" err="1"/>
              <a:t>wenn</a:t>
            </a:r>
            <a:r>
              <a:rPr lang="en-US" b="0" dirty="0"/>
              <a:t> </a:t>
            </a:r>
            <a:r>
              <a:rPr lang="en-US" b="0" dirty="0" err="1"/>
              <a:t>mehr</a:t>
            </a:r>
            <a:r>
              <a:rPr lang="en-US" b="0" dirty="0"/>
              <a:t> </a:t>
            </a:r>
            <a:r>
              <a:rPr lang="en-US" b="0" dirty="0" err="1"/>
              <a:t>Daten</a:t>
            </a:r>
            <a:r>
              <a:rPr lang="en-US" b="0" dirty="0"/>
              <a:t> </a:t>
            </a:r>
            <a:r>
              <a:rPr lang="en-US" b="0" dirty="0" err="1"/>
              <a:t>benötigt</a:t>
            </a:r>
            <a:r>
              <a:rPr lang="en-US" b="0" dirty="0"/>
              <a:t> </a:t>
            </a:r>
            <a:r>
              <a:rPr lang="en-US" b="0" dirty="0" err="1"/>
              <a:t>werden</a:t>
            </a:r>
            <a:r>
              <a:rPr lang="en-US" b="0" dirty="0"/>
              <a:t>, English Wikipedia –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Modell: trigram language model (</a:t>
            </a:r>
            <a:r>
              <a:rPr lang="en-US" b="0" dirty="0" err="1"/>
              <a:t>kenlm</a:t>
            </a:r>
            <a:r>
              <a:rPr lang="en-US" b="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Statistik</a:t>
            </a:r>
            <a:r>
              <a:rPr lang="en-US" b="0" dirty="0"/>
              <a:t> und </a:t>
            </a:r>
            <a:r>
              <a:rPr lang="en-US" b="0" dirty="0" err="1"/>
              <a:t>Algorithmus</a:t>
            </a:r>
            <a:r>
              <a:rPr lang="en-US" b="0" dirty="0"/>
              <a:t> </a:t>
            </a:r>
            <a:r>
              <a:rPr lang="en-US" b="0" dirty="0" err="1"/>
              <a:t>wie</a:t>
            </a:r>
            <a:r>
              <a:rPr lang="en-US" b="0" dirty="0"/>
              <a:t> im Paper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52F15-1144-7F9B-A30B-DD87F7C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50F04-D3EB-0B67-0003-B4793DC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</a:pP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“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GapFill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Stories.” 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Ellii.com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 Aug. 2021,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ellii.com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/blog/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makeyourowngapfillstories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9 Nov. 2023.</a:t>
            </a:r>
            <a:endParaRPr lang="fr-FR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Wojatzki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Oren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Melamud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Torsten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Zesch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2016. </a:t>
            </a:r>
            <a:r>
              <a:rPr lang="fr-FR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Bundled Gap Filling: A New Paradigm for Unambiguous Cloze Exercises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 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fr-FR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11th Workshop on Innovative Use of NLP for Building 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pages 172–181, San Diego, CA. Association for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</a:pPr>
            <a:endParaRPr lang="fr-F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-Gap-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1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84776"/>
          </a:xfrm>
        </p:spPr>
        <p:txBody>
          <a:bodyPr/>
          <a:lstStyle/>
          <a:p>
            <a:pPr algn="just"/>
            <a:r>
              <a:rPr lang="de-DE" dirty="0"/>
              <a:t>1: </a:t>
            </a:r>
            <a:r>
              <a:rPr lang="de-DE" dirty="0" err="1"/>
              <a:t>Introduction</a:t>
            </a:r>
            <a:r>
              <a:rPr lang="de-DE" dirty="0"/>
              <a:t>: Vorteile von </a:t>
            </a:r>
            <a:r>
              <a:rPr lang="de-DE" dirty="0" err="1"/>
              <a:t>Bundled</a:t>
            </a:r>
            <a:r>
              <a:rPr lang="de-DE" dirty="0"/>
              <a:t> Gap-Fill -Übungen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7726D4D-A92C-7CA4-5200-407969AD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25444"/>
              </p:ext>
            </p:extLst>
          </p:nvPr>
        </p:nvGraphicFramePr>
        <p:xfrm>
          <a:off x="899592" y="1844824"/>
          <a:ext cx="7344816" cy="296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668955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85566833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Herkömmlich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Bundled </a:t>
                      </a:r>
                      <a:r>
                        <a:rPr lang="en-US" dirty="0" err="1"/>
                        <a:t>GapFill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56321"/>
                  </a:ext>
                </a:extLst>
              </a:tr>
              <a:tr h="2532138">
                <a:tc>
                  <a:txBody>
                    <a:bodyPr/>
                    <a:lstStyle/>
                    <a:p>
                      <a:pPr marL="285750" marR="0" lvl="0" indent="-28575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b="0" dirty="0"/>
                        <a:t>Multiple </a:t>
                      </a:r>
                      <a:r>
                        <a:rPr lang="de-DE" b="0" dirty="0" err="1"/>
                        <a:t>choice</a:t>
                      </a:r>
                      <a:r>
                        <a:rPr lang="de-DE" b="0" dirty="0"/>
                        <a:t> </a:t>
                      </a:r>
                      <a:r>
                        <a:rPr lang="de-DE" b="0" i="1" dirty="0" err="1"/>
                        <a:t>gap</a:t>
                      </a:r>
                      <a:r>
                        <a:rPr lang="de-DE" b="0" i="1" dirty="0"/>
                        <a:t> </a:t>
                      </a:r>
                      <a:r>
                        <a:rPr lang="de-DE" b="0" i="1" dirty="0" err="1"/>
                        <a:t>fill</a:t>
                      </a:r>
                      <a:r>
                        <a:rPr lang="de-DE" b="0" i="1" dirty="0"/>
                        <a:t> </a:t>
                      </a:r>
                      <a:r>
                        <a:rPr lang="de-DE" b="0" dirty="0" err="1"/>
                        <a:t>exercises</a:t>
                      </a:r>
                      <a:r>
                        <a:rPr lang="de-DE" b="0" dirty="0"/>
                        <a:t>: Andere Art von Aufgabe  richtige Lösung muss "nur" erkannt werden, außerdem: Erzeugung sinnvoller </a:t>
                      </a:r>
                      <a:r>
                        <a:rPr lang="de-DE" b="0" i="1" dirty="0" err="1"/>
                        <a:t>distractors</a:t>
                      </a:r>
                      <a:r>
                        <a:rPr lang="de-DE" b="0" dirty="0"/>
                        <a:t> schwierig.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b="0" dirty="0"/>
                        <a:t>Ambiguität der gesuchten Lösung wird durch das Verwenden mehrere Sätze stark reduziert, Aufgabe ist immer noch ein </a:t>
                      </a:r>
                      <a:r>
                        <a:rPr lang="de-DE" b="0" i="1" dirty="0" err="1"/>
                        <a:t>production</a:t>
                      </a:r>
                      <a:r>
                        <a:rPr lang="de-DE" b="0" i="1" dirty="0"/>
                        <a:t> </a:t>
                      </a:r>
                      <a:r>
                        <a:rPr lang="de-DE" b="0" i="1" dirty="0" err="1"/>
                        <a:t>task</a:t>
                      </a:r>
                      <a:r>
                        <a:rPr lang="de-DE" b="0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0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Introduction</a:t>
            </a:r>
            <a:r>
              <a:rPr lang="de-DE" dirty="0"/>
              <a:t> - Gap-Fill-Übungen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1F874603-DE8E-B43C-2C0C-007CEAFFB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947" y="1484784"/>
            <a:ext cx="7559675" cy="3616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98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164635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pPr algn="just"/>
            <a:r>
              <a:rPr lang="de-DE" dirty="0"/>
              <a:t>2: General Approach -  Ansatz zur automatisierten Erzeugung von </a:t>
            </a:r>
            <a:r>
              <a:rPr lang="de-DE" dirty="0" err="1"/>
              <a:t>Bundled</a:t>
            </a:r>
            <a:r>
              <a:rPr lang="de-DE" dirty="0"/>
              <a:t>-Gap-Fill-Übungen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45" y="1772816"/>
            <a:ext cx="7560000" cy="358977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Beginn mit zufälligem </a:t>
            </a:r>
            <a:r>
              <a:rPr lang="de-DE" b="0" i="1" dirty="0" err="1"/>
              <a:t>seed</a:t>
            </a:r>
            <a:r>
              <a:rPr lang="de-DE" b="0" i="1" dirty="0"/>
              <a:t> sentence </a:t>
            </a:r>
            <a:r>
              <a:rPr lang="de-DE" b="0" dirty="0"/>
              <a:t>aus Korpus mit verborgenem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endParaRPr lang="de-DE" b="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Wahrscheinlichste Lösungen für diesen Satz berechnen (im Paper: 5gram </a:t>
            </a:r>
            <a:r>
              <a:rPr lang="de-DE" b="0" dirty="0" err="1"/>
              <a:t>language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r>
              <a:rPr lang="de-DE" b="0" dirty="0"/>
              <a:t> mit </a:t>
            </a:r>
            <a:r>
              <a:rPr lang="de-DE" b="0" dirty="0" err="1"/>
              <a:t>ukWaC</a:t>
            </a:r>
            <a:r>
              <a:rPr lang="de-DE" b="0" dirty="0"/>
              <a:t> English web </a:t>
            </a:r>
            <a:r>
              <a:rPr lang="de-DE" b="0" dirty="0" err="1"/>
              <a:t>corpus</a:t>
            </a:r>
            <a:r>
              <a:rPr lang="de-DE" b="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</a:t>
            </a:r>
            <a:r>
              <a:rPr lang="de-DE" dirty="0"/>
              <a:t>zwei Korpora:</a:t>
            </a:r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einer mit geeigneten Sätzen für Lernende</a:t>
            </a:r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einer, mit dem das </a:t>
            </a:r>
            <a:r>
              <a:rPr lang="de-DE" b="0" i="1" dirty="0" err="1"/>
              <a:t>language</a:t>
            </a:r>
            <a:r>
              <a:rPr lang="de-DE" b="0" i="1" dirty="0"/>
              <a:t> </a:t>
            </a:r>
            <a:r>
              <a:rPr lang="de-DE" b="0" i="1" dirty="0" err="1"/>
              <a:t>model</a:t>
            </a:r>
            <a:r>
              <a:rPr lang="de-DE" b="0" i="1" dirty="0"/>
              <a:t> </a:t>
            </a:r>
            <a:r>
              <a:rPr lang="de-DE" b="0" dirty="0"/>
              <a:t>trainiert wird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iterativ mehr Sätze hinzufügen, um Ambiguität zu verringern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empfehlen insgesamt vier Sätze, da Lernende sonst zu viel im Kopf behalten müssen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1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r>
              <a:rPr lang="de-DE" dirty="0"/>
              <a:t>2: General Approach -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7560000" cy="3867176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Autoren definieren hierfür statistische Definitionen für: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Wahrscheinlichkeitsverteilung von Lösungen für einzelnen Satz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Gemeinsame Wahrscheinlichkeitsverteilung von Lösungen für eine Gruppe von Sätzen mit gleichem gesuchten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endParaRPr lang="de-DE" b="0" i="1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i="1" dirty="0"/>
              <a:t> Disambiguation </a:t>
            </a:r>
            <a:r>
              <a:rPr lang="de-DE" i="1" dirty="0" err="1"/>
              <a:t>level</a:t>
            </a:r>
            <a:r>
              <a:rPr lang="de-DE" b="0" dirty="0"/>
              <a:t>: Wie viel wahrscheinlicher das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verglichen mit jedem anderen Wort ist.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neue Sätze aus Menge der Sätze hinzufügen, in denen gesuchtes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enthalten ist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alle möglichen Kombinationen von Sätzen auf ihr </a:t>
            </a:r>
            <a:r>
              <a:rPr lang="de-DE" b="0" i="1" dirty="0" err="1"/>
              <a:t>disambiguation</a:t>
            </a:r>
            <a:r>
              <a:rPr lang="de-DE" b="0" i="1" dirty="0"/>
              <a:t> </a:t>
            </a:r>
            <a:r>
              <a:rPr lang="de-DE" b="0" i="1" dirty="0" err="1"/>
              <a:t>level</a:t>
            </a:r>
            <a:r>
              <a:rPr lang="de-DE" b="0" i="1" dirty="0"/>
              <a:t> </a:t>
            </a:r>
            <a:r>
              <a:rPr lang="de-DE" b="0" dirty="0"/>
              <a:t>zu vergleichen jedoch sehr aufwendig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um Rechenzeit zu sparen: </a:t>
            </a:r>
            <a:r>
              <a:rPr lang="de-DE" b="0" i="1" dirty="0" err="1"/>
              <a:t>greedy</a:t>
            </a:r>
            <a:r>
              <a:rPr lang="de-DE" b="0" i="1" dirty="0"/>
              <a:t> </a:t>
            </a:r>
            <a:r>
              <a:rPr lang="de-DE" b="0" i="1" dirty="0" err="1"/>
              <a:t>algorithm</a:t>
            </a:r>
            <a:r>
              <a:rPr lang="de-DE" b="0" dirty="0"/>
              <a:t>, der immer nur den nächsten Satz aussucht, der die Ambiguität am meisten reduziert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4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r>
              <a:rPr lang="de-DE" dirty="0"/>
              <a:t>2: General Approach – Probabilistische Modellierung der Gap-Ambiguität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52FA8E-7ABE-D1F1-82D3-2CECE393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5" y="1314402"/>
            <a:ext cx="3446140" cy="11770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7666A6-A426-0493-A2DC-646A87A2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1" y="2487689"/>
            <a:ext cx="3446139" cy="1340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2FA6F8-EBE1-C2D4-C5CB-EF934CD4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4" y="3815894"/>
            <a:ext cx="4891003" cy="8916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BBD5238-1A89-94BF-93D9-275E73546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906" y="4707496"/>
            <a:ext cx="5076120" cy="9008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EF8E0E-1FBB-2890-67F3-9D687CBC42CF}"/>
              </a:ext>
            </a:extLst>
          </p:cNvPr>
          <p:cNvSpPr txBox="1"/>
          <p:nvPr/>
        </p:nvSpPr>
        <p:spPr>
          <a:xfrm>
            <a:off x="3545887" y="1424023"/>
            <a:ext cx="39088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die </a:t>
            </a:r>
            <a:r>
              <a:rPr lang="en-US" sz="1300" dirty="0" err="1"/>
              <a:t>Wahrscheinlichkeit</a:t>
            </a:r>
            <a:r>
              <a:rPr lang="en-US" sz="1300" dirty="0"/>
              <a:t> der Distribution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ABA4B8-DC2F-C8BD-C876-BC078739E950}"/>
              </a:ext>
            </a:extLst>
          </p:cNvPr>
          <p:cNvSpPr txBox="1"/>
          <p:nvPr/>
        </p:nvSpPr>
        <p:spPr>
          <a:xfrm>
            <a:off x="3537207" y="1986230"/>
            <a:ext cx="3908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V </a:t>
            </a:r>
            <a:r>
              <a:rPr lang="en-US" sz="1300" dirty="0" err="1"/>
              <a:t>ist</a:t>
            </a:r>
            <a:r>
              <a:rPr lang="en-US" sz="1300" dirty="0"/>
              <a:t> das </a:t>
            </a:r>
            <a:r>
              <a:rPr lang="en-US" sz="1300" dirty="0" err="1"/>
              <a:t>Vokabular</a:t>
            </a:r>
            <a:r>
              <a:rPr lang="en-US" sz="1300" dirty="0"/>
              <a:t>, das alle </a:t>
            </a:r>
            <a:r>
              <a:rPr lang="en-US" sz="1300" dirty="0" err="1"/>
              <a:t>Wörter</a:t>
            </a:r>
            <a:r>
              <a:rPr lang="en-US" sz="1300" dirty="0"/>
              <a:t> </a:t>
            </a:r>
            <a:r>
              <a:rPr lang="en-US" sz="1300" dirty="0" err="1"/>
              <a:t>enthält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w</a:t>
            </a:r>
            <a:r>
              <a:rPr lang="en-US" sz="1300" i="1" dirty="0"/>
              <a:t> </a:t>
            </a:r>
            <a:r>
              <a:rPr lang="en-US" sz="1300" dirty="0" err="1"/>
              <a:t>ist</a:t>
            </a:r>
            <a:r>
              <a:rPr lang="en-US" sz="1300" dirty="0"/>
              <a:t> </a:t>
            </a:r>
            <a:r>
              <a:rPr lang="en-US" sz="1300" dirty="0" err="1"/>
              <a:t>ein</a:t>
            </a:r>
            <a:r>
              <a:rPr lang="en-US" sz="1300" dirty="0"/>
              <a:t> </a:t>
            </a:r>
            <a:r>
              <a:rPr lang="en-US" sz="1300" dirty="0" err="1"/>
              <a:t>einzelnes</a:t>
            </a:r>
            <a:r>
              <a:rPr lang="en-US" sz="1300" dirty="0"/>
              <a:t> Wort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F(g) </a:t>
            </a:r>
            <a:r>
              <a:rPr lang="en-US" sz="1300" dirty="0" err="1"/>
              <a:t>ist</a:t>
            </a:r>
            <a:r>
              <a:rPr lang="en-US" sz="1300" dirty="0"/>
              <a:t> der Gap-</a:t>
            </a:r>
            <a:r>
              <a:rPr lang="en-US" sz="1300" dirty="0" err="1"/>
              <a:t>Füller</a:t>
            </a:r>
            <a:r>
              <a:rPr lang="en-US" sz="1300" dirty="0"/>
              <a:t> für die Gap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g</a:t>
            </a:r>
            <a:r>
              <a:rPr lang="en-US" sz="1300" dirty="0"/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9CAE0D-0D27-8599-9606-755D704B93FD}"/>
              </a:ext>
            </a:extLst>
          </p:cNvPr>
          <p:cNvSpPr txBox="1"/>
          <p:nvPr/>
        </p:nvSpPr>
        <p:spPr>
          <a:xfrm>
            <a:off x="3779912" y="3016394"/>
            <a:ext cx="3908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Multivariate Verteilung des </a:t>
            </a:r>
            <a:r>
              <a:rPr lang="en-US" sz="1300" dirty="0" err="1"/>
              <a:t>Wortes</a:t>
            </a:r>
            <a:r>
              <a:rPr lang="en-US" sz="1300" dirty="0"/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W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b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ist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ein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Gap-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Bündel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, das die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Lücken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{g1, ...,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gn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}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umfasst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88B32C-F07F-57B8-093D-910963C4B0F5}"/>
              </a:ext>
            </a:extLst>
          </p:cNvPr>
          <p:cNvSpPr txBox="1"/>
          <p:nvPr/>
        </p:nvSpPr>
        <p:spPr>
          <a:xfrm>
            <a:off x="5017097" y="4034828"/>
            <a:ext cx="3908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D(b) </a:t>
            </a:r>
            <a:r>
              <a:rPr lang="en-US" sz="1300" dirty="0"/>
              <a:t>für den </a:t>
            </a:r>
            <a:r>
              <a:rPr lang="en-US" sz="1300" dirty="0" err="1"/>
              <a:t>Ambiguitätsgrad</a:t>
            </a:r>
            <a:r>
              <a:rPr lang="en-US" sz="1300" dirty="0"/>
              <a:t> </a:t>
            </a:r>
            <a:r>
              <a:rPr lang="en-US" sz="1300" dirty="0" err="1"/>
              <a:t>eines</a:t>
            </a:r>
            <a:r>
              <a:rPr lang="en-US" sz="1300" dirty="0"/>
              <a:t> Gap-</a:t>
            </a:r>
            <a:r>
              <a:rPr lang="en-US" sz="1300" dirty="0" err="1"/>
              <a:t>Bündels</a:t>
            </a:r>
            <a:r>
              <a:rPr lang="en-US" sz="1300" dirty="0"/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b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AD1B41-9A5E-1823-D724-42FA9BF0DFC4}"/>
              </a:ext>
            </a:extLst>
          </p:cNvPr>
          <p:cNvSpPr txBox="1"/>
          <p:nvPr/>
        </p:nvSpPr>
        <p:spPr>
          <a:xfrm>
            <a:off x="5065563" y="5080193"/>
            <a:ext cx="3908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Greedy Algorithm, um die </a:t>
            </a:r>
            <a:r>
              <a:rPr lang="en-US" sz="1300" dirty="0" err="1"/>
              <a:t>richtige</a:t>
            </a:r>
            <a:r>
              <a:rPr lang="en-US" sz="1300" dirty="0"/>
              <a:t> </a:t>
            </a:r>
            <a:r>
              <a:rPr lang="en-US" sz="1300" dirty="0" err="1"/>
              <a:t>Lücke</a:t>
            </a:r>
            <a:r>
              <a:rPr lang="en-US" sz="1300" dirty="0"/>
              <a:t> </a:t>
            </a:r>
            <a:r>
              <a:rPr lang="en-US" sz="1300" dirty="0" err="1"/>
              <a:t>erstellen</a:t>
            </a:r>
            <a:r>
              <a:rPr lang="en-US" sz="1300" dirty="0"/>
              <a:t> </a:t>
            </a:r>
            <a:r>
              <a:rPr lang="en-US" sz="1300" dirty="0" err="1"/>
              <a:t>zu</a:t>
            </a:r>
            <a:r>
              <a:rPr lang="en-US" sz="1300" dirty="0"/>
              <a:t> </a:t>
            </a:r>
            <a:r>
              <a:rPr lang="en-US" sz="1300" dirty="0" err="1"/>
              <a:t>können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69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</p:spTree>
    <p:extLst>
      <p:ext uri="{BB962C8B-B14F-4D97-AF65-F5344CB8AC3E}">
        <p14:creationId xmlns:p14="http://schemas.microsoft.com/office/powerpoint/2010/main" val="152349423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4z3_01.potx" id="{6F462AD2-FF89-4064-AE03-3EEC592313EA}" vid="{1E09BEED-63B3-4EF9-AD3C-CC701815B7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RUB</Template>
  <TotalTime>396</TotalTime>
  <Words>735</Words>
  <Application>Microsoft Macintosh PowerPoint</Application>
  <PresentationFormat>Affichage à l'écran (4:3)</PresentationFormat>
  <Paragraphs>82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Fira Code</vt:lpstr>
      <vt:lpstr>Wingdings</vt:lpstr>
      <vt:lpstr>PowerPoint Master RUB</vt:lpstr>
      <vt:lpstr>Bundled Gap Filling (Wojatzki et al. 2016)</vt:lpstr>
      <vt:lpstr>Bundled-Gap-Filling:</vt:lpstr>
      <vt:lpstr>1: Introduction: Vorteile von Bundled Gap-Fill -Übungen</vt:lpstr>
      <vt:lpstr>1: Introduction - Gap-Fill-Übungen</vt:lpstr>
      <vt:lpstr>Bundled Gap Filling:</vt:lpstr>
      <vt:lpstr>2: General Approach -  Ansatz zur automatisierten Erzeugung von Bundled-Gap-Fill-Übungen</vt:lpstr>
      <vt:lpstr>2: General Approach - Umsetzung</vt:lpstr>
      <vt:lpstr>2: General Approach – Probabilistische Modellierung der Gap-Ambiguität </vt:lpstr>
      <vt:lpstr>Bundled Gap Filling:</vt:lpstr>
      <vt:lpstr>4: Studie - Überblick</vt:lpstr>
      <vt:lpstr>4: Studie - Ergebnisse</vt:lpstr>
      <vt:lpstr>Bundled Gap Filling:</vt:lpstr>
      <vt:lpstr>Unser Ansatz 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Christopher Chandler</dc:creator>
  <cp:lastModifiedBy>Christopher Chandler</cp:lastModifiedBy>
  <cp:revision>7</cp:revision>
  <dcterms:created xsi:type="dcterms:W3CDTF">2023-11-09T16:02:34Z</dcterms:created>
  <dcterms:modified xsi:type="dcterms:W3CDTF">2023-11-15T17:47:26Z</dcterms:modified>
</cp:coreProperties>
</file>