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alatino Linotype"/>
      <p:regular r:id="rId45"/>
      <p:bold r:id="rId46"/>
      <p:italic r:id="rId47"/>
      <p:boldItalic r:id="rId48"/>
    </p:embeddedFont>
    <p:embeddedFont>
      <p:font typeface="Book Antiqu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825FC8-7DC1-4723-B7CE-C6D306837533}">
  <a:tblStyle styleId="{0F825FC8-7DC1-4723-B7CE-C6D306837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alatinoLinotype-bold.fntdata"/><Relationship Id="rId45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alatinoLinotype-boldItalic.fntdata"/><Relationship Id="rId47" Type="http://schemas.openxmlformats.org/officeDocument/2006/relationships/font" Target="fonts/PalatinoLinotype-italic.fntdata"/><Relationship Id="rId49" Type="http://schemas.openxmlformats.org/officeDocument/2006/relationships/font" Target="fonts/BookAntiqu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ookAntiqua-italic.fntdata"/><Relationship Id="rId50" Type="http://schemas.openxmlformats.org/officeDocument/2006/relationships/font" Target="fonts/BookAntiqua-bold.fntdata"/><Relationship Id="rId52" Type="http://schemas.openxmlformats.org/officeDocument/2006/relationships/font" Target="fonts/BookAntiqu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3ae0809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3ae0809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28c71cd4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28c71cd4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b6cc59b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b6cc59b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b6cc59b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b6cc59b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28c71cd4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28c71cd4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8c71cd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28c71cd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28c71cd4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28c71cd4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28c71cd41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28c71cd41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28c71cd41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28c71cd4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28c71cd4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28c71cd4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28c71cd41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28c71cd41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ae0809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3ae0809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7406ae9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7406ae9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7406ae94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7406ae94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7406ae9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7406ae9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406ae94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7406ae94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a6656d5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a6656d5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bbd1d76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bbd1d76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bc46887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bc46887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b6b8eed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b6b8eed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b6b8eed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b6b8eed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b6b8eede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b6b8eede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28c71cd41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28c71cd41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bbd1d76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bbd1d76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a6656d5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a6656d5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a6656d5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a6656d5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a6656d5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a6656d5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4a6656d5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4a6656d5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a6656d5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a6656d5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28c71cd4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28c71cd4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28c71cd4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28c71cd4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3ae08094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3ae08094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3ae0809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3ae0809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3ae08094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3ae08094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7406ae9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7406ae9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ae08094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ae0809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28c71cd4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28c71cd4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28c71cd4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28c71cd4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 showMasterSp="0">
  <p:cSld name="Transition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4624754"/>
            <a:ext cx="91446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95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191" y="-2381"/>
            <a:ext cx="9142079" cy="5148825"/>
          </a:xfrm>
          <a:custGeom>
            <a:rect b="b" l="l" r="r" t="t"/>
            <a:pathLst>
              <a:path extrusionOk="0" h="4324" w="7678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58300" lIns="116600" spcFirstLastPara="1" rIns="116600" wrap="square" tIns="5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4624754"/>
            <a:ext cx="9144600" cy="51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1191" y="-2381"/>
            <a:ext cx="9142079" cy="5148825"/>
          </a:xfrm>
          <a:custGeom>
            <a:rect b="b" l="l" r="r" t="t"/>
            <a:pathLst>
              <a:path extrusionOk="0" h="4324" w="7678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58300" lIns="116600" spcFirstLastPara="1" rIns="116600" wrap="square" tIns="5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" name="Google Shape;18;p2"/>
          <p:cNvCxnSpPr/>
          <p:nvPr/>
        </p:nvCxnSpPr>
        <p:spPr>
          <a:xfrm flipH="1">
            <a:off x="8469583" y="4843824"/>
            <a:ext cx="38700" cy="116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type="ctrTitle"/>
          </p:nvPr>
        </p:nvSpPr>
        <p:spPr>
          <a:xfrm>
            <a:off x="392573" y="1486061"/>
            <a:ext cx="80376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Book Antiqua"/>
              <a:buNone/>
              <a:defRPr b="1" i="0" sz="7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485" y="4731728"/>
            <a:ext cx="2090149" cy="3048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"/>
          <p:cNvCxnSpPr/>
          <p:nvPr/>
        </p:nvCxnSpPr>
        <p:spPr>
          <a:xfrm flipH="1">
            <a:off x="8469583" y="4843824"/>
            <a:ext cx="38700" cy="1161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with Bullet Color 1">
  <p:cSld name="Content Slide with Bullet Color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ook Antiqua"/>
              <a:buNone/>
              <a:defRPr b="1" i="0" sz="3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713267" y="1514492"/>
            <a:ext cx="771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-2381"/>
            <a:ext cx="9142079" cy="5148825"/>
          </a:xfrm>
          <a:custGeom>
            <a:rect b="b" l="l" r="r" t="t"/>
            <a:pathLst>
              <a:path extrusionOk="0" h="4324" w="7678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58300" lIns="116600" spcFirstLastPara="1" rIns="116600" wrap="square" tIns="5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-2381" y="0"/>
            <a:ext cx="9144600" cy="462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390190" y="1137353"/>
            <a:ext cx="80376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ook Antiqua"/>
              <a:buNone/>
              <a:defRPr b="1" i="0" sz="7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485" y="4731728"/>
            <a:ext cx="2199518" cy="30488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90544" y="3631086"/>
            <a:ext cx="26589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7625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390189" y="3833606"/>
            <a:ext cx="26592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390189" y="4012288"/>
            <a:ext cx="2659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390189" y="4197623"/>
            <a:ext cx="2659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Image" showMasterSp="0">
  <p:cSld name="Title Slide Image">
    <p:bg>
      <p:bgPr>
        <a:solidFill>
          <a:schemeClr val="accen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1191" y="-2381"/>
            <a:ext cx="9142079" cy="5148825"/>
          </a:xfrm>
          <a:custGeom>
            <a:rect b="b" l="l" r="r" t="t"/>
            <a:pathLst>
              <a:path extrusionOk="0" h="4324" w="7678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58300" lIns="116600" spcFirstLastPara="1" rIns="116600" wrap="square" tIns="5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0"/>
            <a:ext cx="9144600" cy="462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" name="Google Shape;40;p5"/>
          <p:cNvSpPr/>
          <p:nvPr>
            <p:ph idx="2" type="pic"/>
          </p:nvPr>
        </p:nvSpPr>
        <p:spPr>
          <a:xfrm>
            <a:off x="0" y="0"/>
            <a:ext cx="9144600" cy="4624800"/>
          </a:xfrm>
          <a:prstGeom prst="rect">
            <a:avLst/>
          </a:prstGeom>
          <a:noFill/>
          <a:ln>
            <a:noFill/>
          </a:ln>
        </p:spPr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190" y="4731899"/>
            <a:ext cx="1625426" cy="30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190" y="4731899"/>
            <a:ext cx="1625426" cy="30478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/>
          <p:nvPr>
            <p:ph type="ctrTitle"/>
          </p:nvPr>
        </p:nvSpPr>
        <p:spPr>
          <a:xfrm>
            <a:off x="390190" y="1137353"/>
            <a:ext cx="8037600" cy="23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Book Antiqua"/>
              <a:buNone/>
              <a:defRPr b="1" i="0" sz="7200" u="none" cap="none" strike="noStrik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90544" y="3631086"/>
            <a:ext cx="26589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7625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390189" y="3833606"/>
            <a:ext cx="26592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body"/>
          </p:nvPr>
        </p:nvSpPr>
        <p:spPr>
          <a:xfrm>
            <a:off x="390189" y="4012288"/>
            <a:ext cx="2659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5" type="body"/>
          </p:nvPr>
        </p:nvSpPr>
        <p:spPr>
          <a:xfrm>
            <a:off x="390189" y="4197623"/>
            <a:ext cx="26592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marR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lnSpc>
                <a:spcPct val="6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ntent Slide">
  <p:cSld name="Empty Content Slid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idx="1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with Image">
  <p:cSld name="Content Slide with Imag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13267" y="1949462"/>
            <a:ext cx="45441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ook Antiqua"/>
              <a:buNone/>
              <a:defRPr b="1" i="0" sz="3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713267" y="1514492"/>
            <a:ext cx="771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5" name="Google Shape;55;p7"/>
          <p:cNvSpPr/>
          <p:nvPr>
            <p:ph idx="3" type="pic"/>
          </p:nvPr>
        </p:nvSpPr>
        <p:spPr>
          <a:xfrm>
            <a:off x="5600977" y="1949462"/>
            <a:ext cx="2829000" cy="24006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with Table">
  <p:cSld name="Content Slide with Tab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13267" y="1949462"/>
            <a:ext cx="45441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ook Antiqua"/>
              <a:buNone/>
              <a:defRPr b="1" i="0" sz="3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713267" y="1514492"/>
            <a:ext cx="771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2" name="Google Shape;62;p8"/>
          <p:cNvSpPr/>
          <p:nvPr>
            <p:ph idx="3" type="tbl"/>
          </p:nvPr>
        </p:nvSpPr>
        <p:spPr>
          <a:xfrm>
            <a:off x="5600977" y="1949462"/>
            <a:ext cx="28290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Slide with Chart">
  <p:cSld name="1_Content Slide with Char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>
            <p:ph idx="2" type="chart"/>
          </p:nvPr>
        </p:nvSpPr>
        <p:spPr>
          <a:xfrm>
            <a:off x="5600977" y="1940930"/>
            <a:ext cx="2827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713267" y="1949462"/>
            <a:ext cx="45441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ook Antiqua"/>
              <a:buNone/>
              <a:defRPr b="1" i="0" sz="3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713267" y="1514492"/>
            <a:ext cx="77157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4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ook Antiqua"/>
              <a:buNone/>
              <a:defRPr b="1" i="0" sz="32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5"/>
              <a:buFont typeface="Arial"/>
              <a:buNone/>
              <a:defRPr b="1" i="1" sz="2004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713267" y="1949462"/>
            <a:ext cx="37722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3" type="body"/>
          </p:nvPr>
        </p:nvSpPr>
        <p:spPr>
          <a:xfrm>
            <a:off x="713267" y="1514492"/>
            <a:ext cx="3772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4" type="body"/>
          </p:nvPr>
        </p:nvSpPr>
        <p:spPr>
          <a:xfrm>
            <a:off x="4656812" y="1949462"/>
            <a:ext cx="37722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330454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4"/>
              <a:buFont typeface="Arial"/>
              <a:buChar char="&gt;"/>
              <a:defRPr b="0" i="0" sz="2004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-2971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-332232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b="0" i="0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5" type="body"/>
          </p:nvPr>
        </p:nvSpPr>
        <p:spPr>
          <a:xfrm>
            <a:off x="4656812" y="1514492"/>
            <a:ext cx="37722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1" i="1" sz="2400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55917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algn="r">
              <a:spcBef>
                <a:spcPts val="0"/>
              </a:spcBef>
              <a:buNone/>
              <a:defRPr b="1" i="0" sz="1395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65481" y="4814526"/>
            <a:ext cx="3645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39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714410" y="737419"/>
            <a:ext cx="811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1"/>
          <p:cNvCxnSpPr/>
          <p:nvPr/>
        </p:nvCxnSpPr>
        <p:spPr>
          <a:xfrm>
            <a:off x="314341" y="4691680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5143" y="339499"/>
            <a:ext cx="2675273" cy="4050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714410" y="737419"/>
            <a:ext cx="8115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"/>
          <p:cNvCxnSpPr/>
          <p:nvPr/>
        </p:nvCxnSpPr>
        <p:spPr>
          <a:xfrm>
            <a:off x="314341" y="4691680"/>
            <a:ext cx="8515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314333" y="4767561"/>
            <a:ext cx="125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8300" lIns="0" spcFirstLastPara="1" rIns="116600" wrap="square" tIns="58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85" u="none" cap="none" strike="noStrik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ncat.edu</a:t>
            </a:r>
            <a:endParaRPr b="1" i="0" sz="1785" u="none" cap="none" strike="noStrike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Accelerating Data</a:t>
            </a:r>
            <a:endParaRPr b="1">
              <a:solidFill>
                <a:schemeClr val="accen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242644" y="3100286"/>
            <a:ext cx="26589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 Antiqua"/>
                <a:ea typeface="Book Antiqua"/>
                <a:cs typeface="Book Antiqua"/>
                <a:sym typeface="Book Antiqua"/>
              </a:rPr>
              <a:t>Christopher Kingsley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3242289" y="3302806"/>
            <a:ext cx="26592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 Antiqua"/>
                <a:ea typeface="Book Antiqua"/>
                <a:cs typeface="Book Antiqua"/>
                <a:sym typeface="Book Antiqua"/>
              </a:rPr>
              <a:t>April 14, 2025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12"/>
          <p:cNvSpPr txBox="1"/>
          <p:nvPr>
            <p:ph idx="3" type="body"/>
          </p:nvPr>
        </p:nvSpPr>
        <p:spPr>
          <a:xfrm>
            <a:off x="3242489" y="3481488"/>
            <a:ext cx="2659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 Antiqua"/>
                <a:ea typeface="Book Antiqua"/>
                <a:cs typeface="Book Antiqua"/>
                <a:sym typeface="Book Antiqua"/>
              </a:rPr>
              <a:t>Undergraduate Researcher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2" name="Google Shape;92;p12"/>
          <p:cNvSpPr txBox="1"/>
          <p:nvPr>
            <p:ph idx="4" type="body"/>
          </p:nvPr>
        </p:nvSpPr>
        <p:spPr>
          <a:xfrm>
            <a:off x="3242489" y="3667088"/>
            <a:ext cx="2659200" cy="1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ook Antiqua"/>
                <a:ea typeface="Book Antiqua"/>
                <a:cs typeface="Book Antiqua"/>
                <a:sym typeface="Book Antiqua"/>
              </a:rPr>
              <a:t>Advisor: Dr. Doss</a:t>
            </a:r>
            <a:endParaRPr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13275" y="1620497"/>
            <a:ext cx="7715700" cy="30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Tool-Specific Choices:</a:t>
            </a:r>
            <a:r>
              <a:rPr lang="en" sz="1800">
                <a:solidFill>
                  <a:srgbClr val="000000"/>
                </a:solidFill>
              </a:rPr>
              <a:t> Languages are selected for specific needs like performance, ease of use, and portability.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Integration Challenges:</a:t>
            </a:r>
            <a:r>
              <a:rPr lang="en" sz="1800">
                <a:solidFill>
                  <a:srgbClr val="000000"/>
                </a:solidFill>
              </a:rPr>
              <a:t> Different languages require specialized interfaces, complicating workflows.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Maintenance and Performance Issues:</a:t>
            </a:r>
            <a:r>
              <a:rPr lang="en" sz="1800">
                <a:solidFill>
                  <a:srgbClr val="000000"/>
                </a:solidFill>
              </a:rPr>
              <a:t> Language-specific updates and optimizations can lead to inefficiencies and disrupt long-term maintenance.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Diversity &amp; Fragmentation</a:t>
            </a:r>
            <a:endParaRPr/>
          </a:p>
        </p:txBody>
      </p:sp>
      <p:sp>
        <p:nvSpPr>
          <p:cNvPr id="155" name="Google Shape;155;p21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Challenges in Bioinformatics Tools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Processor</a:t>
            </a:r>
            <a:r>
              <a:rPr lang="en" sz="1800">
                <a:solidFill>
                  <a:srgbClr val="000000"/>
                </a:solidFill>
              </a:rPr>
              <a:t>: Intel(R) Core(TM) i5-9600K CPU @ 3.70GHz, 6 Cores, 3.70 GHz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RAM</a:t>
            </a:r>
            <a:r>
              <a:rPr lang="en" sz="1800">
                <a:solidFill>
                  <a:srgbClr val="000000"/>
                </a:solidFill>
              </a:rPr>
              <a:t>: 16.0 GB Installed RAM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Operating System</a:t>
            </a:r>
            <a:r>
              <a:rPr lang="en" sz="1800">
                <a:solidFill>
                  <a:srgbClr val="000000"/>
                </a:solidFill>
              </a:rPr>
              <a:t>: Windows 11 Home, 64-bit, x64-based processor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System Architecture</a:t>
            </a:r>
            <a:r>
              <a:rPr lang="en" sz="1800">
                <a:solidFill>
                  <a:srgbClr val="000000"/>
                </a:solidFill>
              </a:rPr>
              <a:t>: 64-bit architecture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Specifications</a:t>
            </a:r>
            <a:endParaRPr/>
          </a:p>
        </p:txBody>
      </p:sp>
      <p:sp>
        <p:nvSpPr>
          <p:cNvPr id="162" name="Google Shape;162;p22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713275" y="1316025"/>
            <a:ext cx="7715700" cy="334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Primary Board (Used in Testing):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Board Name:</a:t>
            </a:r>
            <a:r>
              <a:rPr lang="en" sz="1300">
                <a:solidFill>
                  <a:srgbClr val="000000"/>
                </a:solidFill>
              </a:rPr>
              <a:t> DE2i-150 Development and Education Board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Clock Speed:</a:t>
            </a:r>
            <a:r>
              <a:rPr lang="en" sz="1300">
                <a:solidFill>
                  <a:srgbClr val="000000"/>
                </a:solidFill>
              </a:rPr>
              <a:t> 50 MHz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FPGA Chip:</a:t>
            </a:r>
            <a:r>
              <a:rPr lang="en" sz="1300">
                <a:solidFill>
                  <a:srgbClr val="000000"/>
                </a:solidFill>
              </a:rPr>
              <a:t> Altera Cyclone IV E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Use Case:</a:t>
            </a:r>
            <a:r>
              <a:rPr lang="en" sz="1300">
                <a:solidFill>
                  <a:srgbClr val="000000"/>
                </a:solidFill>
              </a:rPr>
              <a:t> All functional simulations and physical hardware tests were run on this board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b="1" lang="en" sz="1300">
                <a:solidFill>
                  <a:srgbClr val="000000"/>
                </a:solidFill>
              </a:rPr>
              <a:t>Hypothetical Board (Used for Theoretical Analysis):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Board Name:</a:t>
            </a:r>
            <a:r>
              <a:rPr lang="en" sz="1300">
                <a:solidFill>
                  <a:srgbClr val="000000"/>
                </a:solidFill>
              </a:rPr>
              <a:t> </a:t>
            </a:r>
            <a:r>
              <a:rPr b="1" lang="en" sz="1300">
                <a:solidFill>
                  <a:srgbClr val="000000"/>
                </a:solidFill>
              </a:rPr>
              <a:t>Xilinx Kintex UltraScale+ KU19P</a:t>
            </a:r>
            <a:br>
              <a:rPr b="1"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Clock Speed (Max Capable):</a:t>
            </a:r>
            <a:r>
              <a:rPr lang="en" sz="1300">
                <a:solidFill>
                  <a:srgbClr val="000000"/>
                </a:solidFill>
              </a:rPr>
              <a:t> 500 MHz+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Purpose:</a:t>
            </a:r>
            <a:r>
              <a:rPr lang="en" sz="1300">
                <a:solidFill>
                  <a:srgbClr val="000000"/>
                </a:solidFill>
              </a:rPr>
              <a:t> Used to explore projected performance gains if the same VHDL design were ported to a faster, modern board</a:t>
            </a:r>
            <a:br>
              <a:rPr lang="en" sz="1300">
                <a:solidFill>
                  <a:srgbClr val="000000"/>
                </a:solidFill>
              </a:rPr>
            </a:br>
            <a:r>
              <a:rPr lang="en" sz="1300">
                <a:solidFill>
                  <a:srgbClr val="000000"/>
                </a:solidFill>
              </a:rPr>
              <a:t> • </a:t>
            </a:r>
            <a:r>
              <a:rPr b="1" lang="en" sz="1300">
                <a:solidFill>
                  <a:srgbClr val="000000"/>
                </a:solidFill>
              </a:rPr>
              <a:t>Note:</a:t>
            </a:r>
            <a:r>
              <a:rPr lang="en" sz="1300">
                <a:solidFill>
                  <a:srgbClr val="000000"/>
                </a:solidFill>
              </a:rPr>
              <a:t> No physical testing performed — used solely for scaling comparisons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Hardware Specifications</a:t>
            </a:r>
            <a:endParaRPr/>
          </a:p>
        </p:txBody>
      </p:sp>
      <p:sp>
        <p:nvSpPr>
          <p:cNvPr id="169" name="Google Shape;169;p23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14142" y="1650887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1800">
                <a:solidFill>
                  <a:srgbClr val="000000"/>
                </a:solidFill>
              </a:rPr>
              <a:t>FastQC</a:t>
            </a:r>
            <a:r>
              <a:rPr lang="en" sz="1800">
                <a:solidFill>
                  <a:srgbClr val="000000"/>
                </a:solidFill>
              </a:rPr>
              <a:t>: For assessing the quality of sequencing data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1800">
                <a:solidFill>
                  <a:srgbClr val="000000"/>
                </a:solidFill>
              </a:rPr>
              <a:t>Trim Galore</a:t>
            </a:r>
            <a:r>
              <a:rPr lang="en" sz="1800">
                <a:solidFill>
                  <a:srgbClr val="000000"/>
                </a:solidFill>
              </a:rPr>
              <a:t>: For quality trimming and adapter removal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1800">
                <a:solidFill>
                  <a:srgbClr val="000000"/>
                </a:solidFill>
              </a:rPr>
              <a:t>HISAT2</a:t>
            </a:r>
            <a:r>
              <a:rPr lang="en" sz="1800">
                <a:solidFill>
                  <a:srgbClr val="000000"/>
                </a:solidFill>
              </a:rPr>
              <a:t>: For aligning sequencing reads to a reference genome</a:t>
            </a:r>
            <a:endParaRPr sz="18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1800">
                <a:solidFill>
                  <a:srgbClr val="000000"/>
                </a:solidFill>
              </a:rPr>
              <a:t>StringTie</a:t>
            </a:r>
            <a:r>
              <a:rPr lang="en" sz="1800">
                <a:solidFill>
                  <a:srgbClr val="000000"/>
                </a:solidFill>
              </a:rPr>
              <a:t>: For transcript assembly and quantification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Quartus Prime</a:t>
            </a:r>
            <a:r>
              <a:rPr lang="en" sz="1800">
                <a:solidFill>
                  <a:srgbClr val="000000"/>
                </a:solidFill>
              </a:rPr>
              <a:t>: Used for designing, simulating, and synthesizing VHDL code for FPGA implementation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Software Used</a:t>
            </a:r>
            <a:endParaRPr/>
          </a:p>
        </p:txBody>
      </p:sp>
      <p:sp>
        <p:nvSpPr>
          <p:cNvPr id="176" name="Google Shape;176;p24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13267" y="16929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Evaluate Bioinformatics Workflow</a:t>
            </a:r>
            <a:r>
              <a:rPr lang="en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Book Antiqua"/>
              <a:buChar char="○"/>
            </a:pPr>
            <a:r>
              <a:rPr lang="en" sz="1500">
                <a:solidFill>
                  <a:srgbClr val="000000"/>
                </a:solidFill>
              </a:rPr>
              <a:t>Examine overall tool interactions (FastQC → Trim Galore → HISAT2 → StringTie).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Measure </a:t>
            </a:r>
            <a:r>
              <a:rPr b="1" lang="en" sz="1500">
                <a:solidFill>
                  <a:srgbClr val="000000"/>
                </a:solidFill>
              </a:rPr>
              <a:t>processing time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b="1" lang="en" sz="1500">
                <a:solidFill>
                  <a:srgbClr val="000000"/>
                </a:solidFill>
              </a:rPr>
              <a:t>data size</a:t>
            </a:r>
            <a:r>
              <a:rPr lang="en" sz="1500">
                <a:solidFill>
                  <a:srgbClr val="000000"/>
                </a:solidFill>
              </a:rPr>
              <a:t> for each tool.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lang="en" sz="1500">
                <a:solidFill>
                  <a:srgbClr val="000000"/>
                </a:solidFill>
              </a:rPr>
              <a:t>Individual Tool Performance</a:t>
            </a:r>
            <a:r>
              <a:rPr lang="en" sz="1500">
                <a:solidFill>
                  <a:srgbClr val="000000"/>
                </a:solidFill>
              </a:rPr>
              <a:t>: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Track </a:t>
            </a:r>
            <a:r>
              <a:rPr b="1" lang="en" sz="1500">
                <a:solidFill>
                  <a:srgbClr val="000000"/>
                </a:solidFill>
              </a:rPr>
              <a:t>time</a:t>
            </a:r>
            <a:r>
              <a:rPr lang="en" sz="1500">
                <a:solidFill>
                  <a:srgbClr val="000000"/>
                </a:solidFill>
              </a:rPr>
              <a:t> and </a:t>
            </a:r>
            <a:r>
              <a:rPr b="1" lang="en" sz="1500">
                <a:solidFill>
                  <a:srgbClr val="000000"/>
                </a:solidFill>
              </a:rPr>
              <a:t>size metrics</a:t>
            </a:r>
            <a:r>
              <a:rPr lang="en" sz="1500">
                <a:solidFill>
                  <a:srgbClr val="000000"/>
                </a:solidFill>
              </a:rPr>
              <a:t> for each tool using different datasets (e.g., SRR7757113, SRR7757114, SRR7767113).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Identify </a:t>
            </a:r>
            <a:r>
              <a:rPr b="1" lang="en" sz="1500">
                <a:solidFill>
                  <a:srgbClr val="000000"/>
                </a:solidFill>
              </a:rPr>
              <a:t>bottlenecks</a:t>
            </a:r>
            <a:r>
              <a:rPr lang="en" sz="1500">
                <a:solidFill>
                  <a:srgbClr val="000000"/>
                </a:solidFill>
              </a:rPr>
              <a:t>: Tools that take the longest and produce the largest data.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Analysis</a:t>
            </a:r>
            <a:endParaRPr/>
          </a:p>
        </p:txBody>
      </p:sp>
      <p:sp>
        <p:nvSpPr>
          <p:cNvPr id="183" name="Google Shape;183;p25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Focus on Bottleneck Tools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Time and Size Analysis</a:t>
            </a:r>
            <a:r>
              <a:rPr lang="en" sz="1600">
                <a:solidFill>
                  <a:srgbClr val="000000"/>
                </a:solidFill>
              </a:rPr>
              <a:t>: Identify the tools causing delays or large data sizes.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Tool Breakdown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Algorithm Investigation</a:t>
            </a:r>
            <a:r>
              <a:rPr lang="en" sz="1600">
                <a:solidFill>
                  <a:srgbClr val="000000"/>
                </a:solidFill>
              </a:rPr>
              <a:t>: Examine the algorithm behind the bottleneck tools.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Optimization Opportunities</a:t>
            </a:r>
            <a:r>
              <a:rPr lang="en" sz="1600">
                <a:solidFill>
                  <a:srgbClr val="000000"/>
                </a:solidFill>
              </a:rPr>
              <a:t>: Identify parts of the algorithm that can be optimized.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&amp; Analyzing Bottlenecks</a:t>
            </a:r>
            <a:endParaRPr/>
          </a:p>
        </p:txBody>
      </p:sp>
      <p:sp>
        <p:nvSpPr>
          <p:cNvPr id="190" name="Google Shape;190;p26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Research Methodology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88" y="1091037"/>
            <a:ext cx="7383425" cy="29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Time Results</a:t>
            </a:r>
            <a:endParaRPr/>
          </a:p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952500" y="200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{0F825FC8-7DC1-4723-B7CE-C6D306837533}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41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Time Results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Upload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Uncompression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FastQC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TrimGalore!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SRR7757113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38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25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SRR7757114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42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10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9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25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SRR7767113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 minute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11 seconds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53 seconds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2 minutes</a:t>
                      </a:r>
                      <a:endParaRPr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Memory Results</a:t>
            </a:r>
            <a:endParaRPr/>
          </a:p>
        </p:txBody>
      </p:sp>
      <p:sp>
        <p:nvSpPr>
          <p:cNvPr id="210" name="Google Shape;210;p29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615300"/>
            <a:ext cx="7409987" cy="28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714142" y="1672837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Storage Utilization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Significant storage usage observed with </a:t>
            </a:r>
            <a:r>
              <a:rPr b="1" lang="en" sz="1100">
                <a:solidFill>
                  <a:srgbClr val="000000"/>
                </a:solidFill>
              </a:rPr>
              <a:t>Trim Galore</a:t>
            </a:r>
            <a:r>
              <a:rPr lang="en" sz="1100">
                <a:solidFill>
                  <a:srgbClr val="000000"/>
                </a:solidFill>
              </a:rPr>
              <a:t> (Python-based tool using </a:t>
            </a:r>
            <a:r>
              <a:rPr b="1" lang="en" sz="1100">
                <a:solidFill>
                  <a:srgbClr val="000000"/>
                </a:solidFill>
              </a:rPr>
              <a:t>Cutadapt</a:t>
            </a:r>
            <a:r>
              <a:rPr lang="en" sz="1100">
                <a:solidFill>
                  <a:srgbClr val="000000"/>
                </a:solidFill>
              </a:rPr>
              <a:t> and </a:t>
            </a:r>
            <a:r>
              <a:rPr b="1" lang="en" sz="1100">
                <a:solidFill>
                  <a:srgbClr val="000000"/>
                </a:solidFill>
              </a:rPr>
              <a:t>FastQC</a:t>
            </a:r>
            <a:r>
              <a:rPr lang="en" sz="1100">
                <a:solidFill>
                  <a:srgbClr val="000000"/>
                </a:solidFill>
              </a:rPr>
              <a:t>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Larger datasets like </a:t>
            </a:r>
            <a:r>
              <a:rPr b="1" lang="en" sz="1100">
                <a:solidFill>
                  <a:srgbClr val="000000"/>
                </a:solidFill>
              </a:rPr>
              <a:t>SRR7757113</a:t>
            </a:r>
            <a:r>
              <a:rPr lang="en" sz="1100">
                <a:solidFill>
                  <a:srgbClr val="000000"/>
                </a:solidFill>
              </a:rPr>
              <a:t> require more storage compared to smaller datasets like </a:t>
            </a:r>
            <a:r>
              <a:rPr b="1" lang="en" sz="1100">
                <a:solidFill>
                  <a:srgbClr val="000000"/>
                </a:solidFill>
              </a:rPr>
              <a:t>SRR7767113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Processing Time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Trim Galore</a:t>
            </a:r>
            <a:r>
              <a:rPr lang="en" sz="1100">
                <a:solidFill>
                  <a:srgbClr val="000000"/>
                </a:solidFill>
              </a:rPr>
              <a:t> took the longest time for dataset processing (24 mins for SRR7757113).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lang="en" sz="1100">
                <a:solidFill>
                  <a:srgbClr val="000000"/>
                </a:solidFill>
              </a:rPr>
              <a:t>FastQC</a:t>
            </a:r>
            <a:r>
              <a:rPr lang="en" sz="1100">
                <a:solidFill>
                  <a:srgbClr val="000000"/>
                </a:solidFill>
              </a:rPr>
              <a:t> processing was consistent across datasets, but </a:t>
            </a:r>
            <a:r>
              <a:rPr b="1" lang="en" sz="1100">
                <a:solidFill>
                  <a:srgbClr val="000000"/>
                </a:solidFill>
              </a:rPr>
              <a:t>Trim Galore’s</a:t>
            </a:r>
            <a:r>
              <a:rPr lang="en" sz="1100">
                <a:solidFill>
                  <a:srgbClr val="000000"/>
                </a:solidFill>
              </a:rPr>
              <a:t> added complexity and steps led to higher time consumption.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Potential Bottlenecks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Identified </a:t>
            </a:r>
            <a:r>
              <a:rPr b="1" lang="en" sz="1100">
                <a:solidFill>
                  <a:srgbClr val="000000"/>
                </a:solidFill>
              </a:rPr>
              <a:t>Trim Galore</a:t>
            </a:r>
            <a:r>
              <a:rPr lang="en" sz="1100">
                <a:solidFill>
                  <a:srgbClr val="000000"/>
                </a:solidFill>
              </a:rPr>
              <a:t> as a potential bottleneck in the workflow, mainly due to its combination of multiple tools.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100">
                <a:solidFill>
                  <a:srgbClr val="000000"/>
                </a:solidFill>
              </a:rPr>
              <a:t>Moving forward, optimization of this tool (starting with </a:t>
            </a:r>
            <a:r>
              <a:rPr b="1" lang="en" sz="1100">
                <a:solidFill>
                  <a:srgbClr val="000000"/>
                </a:solidFill>
              </a:rPr>
              <a:t>FastQC</a:t>
            </a:r>
            <a:r>
              <a:rPr lang="en" sz="1100">
                <a:solidFill>
                  <a:srgbClr val="000000"/>
                </a:solidFill>
              </a:rPr>
              <a:t>) could significantly reduce processing time.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17" name="Google Shape;217;p30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Summary</a:t>
            </a:r>
            <a:endParaRPr/>
          </a:p>
        </p:txBody>
      </p:sp>
      <p:sp>
        <p:nvSpPr>
          <p:cNvPr id="218" name="Google Shape;218;p30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Preliminary 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Introduction to Bioinformatics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Project Objectives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Research Methodology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Results and Analysis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Optimization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Calculations &amp; Results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Conclusion and Future Work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99" name="Google Shape;99;p13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Inefficient Loops:</a:t>
            </a:r>
            <a:r>
              <a:rPr lang="en" sz="1800">
                <a:solidFill>
                  <a:srgbClr val="000000"/>
                </a:solidFill>
              </a:rPr>
              <a:t> Functions like getMean() and getPercentile() repeatedly iterate over data within nested loops.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Processing Bottlenecks:</a:t>
            </a:r>
            <a:r>
              <a:rPr lang="en" sz="1800">
                <a:solidFill>
                  <a:srgbClr val="000000"/>
                </a:solidFill>
              </a:rPr>
              <a:t> Redundant iterations slow down performance, especially with larger datasets.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Optimized Approach:</a:t>
            </a:r>
            <a:r>
              <a:rPr lang="en" sz="1800">
                <a:solidFill>
                  <a:srgbClr val="000000"/>
                </a:solidFill>
              </a:rPr>
              <a:t> Parallelizing functions to run side-by-side, reducing iterations and cutting down processing time.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Approaching Solutions</a:t>
            </a:r>
            <a:endParaRPr/>
          </a:p>
        </p:txBody>
      </p:sp>
      <p:sp>
        <p:nvSpPr>
          <p:cNvPr id="225" name="Google Shape;225;p31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7" y="831500"/>
            <a:ext cx="2677750" cy="34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925" y="831501"/>
            <a:ext cx="2846779" cy="34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0000" y="831499"/>
            <a:ext cx="3022499" cy="34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Current Focus:</a:t>
            </a:r>
            <a:r>
              <a:rPr lang="en" sz="1800">
                <a:solidFill>
                  <a:srgbClr val="000000"/>
                </a:solidFill>
              </a:rPr>
              <a:t> Developing and testing getPercentile() in VHDL for optimized performance.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Progress:</a:t>
            </a:r>
            <a:r>
              <a:rPr lang="en" sz="1800">
                <a:solidFill>
                  <a:srgbClr val="000000"/>
                </a:solidFill>
              </a:rPr>
              <a:t> getMean() has been implemented in VHDL and is currently under testing.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Next Steps:</a:t>
            </a:r>
            <a:r>
              <a:rPr lang="en" sz="1800">
                <a:solidFill>
                  <a:srgbClr val="000000"/>
                </a:solidFill>
              </a:rPr>
              <a:t> Finalize getPercentile() development, focusing on parallelism and reducing redundant operations.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VHDL implementation</a:t>
            </a:r>
            <a:endParaRPr/>
          </a:p>
        </p:txBody>
      </p:sp>
      <p:sp>
        <p:nvSpPr>
          <p:cNvPr id="240" name="Google Shape;240;p33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getMean() Schematic Demonstration</a:t>
            </a:r>
            <a:endParaRPr/>
          </a:p>
        </p:txBody>
      </p:sp>
      <p:sp>
        <p:nvSpPr>
          <p:cNvPr id="246" name="Google Shape;246;p34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88" y="1711950"/>
            <a:ext cx="8441226" cy="25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714154" y="8223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getPercentile() Schematic Demonstration </a:t>
            </a:r>
            <a:endParaRPr/>
          </a:p>
        </p:txBody>
      </p:sp>
      <p:sp>
        <p:nvSpPr>
          <p:cNvPr id="253" name="Google Shape;253;p35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6931"/>
            <a:ext cx="8839202" cy="27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 rotWithShape="1">
          <a:blip r:embed="rId3">
            <a:alphaModFix/>
          </a:blip>
          <a:srcRect b="17593" l="0" r="0" t="0"/>
          <a:stretch/>
        </p:blipFill>
        <p:spPr>
          <a:xfrm>
            <a:off x="1719588" y="881276"/>
            <a:ext cx="5704826" cy="338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Accumulation</a:t>
            </a:r>
            <a:endParaRPr/>
          </a:p>
        </p:txBody>
      </p:sp>
      <p:sp>
        <p:nvSpPr>
          <p:cNvPr id="266" name="Google Shape;266;p37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67" name="Google Shape;267;p37" title="paralleladder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225" y="1741450"/>
            <a:ext cx="7033375" cy="25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530242" y="148821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Values are grouped into blocks (e.g., 5 values per block) to compute </a:t>
            </a:r>
            <a:r>
              <a:rPr b="1" lang="en" sz="1800">
                <a:solidFill>
                  <a:srgbClr val="000000"/>
                </a:solidFill>
              </a:rPr>
              <a:t>local prefix sums</a:t>
            </a:r>
            <a:r>
              <a:rPr lang="en" sz="1800">
                <a:solidFill>
                  <a:srgbClr val="000000"/>
                </a:solidFill>
              </a:rPr>
              <a:t>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Each block’s total sum is stored and used to build </a:t>
            </a:r>
            <a:r>
              <a:rPr b="1" lang="en" sz="1800">
                <a:solidFill>
                  <a:srgbClr val="000000"/>
                </a:solidFill>
              </a:rPr>
              <a:t>cumulative block sums</a:t>
            </a:r>
            <a:r>
              <a:rPr lang="en" sz="1800">
                <a:solidFill>
                  <a:srgbClr val="000000"/>
                </a:solidFill>
              </a:rPr>
              <a:t>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•"/>
            </a:pPr>
            <a:r>
              <a:rPr lang="en" sz="1800">
                <a:solidFill>
                  <a:srgbClr val="000000"/>
                </a:solidFill>
              </a:rPr>
              <a:t>The first block where the cumulative sum ≥ threshold is identified.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That block is then </a:t>
            </a:r>
            <a:r>
              <a:rPr b="1" lang="en" sz="1800">
                <a:solidFill>
                  <a:srgbClr val="000000"/>
                </a:solidFill>
              </a:rPr>
              <a:t>rescanned locally</a:t>
            </a:r>
            <a:r>
              <a:rPr lang="en" sz="1800">
                <a:solidFill>
                  <a:srgbClr val="000000"/>
                </a:solidFill>
              </a:rPr>
              <a:t> to find the exact crossing index.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</a:rPr>
              <a:t>Entire architecture is </a:t>
            </a:r>
            <a:r>
              <a:rPr b="1" lang="en" sz="1800">
                <a:solidFill>
                  <a:srgbClr val="000000"/>
                </a:solidFill>
              </a:rPr>
              <a:t>fully combinational or pipelined</a:t>
            </a:r>
            <a:r>
              <a:rPr lang="en" sz="1800">
                <a:solidFill>
                  <a:srgbClr val="000000"/>
                </a:solidFill>
              </a:rPr>
              <a:t>, offering fixed latency.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>
            <p:ph type="title"/>
          </p:nvPr>
        </p:nvSpPr>
        <p:spPr>
          <a:xfrm>
            <a:off x="645867" y="84155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Accumulation</a:t>
            </a:r>
            <a:endParaRPr/>
          </a:p>
        </p:txBody>
      </p:sp>
      <p:sp>
        <p:nvSpPr>
          <p:cNvPr id="274" name="Google Shape;274;p38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Accumulation</a:t>
            </a:r>
            <a:endParaRPr/>
          </a:p>
        </p:txBody>
      </p:sp>
      <p:sp>
        <p:nvSpPr>
          <p:cNvPr id="280" name="Google Shape;280;p39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81" name="Google Shape;281;p39" title="OptimizedAccumulation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708031"/>
            <a:ext cx="72485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714142" y="1641237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"Imagine each value is a bag of apples..."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You group them into </a:t>
            </a:r>
            <a:r>
              <a:rPr b="1" lang="en" sz="1800">
                <a:solidFill>
                  <a:srgbClr val="000000"/>
                </a:solidFill>
              </a:rPr>
              <a:t>baskets</a:t>
            </a:r>
            <a:r>
              <a:rPr lang="en" sz="1800">
                <a:solidFill>
                  <a:srgbClr val="000000"/>
                </a:solidFill>
              </a:rPr>
              <a:t> (blocks)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lang="en" sz="1800">
                <a:solidFill>
                  <a:srgbClr val="000000"/>
                </a:solidFill>
              </a:rPr>
              <a:t>Add apples within each basket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lang="en" sz="1800">
                <a:solidFill>
                  <a:srgbClr val="000000"/>
                </a:solidFill>
              </a:rPr>
              <a:t>Then stack baskets until you hit a weight limit (threshold)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lang="en" sz="1800">
                <a:solidFill>
                  <a:srgbClr val="000000"/>
                </a:solidFill>
              </a:rPr>
              <a:t>Only open the last basket to check which bag tipped the scale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Accumulation Explained</a:t>
            </a:r>
            <a:endParaRPr/>
          </a:p>
        </p:txBody>
      </p:sp>
      <p:sp>
        <p:nvSpPr>
          <p:cNvPr id="288" name="Google Shape;288;p40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Definition:</a:t>
            </a:r>
            <a:r>
              <a:rPr lang="en" sz="1800">
                <a:solidFill>
                  <a:srgbClr val="000000"/>
                </a:solidFill>
              </a:rPr>
              <a:t> Analysis of biological data using computational tools.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Key Tasks:</a:t>
            </a:r>
            <a:r>
              <a:rPr lang="en" sz="1800">
                <a:solidFill>
                  <a:srgbClr val="000000"/>
                </a:solidFill>
              </a:rPr>
              <a:t> Sequence alignment, gene identification, variant analysis.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Challenges:</a:t>
            </a:r>
            <a:r>
              <a:rPr lang="en" sz="1800">
                <a:solidFill>
                  <a:srgbClr val="000000"/>
                </a:solidFill>
              </a:rPr>
              <a:t> High data volumes and processing time demands.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Bioinformatics</a:t>
            </a:r>
            <a:endParaRPr/>
          </a:p>
        </p:txBody>
      </p:sp>
      <p:sp>
        <p:nvSpPr>
          <p:cNvPr id="106" name="Google Shape;106;p14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pic>
        <p:nvPicPr>
          <p:cNvPr id="294" name="Google Shape;294;p41"/>
          <p:cNvPicPr preferRelativeResize="0"/>
          <p:nvPr/>
        </p:nvPicPr>
        <p:blipFill rotWithShape="1">
          <a:blip r:embed="rId3">
            <a:alphaModFix/>
          </a:blip>
          <a:srcRect b="16184" l="0" r="0" t="0"/>
          <a:stretch/>
        </p:blipFill>
        <p:spPr>
          <a:xfrm>
            <a:off x="1649825" y="928401"/>
            <a:ext cx="5940674" cy="343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Clock speed tells us how fast a system runs. Aka: high frequency = shorter cycle time.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Time = Cycles x ( 1 / Clock Frequency)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In our tests, Java ran on a 3.7 GHz CPU, and hardware was modeled using a 50 MHz FPGA.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We also did theoretical calculations of how a faster FPGA would perform such as a 1 GHz processor.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0" name="Google Shape;300;p42"/>
          <p:cNvSpPr txBox="1"/>
          <p:nvPr>
            <p:ph type="title"/>
          </p:nvPr>
        </p:nvSpPr>
        <p:spPr>
          <a:xfrm>
            <a:off x="714142" y="9527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Clock Speed and Cycle Analysis: Java vs. FPGA</a:t>
            </a:r>
            <a:endParaRPr/>
          </a:p>
        </p:txBody>
      </p:sp>
      <p:sp>
        <p:nvSpPr>
          <p:cNvPr id="301" name="Google Shape;301;p42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713267" y="1815537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In the average case, the threshold is reached around </a:t>
            </a:r>
            <a:r>
              <a:rPr lang="en"/>
              <a:t>iteration</a:t>
            </a:r>
            <a:r>
              <a:rPr lang="en"/>
              <a:t> 75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There are two ways to </a:t>
            </a:r>
            <a:r>
              <a:rPr lang="en"/>
              <a:t>retrieve</a:t>
            </a:r>
            <a:r>
              <a:rPr lang="en"/>
              <a:t> values from memory</a:t>
            </a:r>
            <a:endParaRPr/>
          </a:p>
          <a:p>
            <a:pPr indent="-330454" lvl="1" marL="914400" rtl="0" algn="l">
              <a:spcBef>
                <a:spcPts val="0"/>
              </a:spcBef>
              <a:spcAft>
                <a:spcPts val="0"/>
              </a:spcAft>
              <a:buSzPts val="1604"/>
              <a:buChar char="&gt;"/>
            </a:pPr>
            <a:r>
              <a:rPr lang="en"/>
              <a:t>Get values from memory</a:t>
            </a:r>
            <a:endParaRPr/>
          </a:p>
          <a:p>
            <a:pPr indent="-297180" lvl="2" marL="1371600" rtl="0" algn="l">
              <a:spcBef>
                <a:spcPts val="0"/>
              </a:spcBef>
              <a:spcAft>
                <a:spcPts val="0"/>
              </a:spcAft>
              <a:buSzPts val="1080"/>
              <a:buChar char="o"/>
            </a:pPr>
            <a:r>
              <a:rPr lang="en"/>
              <a:t>4 cycles (cached)</a:t>
            </a:r>
            <a:endParaRPr/>
          </a:p>
          <a:p>
            <a:pPr indent="-297180" lvl="2" marL="1371600" rtl="0" algn="l">
              <a:spcBef>
                <a:spcPts val="0"/>
              </a:spcBef>
              <a:spcAft>
                <a:spcPts val="0"/>
              </a:spcAft>
              <a:buSzPts val="1080"/>
              <a:buChar char="o"/>
            </a:pPr>
            <a:r>
              <a:rPr lang="en"/>
              <a:t>100 cycles (non-cached)</a:t>
            </a:r>
            <a:endParaRPr/>
          </a:p>
          <a:p>
            <a:pPr indent="-330454" lvl="1" marL="914400" rtl="0" algn="l">
              <a:spcBef>
                <a:spcPts val="0"/>
              </a:spcBef>
              <a:spcAft>
                <a:spcPts val="0"/>
              </a:spcAft>
              <a:buSzPts val="1604"/>
              <a:buChar char="&gt;"/>
            </a:pPr>
            <a:r>
              <a:rPr lang="en"/>
              <a:t>Add to total - 1 </a:t>
            </a:r>
            <a:r>
              <a:rPr lang="en"/>
              <a:t>cycle</a:t>
            </a:r>
            <a:endParaRPr/>
          </a:p>
          <a:p>
            <a:pPr indent="-330454" lvl="1" marL="914400" rtl="0" algn="l">
              <a:spcBef>
                <a:spcPts val="0"/>
              </a:spcBef>
              <a:spcAft>
                <a:spcPts val="0"/>
              </a:spcAft>
              <a:buSzPts val="1604"/>
              <a:buChar char="&gt;"/>
            </a:pPr>
            <a:r>
              <a:rPr lang="en"/>
              <a:t>Compare to threshold - 1 cycle</a:t>
            </a:r>
            <a:endParaRPr/>
          </a:p>
          <a:p>
            <a:pPr indent="-330454" lvl="1" marL="914400" rtl="0" algn="l">
              <a:spcBef>
                <a:spcPts val="0"/>
              </a:spcBef>
              <a:spcAft>
                <a:spcPts val="0"/>
              </a:spcAft>
              <a:buSzPts val="1604"/>
              <a:buChar char="&gt;"/>
            </a:pPr>
            <a:r>
              <a:rPr lang="en"/>
              <a:t>Increment and check the loop - 2 cycles </a:t>
            </a:r>
            <a:endParaRPr/>
          </a:p>
        </p:txBody>
      </p:sp>
      <p:sp>
        <p:nvSpPr>
          <p:cNvPr id="307" name="Google Shape;307;p43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Performance</a:t>
            </a:r>
            <a:endParaRPr/>
          </a:p>
        </p:txBody>
      </p:sp>
      <p:sp>
        <p:nvSpPr>
          <p:cNvPr id="308" name="Google Shape;308;p43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Performance Table</a:t>
            </a:r>
            <a:endParaRPr/>
          </a:p>
        </p:txBody>
      </p:sp>
      <p:sp>
        <p:nvSpPr>
          <p:cNvPr id="314" name="Google Shape;314;p44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graphicFrame>
        <p:nvGraphicFramePr>
          <p:cNvPr id="315" name="Google Shape;315;p44"/>
          <p:cNvGraphicFramePr/>
          <p:nvPr/>
        </p:nvGraphicFramePr>
        <p:xfrm>
          <a:off x="952500" y="19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{0F825FC8-7DC1-4723-B7CE-C6D306837533}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Threshold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Memory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Cycles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1st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10.5 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75th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 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75th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7,831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2.11 µs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150th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Cached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15,631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4.22 µs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Measured Runtime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75th Value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 µs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713267" y="1815537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Two Methods: </a:t>
            </a:r>
            <a:r>
              <a:rPr b="1" lang="en" sz="1800"/>
              <a:t>Traditional Iteration</a:t>
            </a:r>
            <a:r>
              <a:rPr lang="en" sz="1800"/>
              <a:t> vs. </a:t>
            </a:r>
            <a:r>
              <a:rPr b="1" lang="en" sz="1800"/>
              <a:t>Optimized Accumulation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Traditional design</a:t>
            </a:r>
            <a:r>
              <a:rPr lang="en" sz="1800"/>
              <a:t> reads on value per cycle and checks threshold sequentially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" sz="1800"/>
              <a:t>Optimized Accumulation</a:t>
            </a:r>
            <a:r>
              <a:rPr lang="en" sz="1800"/>
              <a:t> uses a tree-based structure for parallel </a:t>
            </a:r>
            <a:r>
              <a:rPr lang="en" sz="1800"/>
              <a:t>block</a:t>
            </a:r>
            <a:r>
              <a:rPr lang="en" sz="1800"/>
              <a:t> summation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 sz="1800"/>
              <a:t>Latency reduced from up to 450 cycles (150 values * 3 cycles) to a fixed 15 cycles</a:t>
            </a:r>
            <a:endParaRPr sz="1800"/>
          </a:p>
        </p:txBody>
      </p:sp>
      <p:sp>
        <p:nvSpPr>
          <p:cNvPr id="321" name="Google Shape;321;p45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VHDL Performance</a:t>
            </a:r>
            <a:endParaRPr/>
          </a:p>
        </p:txBody>
      </p:sp>
      <p:sp>
        <p:nvSpPr>
          <p:cNvPr id="322" name="Google Shape;322;p45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VHDL Performance Table</a:t>
            </a:r>
            <a:endParaRPr/>
          </a:p>
        </p:txBody>
      </p:sp>
      <p:sp>
        <p:nvSpPr>
          <p:cNvPr id="328" name="Google Shape;328;p46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graphicFrame>
        <p:nvGraphicFramePr>
          <p:cNvPr id="329" name="Google Shape;329;p46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{0F825FC8-7DC1-4723-B7CE-C6D306837533}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Scenario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Cycle 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@ 50 MHz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@ 500 MHz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Best Case (Optimized)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cycles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Average Case (Optimized)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 cycles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 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Worst Case (Traditional)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606 Cycles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12.12 µs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1.212 µs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idx="1" type="body"/>
          </p:nvPr>
        </p:nvSpPr>
        <p:spPr>
          <a:xfrm>
            <a:off x="714150" y="1409399"/>
            <a:ext cx="7715700" cy="291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Current optimization is focused on </a:t>
            </a:r>
            <a:r>
              <a:rPr b="1" lang="en" sz="1800">
                <a:solidFill>
                  <a:srgbClr val="000000"/>
                </a:solidFill>
              </a:rPr>
              <a:t>FastQC and Cutadapt</a:t>
            </a:r>
            <a:r>
              <a:rPr lang="en" sz="1800">
                <a:solidFill>
                  <a:srgbClr val="000000"/>
                </a:solidFill>
              </a:rPr>
              <a:t> — other bioinformatics tools haven’t yet been analyzed for performance bottlenecks.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VHDL optimizations are </a:t>
            </a:r>
            <a:r>
              <a:rPr b="1" lang="en" sz="1800">
                <a:solidFill>
                  <a:srgbClr val="000000"/>
                </a:solidFill>
              </a:rPr>
              <a:t>hardware-dependent</a:t>
            </a:r>
            <a:r>
              <a:rPr lang="en" sz="1800">
                <a:solidFill>
                  <a:srgbClr val="000000"/>
                </a:solidFill>
              </a:rPr>
              <a:t>, and full performance benefits require access to </a:t>
            </a:r>
            <a:r>
              <a:rPr b="1" lang="en" sz="1800">
                <a:solidFill>
                  <a:srgbClr val="000000"/>
                </a:solidFill>
              </a:rPr>
              <a:t>high-speed FPGAs</a:t>
            </a:r>
            <a:r>
              <a:rPr lang="en" sz="1800">
                <a:solidFill>
                  <a:srgbClr val="000000"/>
                </a:solidFill>
              </a:rPr>
              <a:t>, which were not available during development.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The project is constrained by </a:t>
            </a:r>
            <a:r>
              <a:rPr b="1" lang="en" sz="1800">
                <a:solidFill>
                  <a:srgbClr val="000000"/>
                </a:solidFill>
              </a:rPr>
              <a:t>development time</a:t>
            </a:r>
            <a:r>
              <a:rPr lang="en" sz="1800">
                <a:solidFill>
                  <a:srgbClr val="000000"/>
                </a:solidFill>
              </a:rPr>
              <a:t> — creating, testing, and validating VHDL designs is a time-intensive process.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7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36" name="Google Shape;336;p47"/>
          <p:cNvSpPr txBox="1"/>
          <p:nvPr>
            <p:ph type="title"/>
          </p:nvPr>
        </p:nvSpPr>
        <p:spPr>
          <a:xfrm>
            <a:off x="714142" y="860043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714150" y="1488197"/>
            <a:ext cx="7715700" cy="290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VHDL acceleration provided </a:t>
            </a:r>
            <a:r>
              <a:rPr b="1" lang="en" sz="1600">
                <a:solidFill>
                  <a:srgbClr val="000000"/>
                </a:solidFill>
              </a:rPr>
              <a:t>significant speed improvements</a:t>
            </a:r>
            <a:r>
              <a:rPr lang="en" sz="1600">
                <a:solidFill>
                  <a:srgbClr val="000000"/>
                </a:solidFill>
              </a:rPr>
              <a:t> over traditional software.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The </a:t>
            </a:r>
            <a:r>
              <a:rPr lang="en" sz="1600">
                <a:solidFill>
                  <a:srgbClr val="000000"/>
                </a:solidFill>
              </a:rPr>
              <a:t>getPercentile</a:t>
            </a:r>
            <a:r>
              <a:rPr lang="en" sz="1600">
                <a:solidFill>
                  <a:srgbClr val="000000"/>
                </a:solidFill>
              </a:rPr>
              <a:t>() design proved </a:t>
            </a:r>
            <a:r>
              <a:rPr b="1" lang="en" sz="1600">
                <a:solidFill>
                  <a:srgbClr val="000000"/>
                </a:solidFill>
              </a:rPr>
              <a:t>reliable and consistent</a:t>
            </a:r>
            <a:r>
              <a:rPr lang="en" sz="1600">
                <a:solidFill>
                  <a:srgbClr val="000000"/>
                </a:solidFill>
              </a:rPr>
              <a:t>, even on slower hardware.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Java performance varied, while hardware execution stayed </a:t>
            </a:r>
            <a:r>
              <a:rPr b="1" lang="en" sz="1600">
                <a:solidFill>
                  <a:srgbClr val="000000"/>
                </a:solidFill>
              </a:rPr>
              <a:t>predictable and stable</a:t>
            </a:r>
            <a:r>
              <a:rPr lang="en" sz="1600">
                <a:solidFill>
                  <a:srgbClr val="000000"/>
                </a:solidFill>
              </a:rPr>
              <a:t>.</a:t>
            </a:r>
            <a:br>
              <a:rPr lang="en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600">
                <a:solidFill>
                  <a:srgbClr val="000000"/>
                </a:solidFill>
              </a:rPr>
              <a:t>These results show the value of </a:t>
            </a:r>
            <a:r>
              <a:rPr b="1" lang="en" sz="1600">
                <a:solidFill>
                  <a:srgbClr val="000000"/>
                </a:solidFill>
              </a:rPr>
              <a:t>hardware-aware design</a:t>
            </a:r>
            <a:r>
              <a:rPr lang="en" sz="1600">
                <a:solidFill>
                  <a:srgbClr val="000000"/>
                </a:solidFill>
              </a:rPr>
              <a:t> in bioinformatics.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8"/>
          <p:cNvSpPr txBox="1"/>
          <p:nvPr>
            <p:ph type="title"/>
          </p:nvPr>
        </p:nvSpPr>
        <p:spPr>
          <a:xfrm>
            <a:off x="714142" y="899443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3" name="Google Shape;343;p48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713267" y="17199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Finalize VHDL Designs:</a:t>
            </a:r>
            <a:r>
              <a:rPr lang="en" sz="1800">
                <a:solidFill>
                  <a:srgbClr val="000000"/>
                </a:solidFill>
              </a:rPr>
              <a:t> Complete and test getPercentile() and getMean() using the new accumulator logic.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Real Hardware Testing:</a:t>
            </a:r>
            <a:r>
              <a:rPr lang="en" sz="1800">
                <a:solidFill>
                  <a:srgbClr val="000000"/>
                </a:solidFill>
              </a:rPr>
              <a:t> Analyze combined performance on the FPGA; results expected within the next week.</a:t>
            </a: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</a:rPr>
              <a:t>Scalability &amp; Optimization:</a:t>
            </a:r>
            <a:r>
              <a:rPr lang="en" sz="1800">
                <a:solidFill>
                  <a:srgbClr val="000000"/>
                </a:solidFill>
              </a:rPr>
              <a:t> Explore further parallelization and refine designs for larger datasets and future tools.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  <p:sp>
        <p:nvSpPr>
          <p:cNvPr id="350" name="Google Shape;350;p49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FPGA (Field-Programmable Gate Array):</a:t>
            </a:r>
            <a:r>
              <a:rPr lang="en" sz="1800">
                <a:solidFill>
                  <a:srgbClr val="000000"/>
                </a:solidFill>
              </a:rPr>
              <a:t> Reconfigurable hardware for specific tasks.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Digital Logic:</a:t>
            </a:r>
            <a:r>
              <a:rPr lang="en" sz="1800">
                <a:solidFill>
                  <a:srgbClr val="000000"/>
                </a:solidFill>
              </a:rPr>
              <a:t> Hardware-based operations for faster, efficient processing.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Advantage:</a:t>
            </a:r>
            <a:r>
              <a:rPr lang="en" sz="1800">
                <a:solidFill>
                  <a:srgbClr val="000000"/>
                </a:solidFill>
              </a:rPr>
              <a:t> Parallel processing for higher speed over traditional CPUs.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and Digital Logic Basics</a:t>
            </a:r>
            <a:endParaRPr/>
          </a:p>
        </p:txBody>
      </p:sp>
      <p:sp>
        <p:nvSpPr>
          <p:cNvPr id="113" name="Google Shape;113;p15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Parallel Processing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Custom Hardware Design (VHDL - Very High Speed Integrated Circuit Hardware Description Language)</a:t>
            </a:r>
            <a:endParaRPr b="1"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b="1" lang="en" sz="1800">
                <a:solidFill>
                  <a:srgbClr val="000000"/>
                </a:solidFill>
              </a:rPr>
              <a:t>Direct Data Handling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FPGA and VHDL?</a:t>
            </a:r>
            <a:endParaRPr/>
          </a:p>
        </p:txBody>
      </p:sp>
      <p:sp>
        <p:nvSpPr>
          <p:cNvPr id="120" name="Google Shape;120;p16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Customizability vs. Generalization:</a:t>
            </a:r>
            <a:r>
              <a:rPr lang="en" sz="1600">
                <a:solidFill>
                  <a:srgbClr val="000000"/>
                </a:solidFill>
              </a:rPr>
              <a:t> FPGAs provide hardware-level customization, while Nvidia GPUs are optimized for general-purpose parallel computing.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Power Efficiency:</a:t>
            </a:r>
            <a:r>
              <a:rPr lang="en" sz="1600">
                <a:solidFill>
                  <a:srgbClr val="000000"/>
                </a:solidFill>
              </a:rPr>
              <a:t> FPGAs often consume less power for specific tasks, making them more efficient in targeted applications.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Performance Trade-off:</a:t>
            </a:r>
            <a:r>
              <a:rPr lang="en" sz="1600">
                <a:solidFill>
                  <a:srgbClr val="000000"/>
                </a:solidFill>
              </a:rPr>
              <a:t> GPUs excel in floating-point heavy tasks, whereas FPGAs perform better in data-centric, pipeline-heavy workflows.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FPGA vs Nvidia Processors</a:t>
            </a:r>
            <a:endParaRPr/>
          </a:p>
        </p:txBody>
      </p:sp>
      <p:sp>
        <p:nvSpPr>
          <p:cNvPr id="127" name="Google Shape;127;p17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713267" y="191731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Scalability Issues</a:t>
            </a:r>
            <a:r>
              <a:rPr lang="en" sz="1800">
                <a:solidFill>
                  <a:srgbClr val="000000"/>
                </a:solidFill>
              </a:rPr>
              <a:t>: Growing data volumes are pushing current software to its limits.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Computational Bottlenecks</a:t>
            </a:r>
            <a:r>
              <a:rPr lang="en" sz="1800">
                <a:solidFill>
                  <a:srgbClr val="000000"/>
                </a:solidFill>
              </a:rPr>
              <a:t>: Processing delays slow down overall analysis.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Need for Speed</a:t>
            </a:r>
            <a:r>
              <a:rPr lang="en" sz="1800">
                <a:solidFill>
                  <a:srgbClr val="000000"/>
                </a:solidFill>
              </a:rPr>
              <a:t>: Faster processing leads to quicker insights and discoveries.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ook Antiqua"/>
              <a:buChar char="●"/>
            </a:pPr>
            <a:r>
              <a:rPr b="1" lang="en" sz="1800">
                <a:solidFill>
                  <a:srgbClr val="000000"/>
                </a:solidFill>
              </a:rPr>
              <a:t>Development Complexity</a:t>
            </a:r>
            <a:r>
              <a:rPr lang="en" sz="1800">
                <a:solidFill>
                  <a:srgbClr val="000000"/>
                </a:solidFill>
              </a:rPr>
              <a:t>: Building low-level computations takes time and precision.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Limitations</a:t>
            </a:r>
            <a:endParaRPr/>
          </a:p>
        </p:txBody>
      </p:sp>
      <p:sp>
        <p:nvSpPr>
          <p:cNvPr id="134" name="Google Shape;134;p18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13280" y="1949450"/>
            <a:ext cx="73758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Goal:</a:t>
            </a:r>
            <a:r>
              <a:rPr lang="en" sz="1800">
                <a:solidFill>
                  <a:srgbClr val="000000"/>
                </a:solidFill>
              </a:rPr>
              <a:t> Improve efficiency in large-scale data processing.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Focus:</a:t>
            </a:r>
            <a:r>
              <a:rPr lang="en" sz="1800">
                <a:solidFill>
                  <a:srgbClr val="000000"/>
                </a:solidFill>
              </a:rPr>
              <a:t> Streamline analysis, reduce computation time, enhance tool integration.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Objective:</a:t>
            </a:r>
            <a:r>
              <a:rPr lang="en" sz="1800">
                <a:solidFill>
                  <a:srgbClr val="000000"/>
                </a:solidFill>
              </a:rPr>
              <a:t> Address bottlenecks in bioinformatics workflows.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Impact:</a:t>
            </a:r>
            <a:r>
              <a:rPr lang="en" sz="1800">
                <a:solidFill>
                  <a:srgbClr val="000000"/>
                </a:solidFill>
              </a:rPr>
              <a:t> Enable faster processing, higher accuracy, and better resource use.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714142" y="9659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Enhancing Bioinformatics Workflow </a:t>
            </a:r>
            <a:r>
              <a:rPr lang="en"/>
              <a:t>Efficiency</a:t>
            </a:r>
            <a:r>
              <a:rPr lang="en"/>
              <a:t> </a:t>
            </a:r>
            <a:endParaRPr/>
          </a:p>
        </p:txBody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Research Objective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13267" y="1949462"/>
            <a:ext cx="77157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Examples of Bioinformatics Tools and Their Languages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Cutadapt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Python</a:t>
            </a:r>
            <a:r>
              <a:rPr lang="en" sz="1600">
                <a:solidFill>
                  <a:srgbClr val="000000"/>
                </a:solidFill>
              </a:rPr>
              <a:t> (adapter trimming)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FastQC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Java</a:t>
            </a:r>
            <a:r>
              <a:rPr lang="en" sz="1600">
                <a:solidFill>
                  <a:srgbClr val="000000"/>
                </a:solidFill>
              </a:rPr>
              <a:t> (quality control for sequencing)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VirusFinder 2.0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C++</a:t>
            </a:r>
            <a:r>
              <a:rPr lang="en" sz="1600">
                <a:solidFill>
                  <a:srgbClr val="000000"/>
                </a:solidFill>
              </a:rPr>
              <a:t> (virus detection)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HISAT2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C++</a:t>
            </a:r>
            <a:r>
              <a:rPr lang="en" sz="1600">
                <a:solidFill>
                  <a:srgbClr val="000000"/>
                </a:solidFill>
              </a:rPr>
              <a:t> (RNA-Seq read alignment)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StringTie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C++</a:t>
            </a:r>
            <a:r>
              <a:rPr lang="en" sz="1600">
                <a:solidFill>
                  <a:srgbClr val="000000"/>
                </a:solidFill>
              </a:rPr>
              <a:t> (transcript assembly and quantification)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" sz="1600">
                <a:solidFill>
                  <a:srgbClr val="000000"/>
                </a:solidFill>
              </a:rPr>
              <a:t>Bowtie2</a:t>
            </a:r>
            <a:r>
              <a:rPr lang="en" sz="1600">
                <a:solidFill>
                  <a:srgbClr val="000000"/>
                </a:solidFill>
              </a:rPr>
              <a:t> – Written in </a:t>
            </a:r>
            <a:r>
              <a:rPr b="1" lang="en" sz="1600">
                <a:solidFill>
                  <a:srgbClr val="000000"/>
                </a:solidFill>
              </a:rPr>
              <a:t>C++</a:t>
            </a:r>
            <a:r>
              <a:rPr lang="en" sz="1600">
                <a:solidFill>
                  <a:srgbClr val="000000"/>
                </a:solidFill>
              </a:rPr>
              <a:t> (read alignment)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713267" y="1063106"/>
            <a:ext cx="7715700" cy="42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Diversity &amp; Fragmentation</a:t>
            </a:r>
            <a:endParaRPr/>
          </a:p>
        </p:txBody>
      </p:sp>
      <p:sp>
        <p:nvSpPr>
          <p:cNvPr id="148" name="Google Shape;148;p20"/>
          <p:cNvSpPr txBox="1"/>
          <p:nvPr>
            <p:ph idx="3" type="body"/>
          </p:nvPr>
        </p:nvSpPr>
        <p:spPr>
          <a:xfrm>
            <a:off x="4572227" y="363181"/>
            <a:ext cx="4257900" cy="37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Challenges in Bioinformatics Tools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AT_Internal_V2">
  <a:themeElements>
    <a:clrScheme name="NCAT Internal">
      <a:dk1>
        <a:srgbClr val="4C4C4C"/>
      </a:dk1>
      <a:lt1>
        <a:srgbClr val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