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0" r:id="rId4"/>
    <p:sldId id="259"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8398" autoAdjust="0"/>
  </p:normalViewPr>
  <p:slideViewPr>
    <p:cSldViewPr snapToGrid="0">
      <p:cViewPr varScale="1">
        <p:scale>
          <a:sx n="64" d="100"/>
          <a:sy n="64" d="100"/>
        </p:scale>
        <p:origin x="984" y="66"/>
      </p:cViewPr>
      <p:guideLst/>
    </p:cSldViewPr>
  </p:slideViewPr>
  <p:notesTextViewPr>
    <p:cViewPr>
      <p:scale>
        <a:sx n="1" d="1"/>
        <a:sy n="1" d="1"/>
      </p:scale>
      <p:origin x="0" y="0"/>
    </p:cViewPr>
  </p:notesTextViewPr>
  <p:sorterViewPr>
    <p:cViewPr>
      <p:scale>
        <a:sx n="100" d="100"/>
        <a:sy n="100" d="100"/>
      </p:scale>
      <p:origin x="0" y="-80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C0465-5DBC-492E-BD94-D46B907ED16F}" type="datetimeFigureOut">
              <a:rPr lang="en-MY" smtClean="0"/>
              <a:t>18/7/2020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CF85A-DE8B-42EA-A0E6-6FBB79F903CD}" type="slidenum">
              <a:rPr lang="en-MY" smtClean="0"/>
              <a:t>‹#›</a:t>
            </a:fld>
            <a:endParaRPr lang="en-MY"/>
          </a:p>
        </p:txBody>
      </p:sp>
    </p:spTree>
    <p:extLst>
      <p:ext uri="{BB962C8B-B14F-4D97-AF65-F5344CB8AC3E}">
        <p14:creationId xmlns:p14="http://schemas.microsoft.com/office/powerpoint/2010/main" val="38429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is obtained from kaggle.com, there are seventy six attributes but fourteen attributes will be used as the dataset. They are age, resting blood pressure, fasting blood sugar, cholesterol and many more.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2</a:t>
            </a:fld>
            <a:endParaRPr lang="en-MY"/>
          </a:p>
        </p:txBody>
      </p:sp>
    </p:spTree>
    <p:extLst>
      <p:ext uri="{BB962C8B-B14F-4D97-AF65-F5344CB8AC3E}">
        <p14:creationId xmlns:p14="http://schemas.microsoft.com/office/powerpoint/2010/main" val="57538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Sixty nine point sixty one percent patients have no exercise-induced angina. </a:t>
            </a:r>
          </a:p>
          <a:p>
            <a:r>
              <a:rPr lang="en-US" sz="1200" dirty="0">
                <a:latin typeface="Linux Libertine"/>
              </a:rPr>
              <a:t>2. Patients who do not exercise will be at higher risk of getting heart disease.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11</a:t>
            </a:fld>
            <a:endParaRPr lang="en-MY"/>
          </a:p>
        </p:txBody>
      </p:sp>
    </p:spTree>
    <p:extLst>
      <p:ext uri="{BB962C8B-B14F-4D97-AF65-F5344CB8AC3E}">
        <p14:creationId xmlns:p14="http://schemas.microsoft.com/office/powerpoint/2010/main" val="3948429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Linux Libertine"/>
              </a:rPr>
              <a:t>Patients with normal Rest ECG likely to get heart disease.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12</a:t>
            </a:fld>
            <a:endParaRPr lang="en-MY"/>
          </a:p>
        </p:txBody>
      </p:sp>
    </p:spTree>
    <p:extLst>
      <p:ext uri="{BB962C8B-B14F-4D97-AF65-F5344CB8AC3E}">
        <p14:creationId xmlns:p14="http://schemas.microsoft.com/office/powerpoint/2010/main" val="282074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Thalassemia is kind of blood disorder, patients with normal blood flow are at risk of getting heart disease. </a:t>
            </a:r>
          </a:p>
        </p:txBody>
      </p:sp>
      <p:sp>
        <p:nvSpPr>
          <p:cNvPr id="4" name="Slide Number Placeholder 3"/>
          <p:cNvSpPr>
            <a:spLocks noGrp="1"/>
          </p:cNvSpPr>
          <p:nvPr>
            <p:ph type="sldNum" sz="quarter" idx="5"/>
          </p:nvPr>
        </p:nvSpPr>
        <p:spPr/>
        <p:txBody>
          <a:bodyPr/>
          <a:lstStyle/>
          <a:p>
            <a:fld id="{B5ACF85A-DE8B-42EA-A0E6-6FBB79F903CD}" type="slidenum">
              <a:rPr lang="en-MY" smtClean="0"/>
              <a:t>13</a:t>
            </a:fld>
            <a:endParaRPr lang="en-MY"/>
          </a:p>
        </p:txBody>
      </p:sp>
    </p:spTree>
    <p:extLst>
      <p:ext uri="{BB962C8B-B14F-4D97-AF65-F5344CB8AC3E}">
        <p14:creationId xmlns:p14="http://schemas.microsoft.com/office/powerpoint/2010/main" val="390472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Correlation matrix with heatmap will be used to display the relationship between features and target value.</a:t>
            </a:r>
          </a:p>
          <a:p>
            <a:pPr marL="228600" indent="-228600">
              <a:buAutoNum type="arabicPeriod"/>
            </a:pPr>
            <a:r>
              <a:rPr lang="en-US" sz="1200" dirty="0">
                <a:latin typeface="Linux Libertine"/>
              </a:rPr>
              <a:t>No features with a correlation of more than zero point five.</a:t>
            </a:r>
          </a:p>
          <a:p>
            <a:pPr marL="228600" indent="-228600">
              <a:buAutoNum type="arabicPeriod"/>
            </a:pPr>
            <a:r>
              <a:rPr lang="en-US" dirty="0"/>
              <a:t>These features are poor predictors. </a:t>
            </a:r>
          </a:p>
          <a:p>
            <a:pPr marL="228600" indent="-228600">
              <a:buAutoNum type="arabicPeriod"/>
            </a:pPr>
            <a:r>
              <a:rPr lang="en-US" dirty="0"/>
              <a:t>Type of chest pain, maximum heart rate achieved and ST slope have higher value among them. </a:t>
            </a:r>
          </a:p>
        </p:txBody>
      </p:sp>
      <p:sp>
        <p:nvSpPr>
          <p:cNvPr id="4" name="Slide Number Placeholder 3"/>
          <p:cNvSpPr>
            <a:spLocks noGrp="1"/>
          </p:cNvSpPr>
          <p:nvPr>
            <p:ph type="sldNum" sz="quarter" idx="5"/>
          </p:nvPr>
        </p:nvSpPr>
        <p:spPr/>
        <p:txBody>
          <a:bodyPr/>
          <a:lstStyle/>
          <a:p>
            <a:fld id="{B5ACF85A-DE8B-42EA-A0E6-6FBB79F903CD}" type="slidenum">
              <a:rPr lang="en-MY" smtClean="0"/>
              <a:t>14</a:t>
            </a:fld>
            <a:endParaRPr lang="en-MY"/>
          </a:p>
        </p:txBody>
      </p:sp>
    </p:spTree>
    <p:extLst>
      <p:ext uri="{BB962C8B-B14F-4D97-AF65-F5344CB8AC3E}">
        <p14:creationId xmlns:p14="http://schemas.microsoft.com/office/powerpoint/2010/main" val="2269456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output of chi squared test, maximum heart rate achieved, ST depression and number of major vessels have strongest relationship with the output variable.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15</a:t>
            </a:fld>
            <a:endParaRPr lang="en-MY"/>
          </a:p>
        </p:txBody>
      </p:sp>
    </p:spTree>
    <p:extLst>
      <p:ext uri="{BB962C8B-B14F-4D97-AF65-F5344CB8AC3E}">
        <p14:creationId xmlns:p14="http://schemas.microsoft.com/office/powerpoint/2010/main" val="1484945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I will use machine learning models to extracting the important features after train the models.</a:t>
            </a:r>
          </a:p>
          <a:p>
            <a:r>
              <a:rPr lang="en-US" dirty="0"/>
              <a:t>Random forest draw conclusion that maximum heart rate achieved, number of major vessels and ST depression contribute the most.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16</a:t>
            </a:fld>
            <a:endParaRPr lang="en-MY"/>
          </a:p>
        </p:txBody>
      </p:sp>
    </p:spTree>
    <p:extLst>
      <p:ext uri="{BB962C8B-B14F-4D97-AF65-F5344CB8AC3E}">
        <p14:creationId xmlns:p14="http://schemas.microsoft.com/office/powerpoint/2010/main" val="1784724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machine learning model, decision tree draw conclusion that type of chest pain, ST depression and number of major vessels contribute the most.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17</a:t>
            </a:fld>
            <a:endParaRPr lang="en-MY"/>
          </a:p>
        </p:txBody>
      </p:sp>
    </p:spTree>
    <p:extLst>
      <p:ext uri="{BB962C8B-B14F-4D97-AF65-F5344CB8AC3E}">
        <p14:creationId xmlns:p14="http://schemas.microsoft.com/office/powerpoint/2010/main" val="318350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choose type of chest pain, maximum heart rate achieved and ST slope.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18</a:t>
            </a:fld>
            <a:endParaRPr lang="en-MY"/>
          </a:p>
        </p:txBody>
      </p:sp>
    </p:spTree>
    <p:extLst>
      <p:ext uri="{BB962C8B-B14F-4D97-AF65-F5344CB8AC3E}">
        <p14:creationId xmlns:p14="http://schemas.microsoft.com/office/powerpoint/2010/main" val="187533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SVM select type of chest pain, maximum heart rate and ST slope as most contributor.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19</a:t>
            </a:fld>
            <a:endParaRPr lang="en-MY"/>
          </a:p>
        </p:txBody>
      </p:sp>
    </p:spTree>
    <p:extLst>
      <p:ext uri="{BB962C8B-B14F-4D97-AF65-F5344CB8AC3E}">
        <p14:creationId xmlns:p14="http://schemas.microsoft.com/office/powerpoint/2010/main" val="1167276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 machine learning models, </a:t>
            </a:r>
            <a:r>
              <a:rPr lang="en-US" dirty="0" err="1"/>
              <a:t>svm`s</a:t>
            </a:r>
            <a:r>
              <a:rPr lang="en-US" dirty="0"/>
              <a:t> prediction accuracy is better.</a:t>
            </a:r>
          </a:p>
          <a:p>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20</a:t>
            </a:fld>
            <a:endParaRPr lang="en-MY"/>
          </a:p>
        </p:txBody>
      </p:sp>
    </p:spTree>
    <p:extLst>
      <p:ext uri="{BB962C8B-B14F-4D97-AF65-F5344CB8AC3E}">
        <p14:creationId xmlns:p14="http://schemas.microsoft.com/office/powerpoint/2010/main" val="390440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factors that contribute to heart disease. We don`t know what is the key factors that contribute to heart diseases.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3</a:t>
            </a:fld>
            <a:endParaRPr lang="en-MY"/>
          </a:p>
        </p:txBody>
      </p:sp>
    </p:spTree>
    <p:extLst>
      <p:ext uri="{BB962C8B-B14F-4D97-AF65-F5344CB8AC3E}">
        <p14:creationId xmlns:p14="http://schemas.microsoft.com/office/powerpoint/2010/main" val="184175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matrix will be used to make sure the trained machine learning models do not have many false positive (you do not have heart disease but told you to get treatment) and false negative (you have heart disease but I ask you do not go for treatment). From here, we can know these machine learning models shows better prediction.</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21</a:t>
            </a:fld>
            <a:endParaRPr lang="en-MY"/>
          </a:p>
        </p:txBody>
      </p:sp>
    </p:spTree>
    <p:extLst>
      <p:ext uri="{BB962C8B-B14F-4D97-AF65-F5344CB8AC3E}">
        <p14:creationId xmlns:p14="http://schemas.microsoft.com/office/powerpoint/2010/main" val="1680286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Recall is important than precision because cost of false negative is high and false positive is not as much. Because the patients will die if they have heart disease but the doctors ask them don`t get the treatment. All recall score of the machine learning models is higher than precision. These machine learning models are doing good because false negative is costly.</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22</a:t>
            </a:fld>
            <a:endParaRPr lang="en-MY"/>
          </a:p>
        </p:txBody>
      </p:sp>
    </p:spTree>
    <p:extLst>
      <p:ext uri="{BB962C8B-B14F-4D97-AF65-F5344CB8AC3E}">
        <p14:creationId xmlns:p14="http://schemas.microsoft.com/office/powerpoint/2010/main" val="1835054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six features will be chosen from all machine learning models to get the final result. Many people have misunderstanding and wrong concept about older people have higher risk for heart disease. Blood pressure, high cholesterol and smoking are the key factors that contribute to heart disease but after the finding, chest pain type especially </a:t>
            </a:r>
            <a:r>
              <a:rPr lang="en-US" sz="1200" b="1" dirty="0">
                <a:latin typeface="Linux Libertine"/>
              </a:rPr>
              <a:t>non-anginal pain</a:t>
            </a:r>
            <a:r>
              <a:rPr lang="en-US" dirty="0"/>
              <a:t> and </a:t>
            </a:r>
            <a:r>
              <a:rPr lang="en-US" sz="1200" b="1" dirty="0">
                <a:latin typeface="Linux Libertine"/>
              </a:rPr>
              <a:t>atypical pain</a:t>
            </a:r>
            <a:r>
              <a:rPr lang="en-US" dirty="0"/>
              <a:t>, maximum heart rate achieved are the key factors that contribute to heart disease.</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23</a:t>
            </a:fld>
            <a:endParaRPr lang="en-MY"/>
          </a:p>
        </p:txBody>
      </p:sp>
    </p:spTree>
    <p:extLst>
      <p:ext uri="{BB962C8B-B14F-4D97-AF65-F5344CB8AC3E}">
        <p14:creationId xmlns:p14="http://schemas.microsoft.com/office/powerpoint/2010/main" val="173487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24</a:t>
            </a:fld>
            <a:endParaRPr lang="en-MY"/>
          </a:p>
        </p:txBody>
      </p:sp>
    </p:spTree>
    <p:extLst>
      <p:ext uri="{BB962C8B-B14F-4D97-AF65-F5344CB8AC3E}">
        <p14:creationId xmlns:p14="http://schemas.microsoft.com/office/powerpoint/2010/main" val="184596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4</a:t>
            </a:fld>
            <a:endParaRPr lang="en-MY"/>
          </a:p>
        </p:txBody>
      </p:sp>
    </p:spTree>
    <p:extLst>
      <p:ext uri="{BB962C8B-B14F-4D97-AF65-F5344CB8AC3E}">
        <p14:creationId xmlns:p14="http://schemas.microsoft.com/office/powerpoint/2010/main" val="1036992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Fifty four point five percent of the patients has heart disease and forty five point five percent of patients has no heart disease.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5</a:t>
            </a:fld>
            <a:endParaRPr lang="en-MY"/>
          </a:p>
        </p:txBody>
      </p:sp>
    </p:spTree>
    <p:extLst>
      <p:ext uri="{BB962C8B-B14F-4D97-AF65-F5344CB8AC3E}">
        <p14:creationId xmlns:p14="http://schemas.microsoft.com/office/powerpoint/2010/main" val="151892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Fifty five point one percent of male patient has heart disease. Forty four point nine percent of female patient has heart disease. </a:t>
            </a:r>
          </a:p>
          <a:p>
            <a:r>
              <a:rPr lang="en-US" dirty="0"/>
              <a:t>2. Male has higher chance of suffering from heart disease than female!</a:t>
            </a:r>
          </a:p>
          <a:p>
            <a:r>
              <a:rPr lang="en-US" dirty="0"/>
              <a:t>3. Hormone plays an important role for heart disease.</a:t>
            </a:r>
          </a:p>
          <a:p>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6</a:t>
            </a:fld>
            <a:endParaRPr lang="en-MY"/>
          </a:p>
        </p:txBody>
      </p:sp>
    </p:spTree>
    <p:extLst>
      <p:ext uri="{BB962C8B-B14F-4D97-AF65-F5344CB8AC3E}">
        <p14:creationId xmlns:p14="http://schemas.microsoft.com/office/powerpoint/2010/main" val="201399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Linux Libertine"/>
              </a:rPr>
              <a:t>Patients suffer from heart disease have shown most of symptom of </a:t>
            </a:r>
            <a:r>
              <a:rPr lang="en-US" sz="1200" b="1" dirty="0">
                <a:latin typeface="Linux Libertine"/>
              </a:rPr>
              <a:t>non-anginal pain</a:t>
            </a:r>
            <a:r>
              <a:rPr lang="en-US" sz="1200" dirty="0">
                <a:latin typeface="Linux Libertine"/>
              </a:rPr>
              <a:t>, it is the chest pain that caused by heart disease.  </a:t>
            </a:r>
            <a:endParaRPr lang="en-MY" sz="1200" dirty="0">
              <a:latin typeface="Linux Libertine"/>
            </a:endParaRPr>
          </a:p>
          <a:p>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7</a:t>
            </a:fld>
            <a:endParaRPr lang="en-MY"/>
          </a:p>
        </p:txBody>
      </p:sp>
    </p:spTree>
    <p:extLst>
      <p:ext uri="{BB962C8B-B14F-4D97-AF65-F5344CB8AC3E}">
        <p14:creationId xmlns:p14="http://schemas.microsoft.com/office/powerpoint/2010/main" val="3250313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group between fifty and sixty years old has more chance of heart disease. </a:t>
            </a:r>
            <a:endParaRPr lang="en-MY" dirty="0"/>
          </a:p>
        </p:txBody>
      </p:sp>
      <p:sp>
        <p:nvSpPr>
          <p:cNvPr id="4" name="Slide Number Placeholder 3"/>
          <p:cNvSpPr>
            <a:spLocks noGrp="1"/>
          </p:cNvSpPr>
          <p:nvPr>
            <p:ph type="sldNum" sz="quarter" idx="5"/>
          </p:nvPr>
        </p:nvSpPr>
        <p:spPr/>
        <p:txBody>
          <a:bodyPr/>
          <a:lstStyle/>
          <a:p>
            <a:fld id="{B5ACF85A-DE8B-42EA-A0E6-6FBB79F903CD}" type="slidenum">
              <a:rPr lang="en-MY" smtClean="0"/>
              <a:t>8</a:t>
            </a:fld>
            <a:endParaRPr lang="en-MY"/>
          </a:p>
        </p:txBody>
      </p:sp>
    </p:spTree>
    <p:extLst>
      <p:ext uri="{BB962C8B-B14F-4D97-AF65-F5344CB8AC3E}">
        <p14:creationId xmlns:p14="http://schemas.microsoft.com/office/powerpoint/2010/main" val="168630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dirty="0">
                <a:latin typeface="Linux Libertine"/>
              </a:rPr>
              <a:t>1. Heart attack starts to strike when the person reach above forty years old. </a:t>
            </a:r>
          </a:p>
          <a:p>
            <a:pPr algn="l"/>
            <a:r>
              <a:rPr lang="en-US" sz="1200" dirty="0">
                <a:latin typeface="Linux Libertine"/>
              </a:rPr>
              <a:t>2. Below forty years old, heart disease can be misdiagnosed too.</a:t>
            </a:r>
          </a:p>
        </p:txBody>
      </p:sp>
      <p:sp>
        <p:nvSpPr>
          <p:cNvPr id="4" name="Slide Number Placeholder 3"/>
          <p:cNvSpPr>
            <a:spLocks noGrp="1"/>
          </p:cNvSpPr>
          <p:nvPr>
            <p:ph type="sldNum" sz="quarter" idx="5"/>
          </p:nvPr>
        </p:nvSpPr>
        <p:spPr/>
        <p:txBody>
          <a:bodyPr/>
          <a:lstStyle/>
          <a:p>
            <a:fld id="{B5ACF85A-DE8B-42EA-A0E6-6FBB79F903CD}" type="slidenum">
              <a:rPr lang="en-MY" smtClean="0"/>
              <a:t>9</a:t>
            </a:fld>
            <a:endParaRPr lang="en-MY"/>
          </a:p>
        </p:txBody>
      </p:sp>
    </p:spTree>
    <p:extLst>
      <p:ext uri="{BB962C8B-B14F-4D97-AF65-F5344CB8AC3E}">
        <p14:creationId xmlns:p14="http://schemas.microsoft.com/office/powerpoint/2010/main" val="378709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Linux Libertine"/>
              </a:rPr>
              <a:t>1. From the scatter plot, high maximum heart rate at a younger age can be dangerous.</a:t>
            </a:r>
          </a:p>
          <a:p>
            <a:pPr algn="l"/>
            <a:r>
              <a:rPr lang="en-US" sz="1200" dirty="0">
                <a:latin typeface="Linux Libertine"/>
              </a:rPr>
              <a:t>2. High cholesterol is dangerous irrespective of age.</a:t>
            </a:r>
          </a:p>
          <a:p>
            <a:pPr algn="l"/>
            <a:r>
              <a:rPr lang="en-US" sz="1200" dirty="0">
                <a:latin typeface="Linux Libertine"/>
              </a:rPr>
              <a:t>3. Whether the resting blood pressure is high or low</a:t>
            </a:r>
            <a:r>
              <a:rPr lang="en-MY" sz="1200" dirty="0">
                <a:latin typeface="Linux Libertine"/>
              </a:rPr>
              <a:t>, this will not influence the result. </a:t>
            </a:r>
            <a:endParaRPr lang="en-US" sz="1200" dirty="0">
              <a:latin typeface="Linux Libertine"/>
            </a:endParaRPr>
          </a:p>
        </p:txBody>
      </p:sp>
      <p:sp>
        <p:nvSpPr>
          <p:cNvPr id="4" name="Slide Number Placeholder 3"/>
          <p:cNvSpPr>
            <a:spLocks noGrp="1"/>
          </p:cNvSpPr>
          <p:nvPr>
            <p:ph type="sldNum" sz="quarter" idx="5"/>
          </p:nvPr>
        </p:nvSpPr>
        <p:spPr/>
        <p:txBody>
          <a:bodyPr/>
          <a:lstStyle/>
          <a:p>
            <a:fld id="{B5ACF85A-DE8B-42EA-A0E6-6FBB79F903CD}" type="slidenum">
              <a:rPr lang="en-MY" smtClean="0"/>
              <a:t>10</a:t>
            </a:fld>
            <a:endParaRPr lang="en-MY"/>
          </a:p>
        </p:txBody>
      </p:sp>
    </p:spTree>
    <p:extLst>
      <p:ext uri="{BB962C8B-B14F-4D97-AF65-F5344CB8AC3E}">
        <p14:creationId xmlns:p14="http://schemas.microsoft.com/office/powerpoint/2010/main" val="92353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24FD-20D2-45CC-9F8C-68E788EDE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DA6F75BF-6F97-4F7F-AD87-8E3A9261F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0001010D-230E-441E-88AF-592F258E81BB}"/>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5" name="Footer Placeholder 4">
            <a:extLst>
              <a:ext uri="{FF2B5EF4-FFF2-40B4-BE49-F238E27FC236}">
                <a16:creationId xmlns:a16="http://schemas.microsoft.com/office/drawing/2014/main" id="{44059F4C-8FFA-4752-B8B9-68B441C8FE0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AB96E12-47CD-411B-8F2C-22CDEFEE4D96}"/>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6061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B82D-BBC7-465F-A69A-473F5E20EFD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882E7A21-A42F-4121-8789-9782E8DE2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32936BE-70E5-4CBC-9A33-9C55627F60AD}"/>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5" name="Footer Placeholder 4">
            <a:extLst>
              <a:ext uri="{FF2B5EF4-FFF2-40B4-BE49-F238E27FC236}">
                <a16:creationId xmlns:a16="http://schemas.microsoft.com/office/drawing/2014/main" id="{2054AB43-F884-4CCB-BFBE-59CD1D6713C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96AAB4D-CC78-4F52-A171-4669F42E8E0E}"/>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85884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3B311-A4B7-4490-A07A-D61D3F5707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CB44419-ADD3-4142-88B1-8DF4A76A1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78CC5AA-913E-496A-A659-D321CD3B5CC1}"/>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5" name="Footer Placeholder 4">
            <a:extLst>
              <a:ext uri="{FF2B5EF4-FFF2-40B4-BE49-F238E27FC236}">
                <a16:creationId xmlns:a16="http://schemas.microsoft.com/office/drawing/2014/main" id="{5D94F98B-20F0-4F45-BFFE-EC57D1FCD44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4154E2E-733A-4097-87C3-BC752134BB49}"/>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30281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591B-7A26-4CCB-964C-D690FD18A65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9434EBA-8785-4519-B643-9EA9D21924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0EFCFB2-D182-4449-A844-D7A34A9303C7}"/>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5" name="Footer Placeholder 4">
            <a:extLst>
              <a:ext uri="{FF2B5EF4-FFF2-40B4-BE49-F238E27FC236}">
                <a16:creationId xmlns:a16="http://schemas.microsoft.com/office/drawing/2014/main" id="{CC872EFF-7507-4D1F-8C0B-05A533DBF0A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9BF3F3D-F13C-4E6A-8E4D-59BF19ED377F}"/>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98332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1061-492D-4CD4-811F-E03E897D4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C5D5F05-DD93-460A-9D14-8F83C6BED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4029C-317B-4571-A30F-F98CAEC4402E}"/>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5" name="Footer Placeholder 4">
            <a:extLst>
              <a:ext uri="{FF2B5EF4-FFF2-40B4-BE49-F238E27FC236}">
                <a16:creationId xmlns:a16="http://schemas.microsoft.com/office/drawing/2014/main" id="{92F263C9-8731-411A-A513-61F5F1B98B4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5F317F6-18C6-4BD8-94D6-E2C211CF2787}"/>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330380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F9B0-BB2F-4826-9EF0-DD940BD4A7D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D5C6838-F1AA-46D1-B79A-BAE3406DFC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3E639AD-D734-4254-8D20-ECAD5EEDB6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5334EBC-A588-42B4-AA13-C1ABF7B99198}"/>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6" name="Footer Placeholder 5">
            <a:extLst>
              <a:ext uri="{FF2B5EF4-FFF2-40B4-BE49-F238E27FC236}">
                <a16:creationId xmlns:a16="http://schemas.microsoft.com/office/drawing/2014/main" id="{DFB5ADFE-56B4-40B2-AD16-D250C314457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E1C1420-AB52-4AED-8696-F945FA9CE4C3}"/>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101123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ECEE-B038-4B35-8A4A-C6846F9E0C7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4FF1908-EC5D-4D31-B11A-BA8B7B90CC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671A35-59FA-4EED-98BA-9828608B3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4BEB9CE-7ABE-4862-B3DC-296CE9750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248F0-1E6B-4864-94D6-E20A6227E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4ADCA05-C0C2-4D92-81E0-7E201C129C54}"/>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8" name="Footer Placeholder 7">
            <a:extLst>
              <a:ext uri="{FF2B5EF4-FFF2-40B4-BE49-F238E27FC236}">
                <a16:creationId xmlns:a16="http://schemas.microsoft.com/office/drawing/2014/main" id="{95D65C88-3D21-458A-B523-52584A6870E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B856ED6-9AA0-443A-A26F-1962FA9B1D84}"/>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56690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EAC5-1D03-47DA-A08C-4A58632B799E}"/>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2E6C8FF-0D2F-4BB0-BC33-EF63F30E69FD}"/>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4" name="Footer Placeholder 3">
            <a:extLst>
              <a:ext uri="{FF2B5EF4-FFF2-40B4-BE49-F238E27FC236}">
                <a16:creationId xmlns:a16="http://schemas.microsoft.com/office/drawing/2014/main" id="{18AD3D93-BE4D-4B31-B030-E59D0D64776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52B2EB0-31AA-40BF-88A2-B1C3776E580A}"/>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182178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62507-B1DD-4DA3-ABB6-BCAAA45BDA7C}"/>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3" name="Footer Placeholder 2">
            <a:extLst>
              <a:ext uri="{FF2B5EF4-FFF2-40B4-BE49-F238E27FC236}">
                <a16:creationId xmlns:a16="http://schemas.microsoft.com/office/drawing/2014/main" id="{B60EF3E0-708E-4FFF-9A1E-43A83C0EAEE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84F40D3-9693-4ADF-8243-CA556BC82D45}"/>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278996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C8CB-3174-48FF-8F18-7E02DFE8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F3BA43C-66CB-4237-8682-D467A2AD8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096958F-0C19-4A5C-961B-92FBD547B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9DD05-87B3-40F4-9CB9-F63783CF6B83}"/>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6" name="Footer Placeholder 5">
            <a:extLst>
              <a:ext uri="{FF2B5EF4-FFF2-40B4-BE49-F238E27FC236}">
                <a16:creationId xmlns:a16="http://schemas.microsoft.com/office/drawing/2014/main" id="{F01F078F-EB50-4F3F-BB73-1223D82F8F4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F037D06-FD60-46C5-B35E-4A43D723A7FD}"/>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159645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182-1717-4683-AFF2-0F54A8583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A6ED376-2754-44B2-A8BD-6118827CE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40273E0B-0348-42A4-9048-D2DF7743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4A59A-F5F5-4419-88D5-B5CC3A14F2F9}"/>
              </a:ext>
            </a:extLst>
          </p:cNvPr>
          <p:cNvSpPr>
            <a:spLocks noGrp="1"/>
          </p:cNvSpPr>
          <p:nvPr>
            <p:ph type="dt" sz="half" idx="10"/>
          </p:nvPr>
        </p:nvSpPr>
        <p:spPr/>
        <p:txBody>
          <a:bodyPr/>
          <a:lstStyle/>
          <a:p>
            <a:fld id="{B18908A7-23A4-4CD3-9C50-51EFB3EF7C46}" type="datetimeFigureOut">
              <a:rPr lang="en-MY" smtClean="0"/>
              <a:t>18/7/2020</a:t>
            </a:fld>
            <a:endParaRPr lang="en-MY"/>
          </a:p>
        </p:txBody>
      </p:sp>
      <p:sp>
        <p:nvSpPr>
          <p:cNvPr id="6" name="Footer Placeholder 5">
            <a:extLst>
              <a:ext uri="{FF2B5EF4-FFF2-40B4-BE49-F238E27FC236}">
                <a16:creationId xmlns:a16="http://schemas.microsoft.com/office/drawing/2014/main" id="{E5F0F608-214A-4828-A16D-61291B5890F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707B1F1-483E-41A7-99B6-60F3411E9EBC}"/>
              </a:ext>
            </a:extLst>
          </p:cNvPr>
          <p:cNvSpPr>
            <a:spLocks noGrp="1"/>
          </p:cNvSpPr>
          <p:nvPr>
            <p:ph type="sldNum" sz="quarter" idx="12"/>
          </p:nvPr>
        </p:nvSpPr>
        <p:spPr/>
        <p:txBody>
          <a:bodyPr/>
          <a:lstStyle/>
          <a:p>
            <a:fld id="{CD88E3EE-78AA-48AC-BC37-C47375C5C476}" type="slidenum">
              <a:rPr lang="en-MY" smtClean="0"/>
              <a:t>‹#›</a:t>
            </a:fld>
            <a:endParaRPr lang="en-MY"/>
          </a:p>
        </p:txBody>
      </p:sp>
    </p:spTree>
    <p:extLst>
      <p:ext uri="{BB962C8B-B14F-4D97-AF65-F5344CB8AC3E}">
        <p14:creationId xmlns:p14="http://schemas.microsoft.com/office/powerpoint/2010/main" val="273810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9D5D4-C097-4C39-9C4E-BA4F6FB7C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C93D2C2-2C74-4FFD-8FD4-8DD2EB83D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BE37F95-87B5-4B35-BD64-D5E420A76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908A7-23A4-4CD3-9C50-51EFB3EF7C46}" type="datetimeFigureOut">
              <a:rPr lang="en-MY" smtClean="0"/>
              <a:t>18/7/2020</a:t>
            </a:fld>
            <a:endParaRPr lang="en-MY"/>
          </a:p>
        </p:txBody>
      </p:sp>
      <p:sp>
        <p:nvSpPr>
          <p:cNvPr id="5" name="Footer Placeholder 4">
            <a:extLst>
              <a:ext uri="{FF2B5EF4-FFF2-40B4-BE49-F238E27FC236}">
                <a16:creationId xmlns:a16="http://schemas.microsoft.com/office/drawing/2014/main" id="{DADECE1E-A928-47FC-9083-DAAAA5BF8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79F841BA-EB9D-4756-8C1A-FFF8DC05C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8E3EE-78AA-48AC-BC37-C47375C5C476}" type="slidenum">
              <a:rPr lang="en-MY" smtClean="0"/>
              <a:t>‹#›</a:t>
            </a:fld>
            <a:endParaRPr lang="en-MY"/>
          </a:p>
        </p:txBody>
      </p:sp>
    </p:spTree>
    <p:extLst>
      <p:ext uri="{BB962C8B-B14F-4D97-AF65-F5344CB8AC3E}">
        <p14:creationId xmlns:p14="http://schemas.microsoft.com/office/powerpoint/2010/main" val="61737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ronitf/heart-disease-uc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3E6F4E-21E4-4757-B83F-1F19695CEE59}"/>
              </a:ext>
            </a:extLst>
          </p:cNvPr>
          <p:cNvSpPr/>
          <p:nvPr/>
        </p:nvSpPr>
        <p:spPr>
          <a:xfrm>
            <a:off x="1" y="0"/>
            <a:ext cx="7582486"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 name="TextBox 1">
            <a:extLst>
              <a:ext uri="{FF2B5EF4-FFF2-40B4-BE49-F238E27FC236}">
                <a16:creationId xmlns:a16="http://schemas.microsoft.com/office/drawing/2014/main" id="{70DABA66-171D-47E3-9E19-F4566E994F51}"/>
              </a:ext>
            </a:extLst>
          </p:cNvPr>
          <p:cNvSpPr txBox="1"/>
          <p:nvPr/>
        </p:nvSpPr>
        <p:spPr>
          <a:xfrm>
            <a:off x="377483" y="508497"/>
            <a:ext cx="6698566" cy="861774"/>
          </a:xfrm>
          <a:prstGeom prst="rect">
            <a:avLst/>
          </a:prstGeom>
          <a:noFill/>
        </p:spPr>
        <p:txBody>
          <a:bodyPr wrap="square" rtlCol="0">
            <a:spAutoFit/>
          </a:bodyPr>
          <a:lstStyle/>
          <a:p>
            <a:r>
              <a:rPr lang="en-US" sz="2500" b="1" i="0" dirty="0">
                <a:solidFill>
                  <a:schemeClr val="bg1"/>
                </a:solidFill>
                <a:effectLst/>
                <a:latin typeface="Helvetica Neue"/>
              </a:rPr>
              <a:t>Analysis On The Factors That Contribute To Heart </a:t>
            </a:r>
            <a:r>
              <a:rPr lang="en-US" sz="2500" b="1" dirty="0">
                <a:solidFill>
                  <a:schemeClr val="bg1"/>
                </a:solidFill>
                <a:latin typeface="Helvetica Neue"/>
              </a:rPr>
              <a:t>D</a:t>
            </a:r>
            <a:r>
              <a:rPr lang="en-US" sz="2500" b="1" i="0" dirty="0">
                <a:solidFill>
                  <a:schemeClr val="bg1"/>
                </a:solidFill>
                <a:effectLst/>
                <a:latin typeface="Helvetica Neue"/>
              </a:rPr>
              <a:t>isease</a:t>
            </a:r>
          </a:p>
        </p:txBody>
      </p:sp>
      <p:sp>
        <p:nvSpPr>
          <p:cNvPr id="3" name="TextBox 2">
            <a:extLst>
              <a:ext uri="{FF2B5EF4-FFF2-40B4-BE49-F238E27FC236}">
                <a16:creationId xmlns:a16="http://schemas.microsoft.com/office/drawing/2014/main" id="{7ABE2C3D-AD61-406A-BCA2-0FBBD8391163}"/>
              </a:ext>
            </a:extLst>
          </p:cNvPr>
          <p:cNvSpPr txBox="1"/>
          <p:nvPr/>
        </p:nvSpPr>
        <p:spPr>
          <a:xfrm>
            <a:off x="377482" y="1564136"/>
            <a:ext cx="6487551" cy="1323439"/>
          </a:xfrm>
          <a:prstGeom prst="rect">
            <a:avLst/>
          </a:prstGeom>
          <a:noFill/>
        </p:spPr>
        <p:txBody>
          <a:bodyPr wrap="square" rtlCol="0">
            <a:spAutoFit/>
          </a:bodyPr>
          <a:lstStyle/>
          <a:p>
            <a:r>
              <a:rPr lang="en-US" sz="1600" b="0" i="0" dirty="0">
                <a:solidFill>
                  <a:srgbClr val="FFFF00"/>
                </a:solidFill>
                <a:effectLst/>
                <a:latin typeface="Helvetica Neue"/>
              </a:rPr>
              <a:t>Heart disease is one of the leading causes of death globally and is silent and deadly killer. There are no diagnosis until the individuals experience signs or symptoms of the heart failure, heart attack or arrhythmia. The project goal and motivation are to help the doctors to identify the key factors that contribute to heart disease.</a:t>
            </a:r>
            <a:endParaRPr lang="en-MY" sz="1600" dirty="0">
              <a:solidFill>
                <a:srgbClr val="FFFF00"/>
              </a:solidFill>
            </a:endParaRPr>
          </a:p>
        </p:txBody>
      </p:sp>
      <p:sp>
        <p:nvSpPr>
          <p:cNvPr id="5" name="TextBox 4">
            <a:extLst>
              <a:ext uri="{FF2B5EF4-FFF2-40B4-BE49-F238E27FC236}">
                <a16:creationId xmlns:a16="http://schemas.microsoft.com/office/drawing/2014/main" id="{37CA1CD5-E13F-4899-8D1E-2AA3943FACC8}"/>
              </a:ext>
            </a:extLst>
          </p:cNvPr>
          <p:cNvSpPr txBox="1"/>
          <p:nvPr/>
        </p:nvSpPr>
        <p:spPr>
          <a:xfrm>
            <a:off x="8726656" y="3879598"/>
            <a:ext cx="2250831" cy="400110"/>
          </a:xfrm>
          <a:prstGeom prst="rect">
            <a:avLst/>
          </a:prstGeom>
          <a:noFill/>
        </p:spPr>
        <p:txBody>
          <a:bodyPr wrap="square" rtlCol="0">
            <a:spAutoFit/>
          </a:bodyPr>
          <a:lstStyle/>
          <a:p>
            <a:pPr algn="ctr"/>
            <a:r>
              <a:rPr lang="en-US" sz="2000" b="1" dirty="0">
                <a:solidFill>
                  <a:schemeClr val="accent1">
                    <a:lumMod val="75000"/>
                  </a:schemeClr>
                </a:solidFill>
              </a:rPr>
              <a:t>Christopher Hu</a:t>
            </a:r>
            <a:endParaRPr lang="en-MY" sz="2000" b="1" dirty="0">
              <a:solidFill>
                <a:schemeClr val="accent1">
                  <a:lumMod val="75000"/>
                </a:schemeClr>
              </a:solidFill>
            </a:endParaRPr>
          </a:p>
        </p:txBody>
      </p:sp>
      <p:sp>
        <p:nvSpPr>
          <p:cNvPr id="8" name="TextBox 7">
            <a:extLst>
              <a:ext uri="{FF2B5EF4-FFF2-40B4-BE49-F238E27FC236}">
                <a16:creationId xmlns:a16="http://schemas.microsoft.com/office/drawing/2014/main" id="{AE3EE0ED-28E5-4C2B-B895-4CCB6CD5B151}"/>
              </a:ext>
            </a:extLst>
          </p:cNvPr>
          <p:cNvSpPr txBox="1"/>
          <p:nvPr/>
        </p:nvSpPr>
        <p:spPr>
          <a:xfrm>
            <a:off x="7727849" y="4394451"/>
            <a:ext cx="4248443" cy="923330"/>
          </a:xfrm>
          <a:prstGeom prst="rect">
            <a:avLst/>
          </a:prstGeom>
          <a:noFill/>
        </p:spPr>
        <p:txBody>
          <a:bodyPr wrap="square" rtlCol="0">
            <a:spAutoFit/>
          </a:bodyPr>
          <a:lstStyle/>
          <a:p>
            <a:pPr algn="ctr"/>
            <a:r>
              <a:rPr lang="en-US"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Data Science Student @ Forward School (March 2020 Cohort) </a:t>
            </a:r>
            <a:br>
              <a:rPr lang="en-US" b="1"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br>
            <a:endParaRPr lang="en-MY" b="1" dirty="0">
              <a:solidFill>
                <a:schemeClr val="accent1">
                  <a:lumMod val="75000"/>
                </a:schemeClr>
              </a:solidFill>
            </a:endParaRPr>
          </a:p>
        </p:txBody>
      </p:sp>
      <p:pic>
        <p:nvPicPr>
          <p:cNvPr id="7" name="Picture 6">
            <a:extLst>
              <a:ext uri="{FF2B5EF4-FFF2-40B4-BE49-F238E27FC236}">
                <a16:creationId xmlns:a16="http://schemas.microsoft.com/office/drawing/2014/main" id="{16412BCB-E0FE-4CF1-8C8E-7A85FDD0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872" y="910172"/>
            <a:ext cx="2438401" cy="265950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35E05C15-3E99-46F1-97CA-7BA28EEA069D}"/>
              </a:ext>
            </a:extLst>
          </p:cNvPr>
          <p:cNvSpPr txBox="1"/>
          <p:nvPr/>
        </p:nvSpPr>
        <p:spPr>
          <a:xfrm>
            <a:off x="377483" y="5868561"/>
            <a:ext cx="6231988" cy="584775"/>
          </a:xfrm>
          <a:prstGeom prst="rect">
            <a:avLst/>
          </a:prstGeom>
          <a:noFill/>
        </p:spPr>
        <p:txBody>
          <a:bodyPr wrap="square" rtlCol="0">
            <a:spAutoFit/>
          </a:bodyPr>
          <a:lstStyle/>
          <a:p>
            <a:r>
              <a:rPr lang="en-US" sz="1600" b="0" i="0" dirty="0">
                <a:solidFill>
                  <a:srgbClr val="FFFF00"/>
                </a:solidFill>
                <a:effectLst/>
                <a:latin typeface="Helvetica Neue"/>
              </a:rPr>
              <a:t>Pandas, </a:t>
            </a:r>
            <a:r>
              <a:rPr lang="en-US" sz="1600" b="0" i="0" dirty="0" err="1">
                <a:solidFill>
                  <a:srgbClr val="FFFF00"/>
                </a:solidFill>
                <a:effectLst/>
                <a:latin typeface="Helvetica Neue"/>
              </a:rPr>
              <a:t>Numpy</a:t>
            </a:r>
            <a:r>
              <a:rPr lang="en-US" sz="1600" b="0" i="0" dirty="0">
                <a:solidFill>
                  <a:srgbClr val="FFFF00"/>
                </a:solidFill>
                <a:effectLst/>
                <a:latin typeface="Helvetica Neue"/>
              </a:rPr>
              <a:t>, Matplotlib, </a:t>
            </a:r>
            <a:r>
              <a:rPr lang="en-US" sz="1600" b="0" i="0" dirty="0" err="1">
                <a:solidFill>
                  <a:srgbClr val="FFFF00"/>
                </a:solidFill>
                <a:effectLst/>
                <a:latin typeface="Helvetica Neue"/>
              </a:rPr>
              <a:t>Sklearn</a:t>
            </a:r>
            <a:r>
              <a:rPr lang="en-US" sz="1600" b="0" i="0" dirty="0">
                <a:solidFill>
                  <a:srgbClr val="FFFF00"/>
                </a:solidFill>
                <a:effectLst/>
                <a:latin typeface="Helvetica Neue"/>
              </a:rPr>
              <a:t>, Seaborn, </a:t>
            </a:r>
            <a:r>
              <a:rPr lang="en-US" sz="1600" dirty="0">
                <a:solidFill>
                  <a:srgbClr val="FFFF00"/>
                </a:solidFill>
                <a:latin typeface="Helvetica Neue"/>
              </a:rPr>
              <a:t>B</a:t>
            </a:r>
            <a:r>
              <a:rPr lang="en-US" sz="1600" b="0" i="0" dirty="0">
                <a:solidFill>
                  <a:srgbClr val="FFFF00"/>
                </a:solidFill>
                <a:effectLst/>
                <a:latin typeface="Helvetica Neue"/>
              </a:rPr>
              <a:t>oruta, </a:t>
            </a:r>
            <a:r>
              <a:rPr lang="en-US" sz="1600" dirty="0" err="1">
                <a:solidFill>
                  <a:srgbClr val="FFFF00"/>
                </a:solidFill>
                <a:latin typeface="Helvetica Neue"/>
              </a:rPr>
              <a:t>X</a:t>
            </a:r>
            <a:r>
              <a:rPr lang="en-US" sz="1600" b="0" i="0" dirty="0" err="1">
                <a:solidFill>
                  <a:srgbClr val="FFFF00"/>
                </a:solidFill>
                <a:effectLst/>
                <a:latin typeface="Helvetica Neue"/>
              </a:rPr>
              <a:t>GBoost</a:t>
            </a:r>
            <a:r>
              <a:rPr lang="en-US" sz="1600" b="0" i="0" dirty="0">
                <a:solidFill>
                  <a:srgbClr val="FFFF00"/>
                </a:solidFill>
                <a:effectLst/>
                <a:latin typeface="Helvetica Neue"/>
              </a:rPr>
              <a:t>, </a:t>
            </a:r>
            <a:r>
              <a:rPr lang="en-US" sz="1600" b="0" i="0" dirty="0" err="1">
                <a:solidFill>
                  <a:srgbClr val="FFFF00"/>
                </a:solidFill>
                <a:effectLst/>
                <a:latin typeface="Helvetica Neue"/>
              </a:rPr>
              <a:t>Lightgbm</a:t>
            </a:r>
            <a:r>
              <a:rPr lang="en-US" sz="1600" b="0" i="0" dirty="0">
                <a:solidFill>
                  <a:srgbClr val="FFFF00"/>
                </a:solidFill>
                <a:effectLst/>
                <a:latin typeface="Helvetica Neue"/>
              </a:rPr>
              <a:t> </a:t>
            </a:r>
            <a:endParaRPr lang="en-MY" sz="1600" dirty="0">
              <a:solidFill>
                <a:srgbClr val="FFFF00"/>
              </a:solidFill>
            </a:endParaRPr>
          </a:p>
        </p:txBody>
      </p:sp>
      <p:sp>
        <p:nvSpPr>
          <p:cNvPr id="12" name="TextBox 11">
            <a:extLst>
              <a:ext uri="{FF2B5EF4-FFF2-40B4-BE49-F238E27FC236}">
                <a16:creationId xmlns:a16="http://schemas.microsoft.com/office/drawing/2014/main" id="{00CB12A6-8DD4-4030-B1CD-B8980DE8E0CA}"/>
              </a:ext>
            </a:extLst>
          </p:cNvPr>
          <p:cNvSpPr txBox="1"/>
          <p:nvPr/>
        </p:nvSpPr>
        <p:spPr>
          <a:xfrm>
            <a:off x="377483" y="5463897"/>
            <a:ext cx="5601286" cy="400110"/>
          </a:xfrm>
          <a:prstGeom prst="rect">
            <a:avLst/>
          </a:prstGeom>
          <a:noFill/>
        </p:spPr>
        <p:txBody>
          <a:bodyPr wrap="square" rtlCol="0">
            <a:spAutoFit/>
          </a:bodyPr>
          <a:lstStyle/>
          <a:p>
            <a:r>
              <a:rPr lang="en-US" sz="2000" b="1" dirty="0">
                <a:solidFill>
                  <a:schemeClr val="bg1"/>
                </a:solidFill>
                <a:latin typeface="Helvetica Neue"/>
              </a:rPr>
              <a:t>Tools/ Technologies used in this project: </a:t>
            </a:r>
            <a:endParaRPr lang="en-US" sz="2000" b="1" i="0" dirty="0">
              <a:solidFill>
                <a:schemeClr val="bg1"/>
              </a:solidFill>
              <a:effectLst/>
              <a:latin typeface="Helvetica Neue"/>
            </a:endParaRPr>
          </a:p>
        </p:txBody>
      </p:sp>
    </p:spTree>
    <p:extLst>
      <p:ext uri="{BB962C8B-B14F-4D97-AF65-F5344CB8AC3E}">
        <p14:creationId xmlns:p14="http://schemas.microsoft.com/office/powerpoint/2010/main" val="354760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Body Parameter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0" y="1073500"/>
            <a:ext cx="12192000" cy="1077218"/>
          </a:xfrm>
          <a:prstGeom prst="rect">
            <a:avLst/>
          </a:prstGeom>
          <a:noFill/>
        </p:spPr>
        <p:txBody>
          <a:bodyPr wrap="square" rtlCol="0">
            <a:spAutoFit/>
          </a:bodyPr>
          <a:lstStyle/>
          <a:p>
            <a:pPr algn="ctr"/>
            <a:r>
              <a:rPr lang="en-US" sz="1600" dirty="0">
                <a:latin typeface="Linux Libertine"/>
              </a:rPr>
              <a:t>High maximum heart rate at a younger age can be dangerous.</a:t>
            </a:r>
          </a:p>
          <a:p>
            <a:pPr algn="ctr"/>
            <a:r>
              <a:rPr lang="en-US" sz="1600" dirty="0">
                <a:latin typeface="Linux Libertine"/>
              </a:rPr>
              <a:t>High cholesterol is dangerous irrespective of age.</a:t>
            </a:r>
          </a:p>
          <a:p>
            <a:pPr algn="ctr"/>
            <a:r>
              <a:rPr lang="en-US" sz="1600" dirty="0">
                <a:latin typeface="Linux Libertine"/>
              </a:rPr>
              <a:t>No affect whether the resting blood pressure is high or low</a:t>
            </a:r>
          </a:p>
          <a:p>
            <a:pPr algn="ctr"/>
            <a:endParaRPr lang="en-MY" sz="1600" dirty="0">
              <a:latin typeface="Linux Libertine"/>
            </a:endParaRPr>
          </a:p>
        </p:txBody>
      </p:sp>
      <p:pic>
        <p:nvPicPr>
          <p:cNvPr id="9218" name="Picture 2">
            <a:extLst>
              <a:ext uri="{FF2B5EF4-FFF2-40B4-BE49-F238E27FC236}">
                <a16:creationId xmlns:a16="http://schemas.microsoft.com/office/drawing/2014/main" id="{38B3AE64-05E0-4126-BF6C-DE03D090C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 y="2359258"/>
            <a:ext cx="11784330" cy="381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8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Exercise-induced Angina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7230794" y="2649082"/>
            <a:ext cx="4346917" cy="1323439"/>
          </a:xfrm>
          <a:prstGeom prst="rect">
            <a:avLst/>
          </a:prstGeom>
          <a:noFill/>
        </p:spPr>
        <p:txBody>
          <a:bodyPr wrap="square" rtlCol="0">
            <a:spAutoFit/>
          </a:bodyPr>
          <a:lstStyle/>
          <a:p>
            <a:pPr algn="ctr"/>
            <a:r>
              <a:rPr lang="en-US" sz="1600" dirty="0">
                <a:latin typeface="Linux Libertine"/>
              </a:rPr>
              <a:t> </a:t>
            </a:r>
            <a:r>
              <a:rPr lang="en-US" sz="1600" b="1" dirty="0">
                <a:latin typeface="Linux Libertine"/>
              </a:rPr>
              <a:t>69.61%</a:t>
            </a:r>
            <a:r>
              <a:rPr lang="en-US" sz="1600" dirty="0">
                <a:latin typeface="Linux Libertine"/>
              </a:rPr>
              <a:t> patients have no exercise-induced angina. </a:t>
            </a:r>
          </a:p>
          <a:p>
            <a:pPr algn="ctr"/>
            <a:endParaRPr lang="en-US" sz="1600" dirty="0">
              <a:latin typeface="Linux Libertine"/>
            </a:endParaRPr>
          </a:p>
          <a:p>
            <a:pPr algn="ctr"/>
            <a:r>
              <a:rPr lang="en-US" sz="1600" dirty="0">
                <a:latin typeface="Linux Libertine"/>
              </a:rPr>
              <a:t>Patients who do not exercise will be higher risk getting heart disease. </a:t>
            </a:r>
            <a:endParaRPr lang="en-MY" sz="1600" dirty="0">
              <a:latin typeface="Linux Libertine"/>
            </a:endParaRPr>
          </a:p>
        </p:txBody>
      </p:sp>
      <p:pic>
        <p:nvPicPr>
          <p:cNvPr id="10242" name="Picture 2">
            <a:extLst>
              <a:ext uri="{FF2B5EF4-FFF2-40B4-BE49-F238E27FC236}">
                <a16:creationId xmlns:a16="http://schemas.microsoft.com/office/drawing/2014/main" id="{04D3B989-31EF-48C8-9C29-E741FBE4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57" y="1177286"/>
            <a:ext cx="6508524" cy="5534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8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Rest ECG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7230794" y="2649082"/>
            <a:ext cx="4346917" cy="1815882"/>
          </a:xfrm>
          <a:prstGeom prst="rect">
            <a:avLst/>
          </a:prstGeom>
          <a:noFill/>
        </p:spPr>
        <p:txBody>
          <a:bodyPr wrap="square" rtlCol="0">
            <a:spAutoFit/>
          </a:bodyPr>
          <a:lstStyle/>
          <a:p>
            <a:pPr algn="ctr"/>
            <a:r>
              <a:rPr lang="en-US" sz="1600" dirty="0">
                <a:latin typeface="Linux Libertine"/>
              </a:rPr>
              <a:t>0: Showing probable or definite left ventricular hypertrophy by Estes' criteria</a:t>
            </a:r>
          </a:p>
          <a:p>
            <a:pPr algn="ctr"/>
            <a:r>
              <a:rPr lang="en-US" sz="1600" dirty="0">
                <a:latin typeface="Linux Libertine"/>
              </a:rPr>
              <a:t>1: Normal</a:t>
            </a:r>
          </a:p>
          <a:p>
            <a:pPr algn="ctr"/>
            <a:r>
              <a:rPr lang="en-US" sz="1600" dirty="0">
                <a:latin typeface="Linux Libertine"/>
              </a:rPr>
              <a:t> 2: Having ST-T wave abnormality</a:t>
            </a:r>
          </a:p>
          <a:p>
            <a:pPr algn="ctr"/>
            <a:endParaRPr lang="en-US" sz="1600" dirty="0">
              <a:latin typeface="Linux Libertine"/>
            </a:endParaRPr>
          </a:p>
          <a:p>
            <a:pPr algn="ctr"/>
            <a:r>
              <a:rPr lang="en-US" sz="1600" dirty="0">
                <a:latin typeface="Linux Libertine"/>
              </a:rPr>
              <a:t>Patients with normal Rest ECG are prone to heart disease. This is interesting. </a:t>
            </a:r>
            <a:endParaRPr lang="en-MY" sz="1600" dirty="0">
              <a:latin typeface="Linux Libertine"/>
            </a:endParaRPr>
          </a:p>
        </p:txBody>
      </p:sp>
      <p:pic>
        <p:nvPicPr>
          <p:cNvPr id="12290" name="Picture 2">
            <a:extLst>
              <a:ext uri="{FF2B5EF4-FFF2-40B4-BE49-F238E27FC236}">
                <a16:creationId xmlns:a16="http://schemas.microsoft.com/office/drawing/2014/main" id="{E68674E5-BC55-45A6-A970-2E78684A4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14" y="1120458"/>
            <a:ext cx="6108145" cy="518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68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Thalassemia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7230794" y="2649082"/>
            <a:ext cx="4346917" cy="1815882"/>
          </a:xfrm>
          <a:prstGeom prst="rect">
            <a:avLst/>
          </a:prstGeom>
          <a:noFill/>
        </p:spPr>
        <p:txBody>
          <a:bodyPr wrap="square" rtlCol="0">
            <a:spAutoFit/>
          </a:bodyPr>
          <a:lstStyle/>
          <a:p>
            <a:pPr algn="ctr"/>
            <a:r>
              <a:rPr lang="en-US" sz="1600" dirty="0">
                <a:latin typeface="Linux Libertine"/>
              </a:rPr>
              <a:t>0. Null</a:t>
            </a:r>
          </a:p>
          <a:p>
            <a:pPr marL="342900" indent="-342900" algn="ctr">
              <a:buAutoNum type="arabicPeriod"/>
            </a:pPr>
            <a:r>
              <a:rPr lang="en-US" sz="1600" dirty="0">
                <a:latin typeface="Linux Libertine"/>
              </a:rPr>
              <a:t>Fixed defect</a:t>
            </a:r>
          </a:p>
          <a:p>
            <a:pPr marL="342900" indent="-342900" algn="ctr">
              <a:buAutoNum type="arabicPeriod"/>
            </a:pPr>
            <a:r>
              <a:rPr lang="en-US" sz="1600" dirty="0">
                <a:latin typeface="Linux Libertine"/>
              </a:rPr>
              <a:t>Normal blood flow</a:t>
            </a:r>
          </a:p>
          <a:p>
            <a:pPr marL="342900" indent="-342900" algn="ctr">
              <a:buAutoNum type="arabicPeriod"/>
            </a:pPr>
            <a:r>
              <a:rPr lang="en-MY" sz="1600" dirty="0">
                <a:latin typeface="Linux Libertine"/>
              </a:rPr>
              <a:t>Reversible detect</a:t>
            </a:r>
          </a:p>
          <a:p>
            <a:pPr algn="ctr"/>
            <a:endParaRPr lang="en-MY" sz="1600" dirty="0">
              <a:latin typeface="Linux Libertine"/>
            </a:endParaRPr>
          </a:p>
          <a:p>
            <a:pPr algn="ctr"/>
            <a:r>
              <a:rPr lang="en-US" sz="1600" dirty="0">
                <a:latin typeface="Linux Libertine"/>
              </a:rPr>
              <a:t>Patients with normal blood flow at higher risk of getting heart disease.</a:t>
            </a:r>
            <a:endParaRPr lang="en-MY" sz="1600" dirty="0">
              <a:latin typeface="Linux Libertine"/>
            </a:endParaRPr>
          </a:p>
        </p:txBody>
      </p:sp>
      <p:pic>
        <p:nvPicPr>
          <p:cNvPr id="13314" name="Picture 2">
            <a:extLst>
              <a:ext uri="{FF2B5EF4-FFF2-40B4-BE49-F238E27FC236}">
                <a16:creationId xmlns:a16="http://schemas.microsoft.com/office/drawing/2014/main" id="{F79153DE-1FCE-428C-8FEA-8B0CAB6E3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99" y="1142219"/>
            <a:ext cx="6732112" cy="571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8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1. Correlation Matrix with Heatmap</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7185824" y="2199377"/>
            <a:ext cx="4656406" cy="1569660"/>
          </a:xfrm>
          <a:prstGeom prst="rect">
            <a:avLst/>
          </a:prstGeom>
          <a:noFill/>
        </p:spPr>
        <p:txBody>
          <a:bodyPr wrap="square" rtlCol="0">
            <a:spAutoFit/>
          </a:bodyPr>
          <a:lstStyle/>
          <a:p>
            <a:pPr algn="ctr"/>
            <a:r>
              <a:rPr lang="en-US" sz="1600" dirty="0">
                <a:latin typeface="Linux Libertine"/>
              </a:rPr>
              <a:t>No features with a correlation of more than 0.5 These features are poor predictors</a:t>
            </a:r>
          </a:p>
          <a:p>
            <a:pPr algn="ctr"/>
            <a:endParaRPr lang="en-US" sz="1600" dirty="0">
              <a:latin typeface="Linux Libertine"/>
            </a:endParaRPr>
          </a:p>
          <a:p>
            <a:pPr algn="ctr"/>
            <a:r>
              <a:rPr lang="en-US" sz="1600" dirty="0">
                <a:latin typeface="Linux Libertine"/>
              </a:rPr>
              <a:t>Type of Chest Pain: </a:t>
            </a:r>
            <a:r>
              <a:rPr lang="en-US" sz="1600" b="1" dirty="0">
                <a:latin typeface="Linux Libertine"/>
              </a:rPr>
              <a:t>0.43</a:t>
            </a:r>
          </a:p>
          <a:p>
            <a:pPr algn="ctr"/>
            <a:r>
              <a:rPr lang="en-US" sz="1600" dirty="0">
                <a:latin typeface="Linux Libertine"/>
              </a:rPr>
              <a:t>Maximum Heart Rate Achieved: </a:t>
            </a:r>
            <a:r>
              <a:rPr lang="en-US" sz="1600" b="1" dirty="0">
                <a:latin typeface="Linux Libertine"/>
              </a:rPr>
              <a:t>0.42</a:t>
            </a:r>
            <a:r>
              <a:rPr lang="en-US" sz="1600" dirty="0">
                <a:latin typeface="Linux Libertine"/>
              </a:rPr>
              <a:t> </a:t>
            </a:r>
          </a:p>
          <a:p>
            <a:pPr algn="ctr"/>
            <a:r>
              <a:rPr lang="en-US" sz="1600" dirty="0">
                <a:latin typeface="Linux Libertine"/>
              </a:rPr>
              <a:t>ST Slope: </a:t>
            </a:r>
            <a:r>
              <a:rPr lang="en-US" sz="1600" b="1" dirty="0">
                <a:latin typeface="Linux Libertine"/>
              </a:rPr>
              <a:t>0.35</a:t>
            </a:r>
          </a:p>
        </p:txBody>
      </p:sp>
      <p:pic>
        <p:nvPicPr>
          <p:cNvPr id="14338" name="Picture 2">
            <a:extLst>
              <a:ext uri="{FF2B5EF4-FFF2-40B4-BE49-F238E27FC236}">
                <a16:creationId xmlns:a16="http://schemas.microsoft.com/office/drawing/2014/main" id="{49EAE713-E3C4-4029-9207-789086FEB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8720"/>
            <a:ext cx="6883498" cy="567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15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2. Univariate Selection (CHI-SQUARED)</a:t>
            </a:r>
            <a:endParaRPr lang="en-MY" sz="3200" u="sng" dirty="0"/>
          </a:p>
        </p:txBody>
      </p:sp>
      <p:pic>
        <p:nvPicPr>
          <p:cNvPr id="2" name="Picture 1">
            <a:extLst>
              <a:ext uri="{FF2B5EF4-FFF2-40B4-BE49-F238E27FC236}">
                <a16:creationId xmlns:a16="http://schemas.microsoft.com/office/drawing/2014/main" id="{DD5180A4-0EE8-4D96-86F7-A3BD3480869E}"/>
              </a:ext>
            </a:extLst>
          </p:cNvPr>
          <p:cNvPicPr>
            <a:picLocks noChangeAspect="1"/>
          </p:cNvPicPr>
          <p:nvPr/>
        </p:nvPicPr>
        <p:blipFill>
          <a:blip r:embed="rId3"/>
          <a:stretch>
            <a:fillRect/>
          </a:stretch>
        </p:blipFill>
        <p:spPr>
          <a:xfrm>
            <a:off x="683145" y="1733084"/>
            <a:ext cx="6527123" cy="3984089"/>
          </a:xfrm>
          <a:prstGeom prst="rect">
            <a:avLst/>
          </a:prstGeom>
        </p:spPr>
      </p:pic>
      <p:sp>
        <p:nvSpPr>
          <p:cNvPr id="6" name="TextBox 5">
            <a:extLst>
              <a:ext uri="{FF2B5EF4-FFF2-40B4-BE49-F238E27FC236}">
                <a16:creationId xmlns:a16="http://schemas.microsoft.com/office/drawing/2014/main" id="{029C2D50-252E-41D0-B6C5-54F79F7E5184}"/>
              </a:ext>
            </a:extLst>
          </p:cNvPr>
          <p:cNvSpPr txBox="1"/>
          <p:nvPr/>
        </p:nvSpPr>
        <p:spPr>
          <a:xfrm>
            <a:off x="6975962" y="2598003"/>
            <a:ext cx="4656406" cy="830997"/>
          </a:xfrm>
          <a:prstGeom prst="rect">
            <a:avLst/>
          </a:prstGeom>
          <a:noFill/>
        </p:spPr>
        <p:txBody>
          <a:bodyPr wrap="square" rtlCol="0">
            <a:spAutoFit/>
          </a:bodyPr>
          <a:lstStyle/>
          <a:p>
            <a:pPr algn="ctr"/>
            <a:r>
              <a:rPr lang="en-US" sz="1600" b="1" dirty="0">
                <a:latin typeface="Linux Libertine"/>
              </a:rPr>
              <a:t>Maximum heart rate achieved</a:t>
            </a:r>
            <a:r>
              <a:rPr lang="en-US" sz="1600" dirty="0">
                <a:latin typeface="Linux Libertine"/>
              </a:rPr>
              <a:t>, </a:t>
            </a:r>
            <a:r>
              <a:rPr lang="en-US" sz="1600" b="1" dirty="0">
                <a:latin typeface="Linux Libertine"/>
              </a:rPr>
              <a:t>ST depression </a:t>
            </a:r>
            <a:r>
              <a:rPr lang="en-US" sz="1600" dirty="0">
                <a:latin typeface="Linux Libertine"/>
              </a:rPr>
              <a:t>and </a:t>
            </a:r>
            <a:r>
              <a:rPr lang="en-US" sz="1600" b="1" dirty="0">
                <a:latin typeface="Linux Libertine"/>
              </a:rPr>
              <a:t>number of major vessels </a:t>
            </a:r>
            <a:r>
              <a:rPr lang="en-US" sz="1600" dirty="0">
                <a:latin typeface="Linux Libertine"/>
              </a:rPr>
              <a:t>have strongest relationship with the output variable. </a:t>
            </a:r>
            <a:endParaRPr lang="en-US" sz="1600" b="1" dirty="0">
              <a:latin typeface="Linux Libertine"/>
            </a:endParaRPr>
          </a:p>
        </p:txBody>
      </p:sp>
    </p:spTree>
    <p:extLst>
      <p:ext uri="{BB962C8B-B14F-4D97-AF65-F5344CB8AC3E}">
        <p14:creationId xmlns:p14="http://schemas.microsoft.com/office/powerpoint/2010/main" val="396567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3. Machine Learning Models (Feature Importance)</a:t>
            </a:r>
            <a:endParaRPr lang="en-MY" sz="3200" u="sng" dirty="0"/>
          </a:p>
        </p:txBody>
      </p:sp>
      <p:pic>
        <p:nvPicPr>
          <p:cNvPr id="15362" name="Picture 2">
            <a:extLst>
              <a:ext uri="{FF2B5EF4-FFF2-40B4-BE49-F238E27FC236}">
                <a16:creationId xmlns:a16="http://schemas.microsoft.com/office/drawing/2014/main" id="{10712F2D-A681-4F21-8B39-D7E317B84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80" y="1045840"/>
            <a:ext cx="10462900" cy="5426137"/>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Oval 2">
            <a:extLst>
              <a:ext uri="{FF2B5EF4-FFF2-40B4-BE49-F238E27FC236}">
                <a16:creationId xmlns:a16="http://schemas.microsoft.com/office/drawing/2014/main" id="{576E63AA-5BAA-46D1-837A-2E7CD82EABE8}"/>
              </a:ext>
            </a:extLst>
          </p:cNvPr>
          <p:cNvSpPr/>
          <p:nvPr/>
        </p:nvSpPr>
        <p:spPr>
          <a:xfrm>
            <a:off x="6685613" y="2387308"/>
            <a:ext cx="4966507" cy="2743200"/>
          </a:xfrm>
          <a:prstGeom prst="wedgeEllipseCallout">
            <a:avLst>
              <a:gd name="adj1" fmla="val -42306"/>
              <a:gd name="adj2" fmla="val 438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a:solidFill>
                  <a:schemeClr val="tx1"/>
                </a:solidFill>
              </a:rPr>
              <a:t>Maximum Heart Rate Achieved</a:t>
            </a:r>
          </a:p>
          <a:p>
            <a:pPr marL="342900" indent="-342900" algn="ctr">
              <a:buAutoNum type="arabicPeriod"/>
            </a:pPr>
            <a:r>
              <a:rPr lang="en-US" dirty="0">
                <a:solidFill>
                  <a:schemeClr val="tx1"/>
                </a:solidFill>
              </a:rPr>
              <a:t>Number of Major Vessels</a:t>
            </a:r>
          </a:p>
          <a:p>
            <a:pPr marL="342900" indent="-342900" algn="ctr">
              <a:buAutoNum type="arabicPeriod"/>
            </a:pPr>
            <a:r>
              <a:rPr lang="en-US" dirty="0">
                <a:solidFill>
                  <a:schemeClr val="tx1"/>
                </a:solidFill>
              </a:rPr>
              <a:t>ST Depression</a:t>
            </a:r>
            <a:endParaRPr lang="en-MY" dirty="0">
              <a:solidFill>
                <a:schemeClr val="tx1"/>
              </a:solidFill>
            </a:endParaRPr>
          </a:p>
        </p:txBody>
      </p:sp>
    </p:spTree>
    <p:extLst>
      <p:ext uri="{BB962C8B-B14F-4D97-AF65-F5344CB8AC3E}">
        <p14:creationId xmlns:p14="http://schemas.microsoft.com/office/powerpoint/2010/main" val="362325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a:extLst>
              <a:ext uri="{FF2B5EF4-FFF2-40B4-BE49-F238E27FC236}">
                <a16:creationId xmlns:a16="http://schemas.microsoft.com/office/drawing/2014/main" id="{C3BAE88F-A954-4FB3-B764-0445D62A6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18" y="1103179"/>
            <a:ext cx="10687752" cy="554274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3. Machine Learning Models (Feature Importance)</a:t>
            </a:r>
            <a:endParaRPr lang="en-MY" sz="3200" u="sng" dirty="0"/>
          </a:p>
        </p:txBody>
      </p:sp>
      <p:sp>
        <p:nvSpPr>
          <p:cNvPr id="3" name="Speech Bubble: Oval 2">
            <a:extLst>
              <a:ext uri="{FF2B5EF4-FFF2-40B4-BE49-F238E27FC236}">
                <a16:creationId xmlns:a16="http://schemas.microsoft.com/office/drawing/2014/main" id="{576E63AA-5BAA-46D1-837A-2E7CD82EABE8}"/>
              </a:ext>
            </a:extLst>
          </p:cNvPr>
          <p:cNvSpPr/>
          <p:nvPr/>
        </p:nvSpPr>
        <p:spPr>
          <a:xfrm>
            <a:off x="7010400" y="2732082"/>
            <a:ext cx="4823982" cy="2743200"/>
          </a:xfrm>
          <a:prstGeom prst="wedgeEllipseCallout">
            <a:avLst>
              <a:gd name="adj1" fmla="val -42306"/>
              <a:gd name="adj2" fmla="val 438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a:solidFill>
                  <a:schemeClr val="tx1"/>
                </a:solidFill>
              </a:rPr>
              <a:t>Type of Chest Pain</a:t>
            </a:r>
          </a:p>
          <a:p>
            <a:pPr marL="342900" indent="-342900" algn="ctr">
              <a:buAutoNum type="arabicPeriod"/>
            </a:pPr>
            <a:r>
              <a:rPr lang="en-US" dirty="0">
                <a:solidFill>
                  <a:schemeClr val="tx1"/>
                </a:solidFill>
              </a:rPr>
              <a:t>ST Depression</a:t>
            </a:r>
          </a:p>
          <a:p>
            <a:pPr marL="342900" indent="-342900" algn="ctr">
              <a:buAutoNum type="arabicPeriod"/>
            </a:pPr>
            <a:r>
              <a:rPr lang="en-US" dirty="0">
                <a:solidFill>
                  <a:schemeClr val="tx1"/>
                </a:solidFill>
              </a:rPr>
              <a:t>Number of Major Vessels</a:t>
            </a:r>
            <a:endParaRPr lang="en-MY" dirty="0">
              <a:solidFill>
                <a:schemeClr val="tx1"/>
              </a:solidFill>
            </a:endParaRPr>
          </a:p>
        </p:txBody>
      </p:sp>
    </p:spTree>
    <p:extLst>
      <p:ext uri="{BB962C8B-B14F-4D97-AF65-F5344CB8AC3E}">
        <p14:creationId xmlns:p14="http://schemas.microsoft.com/office/powerpoint/2010/main" val="52138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2AE3650-0C82-4FEA-B078-A10547703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72" y="1335336"/>
            <a:ext cx="8754256" cy="454002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3. Machine Learning Models (Feature Importance)</a:t>
            </a:r>
            <a:endParaRPr lang="en-MY" sz="3200" u="sng" dirty="0"/>
          </a:p>
        </p:txBody>
      </p:sp>
      <p:sp>
        <p:nvSpPr>
          <p:cNvPr id="3" name="Speech Bubble: Oval 2">
            <a:extLst>
              <a:ext uri="{FF2B5EF4-FFF2-40B4-BE49-F238E27FC236}">
                <a16:creationId xmlns:a16="http://schemas.microsoft.com/office/drawing/2014/main" id="{576E63AA-5BAA-46D1-837A-2E7CD82EABE8}"/>
              </a:ext>
            </a:extLst>
          </p:cNvPr>
          <p:cNvSpPr/>
          <p:nvPr/>
        </p:nvSpPr>
        <p:spPr>
          <a:xfrm>
            <a:off x="9024077" y="1413037"/>
            <a:ext cx="2968053" cy="2192311"/>
          </a:xfrm>
          <a:prstGeom prst="wedgeEllipseCallout">
            <a:avLst>
              <a:gd name="adj1" fmla="val -42306"/>
              <a:gd name="adj2" fmla="val 438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1600" dirty="0">
                <a:solidFill>
                  <a:schemeClr val="tx1"/>
                </a:solidFill>
              </a:rPr>
              <a:t>Type of Chest Pain</a:t>
            </a:r>
          </a:p>
          <a:p>
            <a:pPr marL="342900" indent="-342900" algn="ctr">
              <a:buAutoNum type="arabicPeriod"/>
            </a:pPr>
            <a:r>
              <a:rPr lang="en-US" sz="1600" dirty="0">
                <a:solidFill>
                  <a:schemeClr val="tx1"/>
                </a:solidFill>
              </a:rPr>
              <a:t>Maximum Heart Rate Achieved</a:t>
            </a:r>
          </a:p>
          <a:p>
            <a:pPr marL="342900" indent="-342900" algn="ctr">
              <a:buAutoNum type="arabicPeriod"/>
            </a:pPr>
            <a:r>
              <a:rPr lang="en-US" sz="1600" dirty="0">
                <a:solidFill>
                  <a:schemeClr val="tx1"/>
                </a:solidFill>
              </a:rPr>
              <a:t>ST Slope</a:t>
            </a:r>
            <a:endParaRPr lang="en-MY" sz="1600" dirty="0">
              <a:solidFill>
                <a:schemeClr val="tx1"/>
              </a:solidFill>
            </a:endParaRPr>
          </a:p>
        </p:txBody>
      </p:sp>
    </p:spTree>
    <p:extLst>
      <p:ext uri="{BB962C8B-B14F-4D97-AF65-F5344CB8AC3E}">
        <p14:creationId xmlns:p14="http://schemas.microsoft.com/office/powerpoint/2010/main" val="236374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3. Machine Learning Models (Feature Importance)</a:t>
            </a:r>
            <a:endParaRPr lang="en-MY" sz="3200" u="sng" dirty="0"/>
          </a:p>
        </p:txBody>
      </p:sp>
      <p:pic>
        <p:nvPicPr>
          <p:cNvPr id="19458" name="Picture 2">
            <a:extLst>
              <a:ext uri="{FF2B5EF4-FFF2-40B4-BE49-F238E27FC236}">
                <a16:creationId xmlns:a16="http://schemas.microsoft.com/office/drawing/2014/main" id="{04DBE492-3576-4C70-A138-1D13BE25F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556" y="1270630"/>
            <a:ext cx="9003797" cy="4669436"/>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Oval 2">
            <a:extLst>
              <a:ext uri="{FF2B5EF4-FFF2-40B4-BE49-F238E27FC236}">
                <a16:creationId xmlns:a16="http://schemas.microsoft.com/office/drawing/2014/main" id="{576E63AA-5BAA-46D1-837A-2E7CD82EABE8}"/>
              </a:ext>
            </a:extLst>
          </p:cNvPr>
          <p:cNvSpPr/>
          <p:nvPr/>
        </p:nvSpPr>
        <p:spPr>
          <a:xfrm>
            <a:off x="9069048" y="1577928"/>
            <a:ext cx="2968053" cy="2192311"/>
          </a:xfrm>
          <a:prstGeom prst="wedgeEllipseCallout">
            <a:avLst>
              <a:gd name="adj1" fmla="val -42306"/>
              <a:gd name="adj2" fmla="val 438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1600" dirty="0">
                <a:solidFill>
                  <a:schemeClr val="tx1"/>
                </a:solidFill>
              </a:rPr>
              <a:t>Type of Chest Pain</a:t>
            </a:r>
          </a:p>
          <a:p>
            <a:pPr marL="342900" indent="-342900" algn="ctr">
              <a:buAutoNum type="arabicPeriod"/>
            </a:pPr>
            <a:r>
              <a:rPr lang="en-US" sz="1600" dirty="0">
                <a:solidFill>
                  <a:schemeClr val="tx1"/>
                </a:solidFill>
              </a:rPr>
              <a:t>Maximum Heart Rate Achieved</a:t>
            </a:r>
          </a:p>
          <a:p>
            <a:pPr marL="342900" indent="-342900" algn="ctr">
              <a:buAutoNum type="arabicPeriod"/>
            </a:pPr>
            <a:r>
              <a:rPr lang="en-US" sz="1600" dirty="0">
                <a:solidFill>
                  <a:schemeClr val="tx1"/>
                </a:solidFill>
              </a:rPr>
              <a:t>ST Slope</a:t>
            </a:r>
            <a:endParaRPr lang="en-MY" sz="1600" dirty="0">
              <a:solidFill>
                <a:schemeClr val="tx1"/>
              </a:solidFill>
            </a:endParaRPr>
          </a:p>
        </p:txBody>
      </p:sp>
    </p:spTree>
    <p:extLst>
      <p:ext uri="{BB962C8B-B14F-4D97-AF65-F5344CB8AC3E}">
        <p14:creationId xmlns:p14="http://schemas.microsoft.com/office/powerpoint/2010/main" val="288353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597039"/>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u="sng" dirty="0">
                <a:solidFill>
                  <a:srgbClr val="000000"/>
                </a:solidFill>
                <a:latin typeface="Linux Libertine"/>
              </a:rPr>
              <a:t>Dataset</a:t>
            </a:r>
            <a:endParaRPr lang="en-MY" sz="36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869852" y="1535783"/>
            <a:ext cx="10452296" cy="3416320"/>
          </a:xfrm>
          <a:prstGeom prst="rect">
            <a:avLst/>
          </a:prstGeom>
          <a:noFill/>
        </p:spPr>
        <p:txBody>
          <a:bodyPr wrap="square" rtlCol="0">
            <a:spAutoFit/>
          </a:bodyPr>
          <a:lstStyle/>
          <a:p>
            <a:pPr algn="ctr"/>
            <a:r>
              <a:rPr lang="en-US" sz="2400" b="0" i="0" dirty="0">
                <a:solidFill>
                  <a:srgbClr val="000000"/>
                </a:solidFill>
                <a:effectLst/>
                <a:latin typeface="Linux Libertine"/>
              </a:rPr>
              <a:t> Dataset is obtained from </a:t>
            </a:r>
          </a:p>
          <a:p>
            <a:pPr algn="ctr"/>
            <a:r>
              <a:rPr lang="en-US" sz="2400" dirty="0">
                <a:solidFill>
                  <a:srgbClr val="000000"/>
                </a:solidFill>
                <a:latin typeface="Linux Libertine"/>
                <a:hlinkClick r:id="rId3"/>
              </a:rPr>
              <a:t>https://www.kaggle.com/ronitf/heart-disease-uci</a:t>
            </a:r>
            <a:endParaRPr lang="en-US" sz="2400" dirty="0">
              <a:solidFill>
                <a:srgbClr val="000000"/>
              </a:solidFill>
              <a:latin typeface="Linux Libertine"/>
            </a:endParaRPr>
          </a:p>
          <a:p>
            <a:pPr algn="ctr"/>
            <a:endParaRPr lang="en-US" sz="2400" b="0" i="0" dirty="0">
              <a:solidFill>
                <a:srgbClr val="000000"/>
              </a:solidFill>
              <a:effectLst/>
              <a:latin typeface="Linux Libertine"/>
            </a:endParaRPr>
          </a:p>
          <a:p>
            <a:pPr algn="ctr"/>
            <a:r>
              <a:rPr lang="en-US" sz="2400" b="0" i="0" dirty="0">
                <a:solidFill>
                  <a:srgbClr val="000000"/>
                </a:solidFill>
                <a:effectLst/>
                <a:latin typeface="Linux Libertine"/>
              </a:rPr>
              <a:t> There were 76 attributes but 14 attributes will be used as the dataset.</a:t>
            </a:r>
          </a:p>
          <a:p>
            <a:pPr algn="ctr"/>
            <a:endParaRPr lang="en-US" sz="2400" b="0" i="0" dirty="0">
              <a:solidFill>
                <a:srgbClr val="000000"/>
              </a:solidFill>
              <a:effectLst/>
              <a:latin typeface="Linux Libertine"/>
            </a:endParaRPr>
          </a:p>
          <a:p>
            <a:pPr algn="ctr"/>
            <a:r>
              <a:rPr lang="en-US" sz="2400" dirty="0">
                <a:solidFill>
                  <a:srgbClr val="000000"/>
                </a:solidFill>
                <a:latin typeface="Linux Libertine"/>
              </a:rPr>
              <a:t>14 Attributes: Age, Sex, Chest Pain Type, Resting Blood Pressure, Cholesterol, Fasting Blood Sugar, Rest ECG, Maximum Heart Rate, Exercise-induced Angina, ST depression, Slope of Peak Exercise, Thalassemia, Number of Major Vessels &amp; Target. </a:t>
            </a:r>
            <a:endParaRPr lang="en-US" sz="2400" b="0" i="0" dirty="0">
              <a:solidFill>
                <a:srgbClr val="000000"/>
              </a:solidFill>
              <a:effectLst/>
              <a:latin typeface="Linux Libertine"/>
            </a:endParaRPr>
          </a:p>
        </p:txBody>
      </p:sp>
    </p:spTree>
    <p:extLst>
      <p:ext uri="{BB962C8B-B14F-4D97-AF65-F5344CB8AC3E}">
        <p14:creationId xmlns:p14="http://schemas.microsoft.com/office/powerpoint/2010/main" val="184385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Training and Testing Accuracy</a:t>
            </a:r>
            <a:endParaRPr lang="en-MY" sz="3200" u="sng" dirty="0"/>
          </a:p>
        </p:txBody>
      </p:sp>
      <p:pic>
        <p:nvPicPr>
          <p:cNvPr id="2" name="Picture 1">
            <a:extLst>
              <a:ext uri="{FF2B5EF4-FFF2-40B4-BE49-F238E27FC236}">
                <a16:creationId xmlns:a16="http://schemas.microsoft.com/office/drawing/2014/main" id="{F428D43B-20E2-4B9F-B4BA-3915ABADDA97}"/>
              </a:ext>
            </a:extLst>
          </p:cNvPr>
          <p:cNvPicPr>
            <a:picLocks noChangeAspect="1"/>
          </p:cNvPicPr>
          <p:nvPr/>
        </p:nvPicPr>
        <p:blipFill>
          <a:blip r:embed="rId3"/>
          <a:stretch>
            <a:fillRect/>
          </a:stretch>
        </p:blipFill>
        <p:spPr>
          <a:xfrm>
            <a:off x="2565348" y="1694896"/>
            <a:ext cx="7061304" cy="3827970"/>
          </a:xfrm>
          <a:prstGeom prst="rect">
            <a:avLst/>
          </a:prstGeom>
        </p:spPr>
      </p:pic>
      <p:sp>
        <p:nvSpPr>
          <p:cNvPr id="6" name="Speech Bubble: Oval 5">
            <a:extLst>
              <a:ext uri="{FF2B5EF4-FFF2-40B4-BE49-F238E27FC236}">
                <a16:creationId xmlns:a16="http://schemas.microsoft.com/office/drawing/2014/main" id="{67D5FDDE-8091-49B7-98AE-BE9265BA5486}"/>
              </a:ext>
            </a:extLst>
          </p:cNvPr>
          <p:cNvSpPr/>
          <p:nvPr/>
        </p:nvSpPr>
        <p:spPr>
          <a:xfrm>
            <a:off x="9069048" y="1577928"/>
            <a:ext cx="2968053" cy="2192311"/>
          </a:xfrm>
          <a:prstGeom prst="wedgeEllipseCallout">
            <a:avLst>
              <a:gd name="adj1" fmla="val -57457"/>
              <a:gd name="adj2" fmla="val 492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Support Vector Machine`s prediction accuracy better than the rest.</a:t>
            </a:r>
            <a:endParaRPr lang="en-MY" sz="1600" dirty="0">
              <a:solidFill>
                <a:schemeClr val="tx1"/>
              </a:solidFill>
            </a:endParaRPr>
          </a:p>
        </p:txBody>
      </p:sp>
    </p:spTree>
    <p:extLst>
      <p:ext uri="{BB962C8B-B14F-4D97-AF65-F5344CB8AC3E}">
        <p14:creationId xmlns:p14="http://schemas.microsoft.com/office/powerpoint/2010/main" val="97412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MY" sz="3200" u="sng" dirty="0"/>
          </a:p>
        </p:txBody>
      </p:sp>
      <p:pic>
        <p:nvPicPr>
          <p:cNvPr id="20482" name="Picture 2">
            <a:extLst>
              <a:ext uri="{FF2B5EF4-FFF2-40B4-BE49-F238E27FC236}">
                <a16:creationId xmlns:a16="http://schemas.microsoft.com/office/drawing/2014/main" id="{132CD9F7-08A1-47EF-A20C-DEAC51F528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 t="1" r="245" b="33184"/>
          <a:stretch/>
        </p:blipFill>
        <p:spPr bwMode="auto">
          <a:xfrm>
            <a:off x="256928" y="1017360"/>
            <a:ext cx="11678143" cy="58406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11943A4-E335-458C-B8C7-3E0DC3730543}"/>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Confusion Matrix of All Models</a:t>
            </a:r>
            <a:endParaRPr lang="en-MY" sz="3200" u="sng" dirty="0"/>
          </a:p>
        </p:txBody>
      </p:sp>
    </p:spTree>
    <p:extLst>
      <p:ext uri="{BB962C8B-B14F-4D97-AF65-F5344CB8AC3E}">
        <p14:creationId xmlns:p14="http://schemas.microsoft.com/office/powerpoint/2010/main" val="1343513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MY" sz="3200" u="sng" dirty="0"/>
          </a:p>
        </p:txBody>
      </p:sp>
      <p:pic>
        <p:nvPicPr>
          <p:cNvPr id="3" name="Picture 2">
            <a:extLst>
              <a:ext uri="{FF2B5EF4-FFF2-40B4-BE49-F238E27FC236}">
                <a16:creationId xmlns:a16="http://schemas.microsoft.com/office/drawing/2014/main" id="{85FC6174-1610-4220-B5F6-42C78EF39174}"/>
              </a:ext>
            </a:extLst>
          </p:cNvPr>
          <p:cNvPicPr>
            <a:picLocks noChangeAspect="1"/>
          </p:cNvPicPr>
          <p:nvPr/>
        </p:nvPicPr>
        <p:blipFill>
          <a:blip r:embed="rId3"/>
          <a:stretch>
            <a:fillRect/>
          </a:stretch>
        </p:blipFill>
        <p:spPr>
          <a:xfrm>
            <a:off x="1728868" y="1517961"/>
            <a:ext cx="9317296" cy="4361723"/>
          </a:xfrm>
          <a:prstGeom prst="rect">
            <a:avLst/>
          </a:prstGeom>
        </p:spPr>
      </p:pic>
      <p:sp>
        <p:nvSpPr>
          <p:cNvPr id="8" name="Rectangle 7">
            <a:extLst>
              <a:ext uri="{FF2B5EF4-FFF2-40B4-BE49-F238E27FC236}">
                <a16:creationId xmlns:a16="http://schemas.microsoft.com/office/drawing/2014/main" id="{62C144A9-EE95-4422-A088-BE73FC7EF7C9}"/>
              </a:ext>
            </a:extLst>
          </p:cNvPr>
          <p:cNvSpPr/>
          <p:nvPr/>
        </p:nvSpPr>
        <p:spPr>
          <a:xfrm>
            <a:off x="6220918" y="1517961"/>
            <a:ext cx="1424065" cy="43617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itle 1">
            <a:extLst>
              <a:ext uri="{FF2B5EF4-FFF2-40B4-BE49-F238E27FC236}">
                <a16:creationId xmlns:a16="http://schemas.microsoft.com/office/drawing/2014/main" id="{5C1A224C-5B8F-4874-8569-CF758E4AFC3E}"/>
              </a:ext>
            </a:extLst>
          </p:cNvPr>
          <p:cNvSpPr txBox="1">
            <a:spLocks/>
          </p:cNvSpPr>
          <p:nvPr/>
        </p:nvSpPr>
        <p:spPr>
          <a:xfrm>
            <a:off x="152400" y="5384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Machine Learning Models Evaluation</a:t>
            </a:r>
            <a:endParaRPr lang="en-MY" sz="3200" u="sng" dirty="0"/>
          </a:p>
        </p:txBody>
      </p:sp>
    </p:spTree>
    <p:extLst>
      <p:ext uri="{BB962C8B-B14F-4D97-AF65-F5344CB8AC3E}">
        <p14:creationId xmlns:p14="http://schemas.microsoft.com/office/powerpoint/2010/main" val="3219739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92A32D-913B-4DC8-B730-5EEF16DC9C43}"/>
              </a:ext>
            </a:extLst>
          </p:cNvPr>
          <p:cNvPicPr>
            <a:picLocks noChangeAspect="1"/>
          </p:cNvPicPr>
          <p:nvPr/>
        </p:nvPicPr>
        <p:blipFill>
          <a:blip r:embed="rId3"/>
          <a:stretch>
            <a:fillRect/>
          </a:stretch>
        </p:blipFill>
        <p:spPr>
          <a:xfrm>
            <a:off x="3510120" y="1175143"/>
            <a:ext cx="5873723" cy="5144434"/>
          </a:xfrm>
          <a:prstGeom prst="rect">
            <a:avLst/>
          </a:prstGeom>
        </p:spPr>
      </p:pic>
      <p:sp>
        <p:nvSpPr>
          <p:cNvPr id="9" name="Title 1">
            <a:extLst>
              <a:ext uri="{FF2B5EF4-FFF2-40B4-BE49-F238E27FC236}">
                <a16:creationId xmlns:a16="http://schemas.microsoft.com/office/drawing/2014/main" id="{47F60F22-22D4-45C3-87C4-E062A0A80931}"/>
              </a:ext>
            </a:extLst>
          </p:cNvPr>
          <p:cNvSpPr txBox="1">
            <a:spLocks/>
          </p:cNvSpPr>
          <p:nvPr/>
        </p:nvSpPr>
        <p:spPr>
          <a:xfrm>
            <a:off x="0" y="5384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Final Finding of Heart Disease`s Factors</a:t>
            </a:r>
            <a:endParaRPr lang="en-MY" sz="3200" u="sng" dirty="0"/>
          </a:p>
        </p:txBody>
      </p:sp>
    </p:spTree>
    <p:extLst>
      <p:ext uri="{BB962C8B-B14F-4D97-AF65-F5344CB8AC3E}">
        <p14:creationId xmlns:p14="http://schemas.microsoft.com/office/powerpoint/2010/main" val="293107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9F52AF-8EC6-4CB2-8C5E-56750EBD6D4E}"/>
              </a:ext>
            </a:extLst>
          </p:cNvPr>
          <p:cNvSpPr txBox="1">
            <a:spLocks/>
          </p:cNvSpPr>
          <p:nvPr/>
        </p:nvSpPr>
        <p:spPr>
          <a:xfrm>
            <a:off x="0" y="295006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000000"/>
                </a:solidFill>
                <a:latin typeface="Linux Libertine"/>
              </a:rPr>
              <a:t>Thank You !</a:t>
            </a:r>
            <a:endParaRPr lang="en-MY" sz="5400" dirty="0"/>
          </a:p>
        </p:txBody>
      </p:sp>
    </p:spTree>
    <p:extLst>
      <p:ext uri="{BB962C8B-B14F-4D97-AF65-F5344CB8AC3E}">
        <p14:creationId xmlns:p14="http://schemas.microsoft.com/office/powerpoint/2010/main" val="148166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ts over its finally over - Finished Frodo - quickmeme">
            <a:extLst>
              <a:ext uri="{FF2B5EF4-FFF2-40B4-BE49-F238E27FC236}">
                <a16:creationId xmlns:a16="http://schemas.microsoft.com/office/drawing/2014/main" id="{8B106B45-007C-4B9A-B0BD-04492A41E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8478" y="603237"/>
            <a:ext cx="7555043" cy="565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597039"/>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u="sng" dirty="0">
                <a:solidFill>
                  <a:srgbClr val="000000"/>
                </a:solidFill>
                <a:latin typeface="Linux Libertine"/>
              </a:rPr>
              <a:t>Problem Statement</a:t>
            </a:r>
            <a:endParaRPr lang="en-MY" sz="36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869852" y="1859340"/>
            <a:ext cx="10452296" cy="2308324"/>
          </a:xfrm>
          <a:prstGeom prst="rect">
            <a:avLst/>
          </a:prstGeom>
          <a:noFill/>
        </p:spPr>
        <p:txBody>
          <a:bodyPr wrap="square" rtlCol="0">
            <a:spAutoFit/>
          </a:bodyPr>
          <a:lstStyle/>
          <a:p>
            <a:pPr algn="ctr"/>
            <a:r>
              <a:rPr lang="en-US" sz="2400" b="0" i="0" dirty="0">
                <a:solidFill>
                  <a:srgbClr val="000000"/>
                </a:solidFill>
                <a:effectLst/>
                <a:latin typeface="Linux Libertine"/>
              </a:rPr>
              <a:t> Many factors : Smoking, gender, poor diet, obesity, high blood pressure, certain drugs, age and many more. </a:t>
            </a:r>
          </a:p>
          <a:p>
            <a:pPr algn="ctr"/>
            <a:endParaRPr lang="en-US" sz="2400" dirty="0">
              <a:solidFill>
                <a:srgbClr val="000000"/>
              </a:solidFill>
              <a:latin typeface="Linux Libertine"/>
            </a:endParaRPr>
          </a:p>
          <a:p>
            <a:pPr algn="ctr"/>
            <a:r>
              <a:rPr lang="en-US" sz="2400" b="0" i="0" dirty="0">
                <a:solidFill>
                  <a:srgbClr val="000000"/>
                </a:solidFill>
                <a:effectLst/>
                <a:latin typeface="Linux Libertine"/>
              </a:rPr>
              <a:t>Data analysis will be used to provide insight and machine learning will be used to solve the </a:t>
            </a:r>
            <a:r>
              <a:rPr lang="en-US" sz="2400" dirty="0">
                <a:solidFill>
                  <a:srgbClr val="000000"/>
                </a:solidFill>
                <a:latin typeface="Linux Libertine"/>
              </a:rPr>
              <a:t>problem by extracting the top features that have strong relationship with the target value.</a:t>
            </a:r>
            <a:endParaRPr lang="en-MY" sz="2400" dirty="0">
              <a:latin typeface="Linux Libertine"/>
            </a:endParaRPr>
          </a:p>
        </p:txBody>
      </p:sp>
    </p:spTree>
    <p:extLst>
      <p:ext uri="{BB962C8B-B14F-4D97-AF65-F5344CB8AC3E}">
        <p14:creationId xmlns:p14="http://schemas.microsoft.com/office/powerpoint/2010/main" val="273908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2144904"/>
            <a:ext cx="12192000" cy="25681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000000"/>
                </a:solidFill>
                <a:latin typeface="Linux Libertine"/>
              </a:rPr>
              <a:t>Exploratory </a:t>
            </a:r>
          </a:p>
          <a:p>
            <a:pPr algn="ctr"/>
            <a:r>
              <a:rPr lang="en-US" sz="4800" dirty="0">
                <a:solidFill>
                  <a:srgbClr val="000000"/>
                </a:solidFill>
                <a:latin typeface="Linux Libertine"/>
              </a:rPr>
              <a:t>Data Analysis &amp; Fact</a:t>
            </a:r>
            <a:endParaRPr lang="en-MY" sz="4800" dirty="0"/>
          </a:p>
        </p:txBody>
      </p:sp>
    </p:spTree>
    <p:extLst>
      <p:ext uri="{BB962C8B-B14F-4D97-AF65-F5344CB8AC3E}">
        <p14:creationId xmlns:p14="http://schemas.microsoft.com/office/powerpoint/2010/main" val="275033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39C34C-4AED-46D4-9ED6-9664137AE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406" y="1942794"/>
            <a:ext cx="9621188" cy="46739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D</a:t>
            </a:r>
            <a:r>
              <a:rPr lang="en-MY" sz="3200" u="sng" dirty="0" err="1">
                <a:solidFill>
                  <a:srgbClr val="000000"/>
                </a:solidFill>
                <a:latin typeface="Linux Libertine"/>
              </a:rPr>
              <a:t>isease</a:t>
            </a:r>
            <a:r>
              <a:rPr lang="en-MY" sz="3200" u="sng" dirty="0">
                <a:solidFill>
                  <a:srgbClr val="000000"/>
                </a:solidFill>
                <a:latin typeface="Linux Libertine"/>
              </a:rPr>
              <a:t> Distribution</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0" y="1351022"/>
            <a:ext cx="12192000" cy="338554"/>
          </a:xfrm>
          <a:prstGeom prst="rect">
            <a:avLst/>
          </a:prstGeom>
          <a:noFill/>
        </p:spPr>
        <p:txBody>
          <a:bodyPr wrap="square" rtlCol="0">
            <a:spAutoFit/>
          </a:bodyPr>
          <a:lstStyle/>
          <a:p>
            <a:pPr algn="ctr"/>
            <a:r>
              <a:rPr lang="en-US" sz="1600" b="0" i="0" dirty="0">
                <a:solidFill>
                  <a:srgbClr val="000000"/>
                </a:solidFill>
                <a:effectLst/>
                <a:latin typeface="Linux Libertine"/>
              </a:rPr>
              <a:t> </a:t>
            </a:r>
            <a:r>
              <a:rPr lang="en-US" sz="1600" b="1" i="0" dirty="0">
                <a:solidFill>
                  <a:srgbClr val="000000"/>
                </a:solidFill>
                <a:effectLst/>
                <a:latin typeface="Linux Libertine"/>
              </a:rPr>
              <a:t>54.5% (165) </a:t>
            </a:r>
            <a:r>
              <a:rPr lang="en-US" sz="1600" dirty="0">
                <a:solidFill>
                  <a:srgbClr val="000000"/>
                </a:solidFill>
                <a:latin typeface="Linux Libertine"/>
              </a:rPr>
              <a:t>of the</a:t>
            </a:r>
            <a:r>
              <a:rPr lang="en-US" sz="1600" b="0" i="0" dirty="0">
                <a:solidFill>
                  <a:srgbClr val="000000"/>
                </a:solidFill>
                <a:effectLst/>
                <a:latin typeface="Linux Libertine"/>
              </a:rPr>
              <a:t> patients have heart disease. </a:t>
            </a:r>
            <a:r>
              <a:rPr lang="en-US" sz="1600" b="1" i="0" dirty="0">
                <a:solidFill>
                  <a:srgbClr val="000000"/>
                </a:solidFill>
                <a:effectLst/>
                <a:latin typeface="Linux Libertine"/>
              </a:rPr>
              <a:t>45.5% (138) </a:t>
            </a:r>
            <a:r>
              <a:rPr lang="en-US" sz="1600" b="0" i="0" dirty="0">
                <a:solidFill>
                  <a:srgbClr val="000000"/>
                </a:solidFill>
                <a:effectLst/>
                <a:latin typeface="Linux Libertine"/>
              </a:rPr>
              <a:t>of patients have no heart disease.</a:t>
            </a:r>
            <a:endParaRPr lang="en-MY" sz="1600" dirty="0">
              <a:latin typeface="Linux Libertine"/>
            </a:endParaRPr>
          </a:p>
        </p:txBody>
      </p:sp>
    </p:spTree>
    <p:extLst>
      <p:ext uri="{BB962C8B-B14F-4D97-AF65-F5344CB8AC3E}">
        <p14:creationId xmlns:p14="http://schemas.microsoft.com/office/powerpoint/2010/main" val="280605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Sex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0" y="1351022"/>
            <a:ext cx="12192000" cy="830997"/>
          </a:xfrm>
          <a:prstGeom prst="rect">
            <a:avLst/>
          </a:prstGeom>
          <a:noFill/>
        </p:spPr>
        <p:txBody>
          <a:bodyPr wrap="square" rtlCol="0">
            <a:spAutoFit/>
          </a:bodyPr>
          <a:lstStyle/>
          <a:p>
            <a:pPr algn="ctr"/>
            <a:r>
              <a:rPr lang="en-US" sz="1600" b="1" i="0" dirty="0">
                <a:solidFill>
                  <a:srgbClr val="000000"/>
                </a:solidFill>
                <a:effectLst/>
                <a:latin typeface="Linux Libertine"/>
              </a:rPr>
              <a:t>55.1% </a:t>
            </a:r>
            <a:r>
              <a:rPr lang="en-US" sz="1600" b="0" i="0" dirty="0">
                <a:solidFill>
                  <a:srgbClr val="000000"/>
                </a:solidFill>
                <a:effectLst/>
                <a:latin typeface="Linux Libertine"/>
              </a:rPr>
              <a:t>of male patient has heart disease. </a:t>
            </a:r>
            <a:r>
              <a:rPr lang="en-US" sz="1600" b="1" i="0" dirty="0">
                <a:solidFill>
                  <a:srgbClr val="000000"/>
                </a:solidFill>
                <a:effectLst/>
                <a:latin typeface="Linux Libertine"/>
              </a:rPr>
              <a:t>44.9% </a:t>
            </a:r>
            <a:r>
              <a:rPr lang="en-US" sz="1600" b="0" i="0" dirty="0">
                <a:solidFill>
                  <a:srgbClr val="000000"/>
                </a:solidFill>
                <a:effectLst/>
                <a:latin typeface="Linux Libertine"/>
              </a:rPr>
              <a:t>of female patient has heart disease.  </a:t>
            </a:r>
          </a:p>
          <a:p>
            <a:pPr algn="ctr"/>
            <a:r>
              <a:rPr lang="en-US" sz="1600" b="0" i="0" dirty="0">
                <a:solidFill>
                  <a:srgbClr val="000000"/>
                </a:solidFill>
                <a:effectLst/>
                <a:latin typeface="Linux Libertine"/>
              </a:rPr>
              <a:t> </a:t>
            </a:r>
            <a:r>
              <a:rPr lang="en-US" sz="1600" b="1" i="0" dirty="0">
                <a:solidFill>
                  <a:srgbClr val="000000"/>
                </a:solidFill>
                <a:effectLst/>
                <a:latin typeface="Linux Libertine"/>
              </a:rPr>
              <a:t>Male</a:t>
            </a:r>
            <a:r>
              <a:rPr lang="en-US" sz="1600" b="0" i="0" dirty="0">
                <a:solidFill>
                  <a:srgbClr val="000000"/>
                </a:solidFill>
                <a:effectLst/>
                <a:latin typeface="Linux Libertine"/>
              </a:rPr>
              <a:t> has higher chance of suffering from heart disease than female!</a:t>
            </a:r>
          </a:p>
          <a:p>
            <a:pPr algn="ctr"/>
            <a:r>
              <a:rPr lang="en-US" sz="1600" b="1" i="1" u="sng" dirty="0">
                <a:solidFill>
                  <a:srgbClr val="000000"/>
                </a:solidFill>
                <a:effectLst/>
                <a:latin typeface="Linux Libertine"/>
              </a:rPr>
              <a:t>Hormone</a:t>
            </a:r>
            <a:r>
              <a:rPr lang="en-US" sz="1600" b="0" i="0" dirty="0">
                <a:solidFill>
                  <a:srgbClr val="000000"/>
                </a:solidFill>
                <a:effectLst/>
                <a:latin typeface="Linux Libertine"/>
              </a:rPr>
              <a:t> plays an important role for heart disease.</a:t>
            </a:r>
            <a:endParaRPr lang="en-MY" sz="1600" dirty="0">
              <a:latin typeface="Linux Libertine"/>
            </a:endParaRPr>
          </a:p>
        </p:txBody>
      </p:sp>
      <p:pic>
        <p:nvPicPr>
          <p:cNvPr id="2052" name="Picture 4">
            <a:extLst>
              <a:ext uri="{FF2B5EF4-FFF2-40B4-BE49-F238E27FC236}">
                <a16:creationId xmlns:a16="http://schemas.microsoft.com/office/drawing/2014/main" id="{4D37F5AE-7AE5-4E9F-AD81-A5C33D80B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137" y="2421859"/>
            <a:ext cx="9551725" cy="439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1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Chest Pain Type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0" y="1351022"/>
            <a:ext cx="12192000" cy="338554"/>
          </a:xfrm>
          <a:prstGeom prst="rect">
            <a:avLst/>
          </a:prstGeom>
          <a:noFill/>
        </p:spPr>
        <p:txBody>
          <a:bodyPr wrap="square" rtlCol="0">
            <a:spAutoFit/>
          </a:bodyPr>
          <a:lstStyle/>
          <a:p>
            <a:pPr algn="ctr"/>
            <a:r>
              <a:rPr lang="en-US" sz="1600" dirty="0">
                <a:latin typeface="Linux Libertine"/>
              </a:rPr>
              <a:t>Patients suffer from heart disease have shown most of symptom of </a:t>
            </a:r>
            <a:r>
              <a:rPr lang="en-US" sz="1600" b="1" dirty="0">
                <a:latin typeface="Linux Libertine"/>
              </a:rPr>
              <a:t>non-anginal pain</a:t>
            </a:r>
            <a:r>
              <a:rPr lang="en-US" sz="1600" dirty="0">
                <a:latin typeface="Linux Libertine"/>
              </a:rPr>
              <a:t>.</a:t>
            </a:r>
            <a:endParaRPr lang="en-MY" sz="1600" dirty="0">
              <a:latin typeface="Linux Libertine"/>
            </a:endParaRPr>
          </a:p>
        </p:txBody>
      </p:sp>
      <p:pic>
        <p:nvPicPr>
          <p:cNvPr id="6148" name="Picture 4">
            <a:extLst>
              <a:ext uri="{FF2B5EF4-FFF2-40B4-BE49-F238E27FC236}">
                <a16:creationId xmlns:a16="http://schemas.microsoft.com/office/drawing/2014/main" id="{34D80ADF-9C1F-439E-AEB7-9D6441784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22" y="2160145"/>
            <a:ext cx="10590555" cy="466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11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Age vs Heart Disease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0" y="1107991"/>
            <a:ext cx="12192000" cy="338554"/>
          </a:xfrm>
          <a:prstGeom prst="rect">
            <a:avLst/>
          </a:prstGeom>
          <a:noFill/>
        </p:spPr>
        <p:txBody>
          <a:bodyPr wrap="square" rtlCol="0">
            <a:spAutoFit/>
          </a:bodyPr>
          <a:lstStyle/>
          <a:p>
            <a:pPr algn="ctr"/>
            <a:r>
              <a:rPr lang="en-US" sz="1600" dirty="0">
                <a:latin typeface="Linux Libertine"/>
              </a:rPr>
              <a:t>Age Group </a:t>
            </a:r>
            <a:r>
              <a:rPr lang="en-US" sz="1600" b="1" dirty="0">
                <a:latin typeface="Linux Libertine"/>
              </a:rPr>
              <a:t>50 - 60 </a:t>
            </a:r>
            <a:r>
              <a:rPr lang="en-US" sz="1600" dirty="0">
                <a:latin typeface="Linux Libertine"/>
              </a:rPr>
              <a:t>has more chance of Heart Disease.</a:t>
            </a:r>
            <a:endParaRPr lang="en-MY" sz="1600" dirty="0">
              <a:latin typeface="Linux Libertine"/>
            </a:endParaRPr>
          </a:p>
        </p:txBody>
      </p:sp>
      <p:pic>
        <p:nvPicPr>
          <p:cNvPr id="7170" name="Picture 2">
            <a:extLst>
              <a:ext uri="{FF2B5EF4-FFF2-40B4-BE49-F238E27FC236}">
                <a16:creationId xmlns:a16="http://schemas.microsoft.com/office/drawing/2014/main" id="{DE134CB9-EB74-4AA4-85E3-0B38574DB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926" y="1689576"/>
            <a:ext cx="10034148" cy="50000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63CFF94-668D-4C65-A39F-76B2F2DCD048}"/>
              </a:ext>
            </a:extLst>
          </p:cNvPr>
          <p:cNvSpPr/>
          <p:nvPr/>
        </p:nvSpPr>
        <p:spPr>
          <a:xfrm>
            <a:off x="3432747" y="1993693"/>
            <a:ext cx="809469" cy="42572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392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77AE836-28AA-4BDD-AB4F-F7E3AE3F62DA}"/>
              </a:ext>
            </a:extLst>
          </p:cNvPr>
          <p:cNvSpPr txBox="1">
            <a:spLocks/>
          </p:cNvSpPr>
          <p:nvPr/>
        </p:nvSpPr>
        <p:spPr>
          <a:xfrm>
            <a:off x="0" y="386023"/>
            <a:ext cx="12192000" cy="478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solidFill>
                  <a:srgbClr val="000000"/>
                </a:solidFill>
                <a:latin typeface="Linux Libertine"/>
              </a:rPr>
              <a:t>What`s the age when the heart disease starts to strike?</a:t>
            </a:r>
            <a:endParaRPr lang="en-MY" sz="3200" u="sng" dirty="0"/>
          </a:p>
        </p:txBody>
      </p:sp>
      <p:sp>
        <p:nvSpPr>
          <p:cNvPr id="10" name="TextBox 9">
            <a:extLst>
              <a:ext uri="{FF2B5EF4-FFF2-40B4-BE49-F238E27FC236}">
                <a16:creationId xmlns:a16="http://schemas.microsoft.com/office/drawing/2014/main" id="{95DE98BA-5F16-4591-AC5B-B93EBB880ECF}"/>
              </a:ext>
            </a:extLst>
          </p:cNvPr>
          <p:cNvSpPr txBox="1"/>
          <p:nvPr/>
        </p:nvSpPr>
        <p:spPr>
          <a:xfrm>
            <a:off x="0" y="1107991"/>
            <a:ext cx="12192000" cy="584775"/>
          </a:xfrm>
          <a:prstGeom prst="rect">
            <a:avLst/>
          </a:prstGeom>
          <a:noFill/>
        </p:spPr>
        <p:txBody>
          <a:bodyPr wrap="square" rtlCol="0">
            <a:spAutoFit/>
          </a:bodyPr>
          <a:lstStyle/>
          <a:p>
            <a:pPr algn="ctr"/>
            <a:r>
              <a:rPr lang="en-US" sz="1600" b="1" dirty="0">
                <a:latin typeface="Linux Libertine"/>
              </a:rPr>
              <a:t>Above 40 years old</a:t>
            </a:r>
            <a:r>
              <a:rPr lang="en-US" sz="1600" dirty="0">
                <a:latin typeface="Linux Libertine"/>
              </a:rPr>
              <a:t>. Below 40 years old can be misdiagnosed. </a:t>
            </a:r>
          </a:p>
          <a:p>
            <a:pPr algn="ctr"/>
            <a:r>
              <a:rPr lang="en-US" sz="1600" dirty="0">
                <a:latin typeface="Linux Libertine"/>
              </a:rPr>
              <a:t>Strike irrespective of AGE !  </a:t>
            </a:r>
            <a:endParaRPr lang="en-MY" sz="1600" dirty="0">
              <a:latin typeface="Linux Libertine"/>
            </a:endParaRPr>
          </a:p>
        </p:txBody>
      </p:sp>
      <p:pic>
        <p:nvPicPr>
          <p:cNvPr id="8194" name="Picture 2">
            <a:extLst>
              <a:ext uri="{FF2B5EF4-FFF2-40B4-BE49-F238E27FC236}">
                <a16:creationId xmlns:a16="http://schemas.microsoft.com/office/drawing/2014/main" id="{6A70BFC5-D945-4F1E-A6E1-F4A895E0B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4" y="2096076"/>
            <a:ext cx="11517372" cy="43337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AD6FD7A-C6FB-45CA-AC40-2FA30DE3EB51}"/>
              </a:ext>
            </a:extLst>
          </p:cNvPr>
          <p:cNvSpPr/>
          <p:nvPr/>
        </p:nvSpPr>
        <p:spPr>
          <a:xfrm rot="3149672">
            <a:off x="2122077" y="5314553"/>
            <a:ext cx="718965" cy="46662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rgbClr val="FF0000"/>
              </a:solidFill>
              <a:highlight>
                <a:srgbClr val="FF0000"/>
              </a:highlight>
            </a:endParaRPr>
          </a:p>
        </p:txBody>
      </p:sp>
    </p:spTree>
    <p:extLst>
      <p:ext uri="{BB962C8B-B14F-4D97-AF65-F5344CB8AC3E}">
        <p14:creationId xmlns:p14="http://schemas.microsoft.com/office/powerpoint/2010/main" val="217986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1449</Words>
  <Application>Microsoft Office PowerPoint</Application>
  <PresentationFormat>Widescreen</PresentationFormat>
  <Paragraphs>137</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Helvetica Neue</vt:lpstr>
      <vt:lpstr>Linux Libertine</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Hu Keh Tuang</dc:creator>
  <cp:lastModifiedBy>Christopher Hu Keh Tuang</cp:lastModifiedBy>
  <cp:revision>284</cp:revision>
  <dcterms:created xsi:type="dcterms:W3CDTF">2020-07-13T15:34:44Z</dcterms:created>
  <dcterms:modified xsi:type="dcterms:W3CDTF">2020-07-18T02:47:11Z</dcterms:modified>
</cp:coreProperties>
</file>