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8" r:id="rId3"/>
    <p:sldId id="259" r:id="rId4"/>
    <p:sldId id="261" r:id="rId5"/>
    <p:sldId id="263"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 Gurudutt" initials="RG" lastIdx="1" clrIdx="0">
    <p:extLst>
      <p:ext uri="{19B8F6BF-5375-455C-9EA6-DF929625EA0E}">
        <p15:presenceInfo xmlns:p15="http://schemas.microsoft.com/office/powerpoint/2012/main" userId="S-1-5-21-1407069837-2091007605-538272213-283356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4T11:42:47.402"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173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7168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409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204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48449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44511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66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78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211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2/24/2019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180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2/24/2019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568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2/24/2019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424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2/24/2019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243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2/24/2019</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79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2/24/2019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53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2/24/2019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62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2/24/2019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69548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2" y="1183692"/>
            <a:ext cx="8307977" cy="2169782"/>
          </a:xfrm>
        </p:spPr>
        <p:txBody>
          <a:bodyPr/>
          <a:lstStyle/>
          <a:p>
            <a:pPr algn="ctr">
              <a:lnSpc>
                <a:spcPct val="150000"/>
              </a:lnSpc>
            </a:pPr>
            <a:r>
              <a:rPr lang="en-US" dirty="0" smtClean="0"/>
              <a:t/>
            </a:r>
            <a:br>
              <a:rPr lang="en-US" dirty="0" smtClean="0"/>
            </a:br>
            <a:r>
              <a:rPr lang="en-US" dirty="0" smtClean="0"/>
              <a:t>CUTe7305c </a:t>
            </a:r>
            <a:br>
              <a:rPr lang="en-US" dirty="0" smtClean="0"/>
            </a:br>
            <a:r>
              <a:rPr lang="en-US" sz="2400" dirty="0" smtClean="0"/>
              <a:t>Bankruptcy Classification through application of ML models</a:t>
            </a:r>
            <a:endParaRPr lang="en-US" sz="2800" dirty="0"/>
          </a:p>
        </p:txBody>
      </p:sp>
      <p:sp>
        <p:nvSpPr>
          <p:cNvPr id="3" name="Subtitle 2"/>
          <p:cNvSpPr>
            <a:spLocks noGrp="1"/>
          </p:cNvSpPr>
          <p:nvPr>
            <p:ph type="subTitle" idx="1"/>
          </p:nvPr>
        </p:nvSpPr>
        <p:spPr>
          <a:xfrm>
            <a:off x="1507067" y="3604025"/>
            <a:ext cx="7766936" cy="425373"/>
          </a:xfrm>
        </p:spPr>
        <p:txBody>
          <a:bodyPr/>
          <a:lstStyle/>
          <a:p>
            <a:r>
              <a:rPr lang="en-US" dirty="0" smtClean="0"/>
              <a:t>Walkthrough of the steps taken to arrive at the optimized Solution</a:t>
            </a:r>
            <a:endParaRPr lang="en-US" dirty="0"/>
          </a:p>
        </p:txBody>
      </p:sp>
      <p:sp>
        <p:nvSpPr>
          <p:cNvPr id="4" name="Rectangle 3"/>
          <p:cNvSpPr/>
          <p:nvPr/>
        </p:nvSpPr>
        <p:spPr>
          <a:xfrm>
            <a:off x="5390535" y="4705324"/>
            <a:ext cx="4093029" cy="1210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 Members: </a:t>
            </a:r>
          </a:p>
          <a:p>
            <a:pPr algn="ctr"/>
            <a:r>
              <a:rPr lang="en-US" dirty="0" err="1" smtClean="0"/>
              <a:t>Roopa</a:t>
            </a:r>
            <a:r>
              <a:rPr lang="en-US" dirty="0" smtClean="0"/>
              <a:t> V, Christopher A &amp; Gurudutt R</a:t>
            </a:r>
            <a:endParaRPr lang="en-US" dirty="0"/>
          </a:p>
        </p:txBody>
      </p:sp>
    </p:spTree>
    <p:extLst>
      <p:ext uri="{BB962C8B-B14F-4D97-AF65-F5344CB8AC3E}">
        <p14:creationId xmlns:p14="http://schemas.microsoft.com/office/powerpoint/2010/main" val="161023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889" y="340602"/>
            <a:ext cx="8403287" cy="687009"/>
          </a:xfrm>
        </p:spPr>
        <p:txBody>
          <a:bodyPr anchor="ctr"/>
          <a:lstStyle/>
          <a:p>
            <a:pPr algn="ctr"/>
            <a:r>
              <a:rPr lang="en-US" sz="2800" dirty="0" err="1" smtClean="0"/>
              <a:t>CUTe</a:t>
            </a:r>
            <a:r>
              <a:rPr lang="en-US" sz="2800" dirty="0" smtClean="0"/>
              <a:t> 7305c</a:t>
            </a:r>
            <a:r>
              <a:rPr lang="en-US" sz="3200" dirty="0" smtClean="0"/>
              <a:t> </a:t>
            </a:r>
            <a:r>
              <a:rPr lang="en-US" sz="4000" dirty="0" smtClean="0"/>
              <a:t>– </a:t>
            </a:r>
            <a:r>
              <a:rPr lang="en-US" sz="2000" dirty="0" smtClean="0"/>
              <a:t>Classification of through Machine learning Algorithms</a:t>
            </a:r>
            <a:endParaRPr lang="en-US" sz="2000" dirty="0"/>
          </a:p>
        </p:txBody>
      </p:sp>
      <p:sp>
        <p:nvSpPr>
          <p:cNvPr id="3" name="Subtitle 2"/>
          <p:cNvSpPr>
            <a:spLocks noGrp="1"/>
          </p:cNvSpPr>
          <p:nvPr>
            <p:ph type="subTitle" idx="1"/>
          </p:nvPr>
        </p:nvSpPr>
        <p:spPr>
          <a:xfrm>
            <a:off x="1442064" y="1342467"/>
            <a:ext cx="7766936" cy="5067042"/>
          </a:xfrm>
        </p:spPr>
        <p:txBody>
          <a:bodyPr>
            <a:noAutofit/>
          </a:bodyPr>
          <a:lstStyle/>
          <a:p>
            <a:pPr marL="285750" indent="-285750" algn="l">
              <a:buFont typeface="Arial" panose="020B0604020202020204" pitchFamily="34" charset="0"/>
              <a:buChar char="•"/>
            </a:pPr>
            <a:r>
              <a:rPr lang="en-US" sz="1600" dirty="0" smtClean="0"/>
              <a:t>Understand the data: NA Values &amp; Outliers ;</a:t>
            </a:r>
            <a:endParaRPr lang="en-US" sz="1200" i="1" dirty="0" smtClean="0"/>
          </a:p>
          <a:p>
            <a:pPr marL="171450" indent="-171450" algn="l">
              <a:buFont typeface="Arial" panose="020B0604020202020204" pitchFamily="34" charset="0"/>
              <a:buChar char="•"/>
            </a:pPr>
            <a:endParaRPr lang="en-US" sz="1200" dirty="0" smtClean="0">
              <a:solidFill>
                <a:schemeClr val="bg2">
                  <a:lumMod val="25000"/>
                </a:schemeClr>
              </a:solidFill>
            </a:endParaRPr>
          </a:p>
          <a:p>
            <a:pPr marL="171450" indent="-171450" algn="l">
              <a:buFont typeface="Arial" panose="020B0604020202020204" pitchFamily="34" charset="0"/>
              <a:buChar char="•"/>
            </a:pPr>
            <a:r>
              <a:rPr lang="en-US" sz="1200" dirty="0" smtClean="0">
                <a:solidFill>
                  <a:schemeClr val="bg2">
                    <a:lumMod val="25000"/>
                  </a:schemeClr>
                </a:solidFill>
              </a:rPr>
              <a:t>N X P </a:t>
            </a:r>
            <a:r>
              <a:rPr lang="en-US" sz="1200" dirty="0" smtClean="0">
                <a:solidFill>
                  <a:schemeClr val="bg2">
                    <a:lumMod val="25000"/>
                  </a:schemeClr>
                </a:solidFill>
                <a:sym typeface="Wingdings" panose="05000000000000000000" pitchFamily="2" charset="2"/>
              </a:rPr>
              <a:t> </a:t>
            </a:r>
            <a:r>
              <a:rPr lang="en-US" sz="1200" dirty="0" smtClean="0">
                <a:solidFill>
                  <a:schemeClr val="bg2">
                    <a:lumMod val="25000"/>
                  </a:schemeClr>
                </a:solidFill>
              </a:rPr>
              <a:t>31283 N Data points; P = 64; </a:t>
            </a:r>
          </a:p>
          <a:p>
            <a:pPr marL="171450" indent="-171450" algn="l">
              <a:buFont typeface="Arial" panose="020B0604020202020204" pitchFamily="34" charset="0"/>
              <a:buChar char="•"/>
            </a:pPr>
            <a:r>
              <a:rPr lang="en-US" sz="1200" dirty="0" smtClean="0">
                <a:solidFill>
                  <a:schemeClr val="bg2">
                    <a:lumMod val="25000"/>
                  </a:schemeClr>
                </a:solidFill>
              </a:rPr>
              <a:t>All Features ( Excluding ID &amp; Target for prediction) are Numeric variables &amp; don’t need specific type conversion. </a:t>
            </a:r>
          </a:p>
          <a:p>
            <a:pPr marL="171450" indent="-171450" algn="l">
              <a:buFont typeface="Arial" panose="020B0604020202020204" pitchFamily="34" charset="0"/>
              <a:buChar char="•"/>
            </a:pPr>
            <a:r>
              <a:rPr lang="en-US" sz="1200" dirty="0" smtClean="0">
                <a:solidFill>
                  <a:schemeClr val="bg2">
                    <a:lumMod val="25000"/>
                  </a:schemeClr>
                </a:solidFill>
              </a:rPr>
              <a:t>NA Values: While most feature space had minimal NA Values, the below features had considerably higher NA value %. </a:t>
            </a:r>
          </a:p>
          <a:p>
            <a:pPr marL="171450" indent="-171450" algn="l">
              <a:buFont typeface="Arial" panose="020B0604020202020204" pitchFamily="34" charset="0"/>
              <a:buChar char="•"/>
            </a:pPr>
            <a:endParaRPr lang="en-US" sz="1200" dirty="0" smtClean="0">
              <a:solidFill>
                <a:schemeClr val="bg2">
                  <a:lumMod val="25000"/>
                </a:schemeClr>
              </a:solidFill>
            </a:endParaRPr>
          </a:p>
          <a:p>
            <a:pPr marL="171450" indent="-171450" algn="l">
              <a:buFont typeface="Arial" panose="020B0604020202020204" pitchFamily="34" charset="0"/>
              <a:buChar char="•"/>
            </a:pPr>
            <a:endParaRPr lang="en-US" sz="1200" dirty="0" smtClean="0">
              <a:solidFill>
                <a:schemeClr val="bg2">
                  <a:lumMod val="25000"/>
                </a:schemeClr>
              </a:solidFill>
            </a:endParaRPr>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dirty="0" smtClean="0">
              <a:solidFill>
                <a:schemeClr val="bg2">
                  <a:lumMod val="25000"/>
                </a:schemeClr>
              </a:solidFill>
            </a:endParaRPr>
          </a:p>
          <a:p>
            <a:pPr marL="171450" indent="-171450" algn="l">
              <a:buFont typeface="Arial" panose="020B0604020202020204" pitchFamily="34" charset="0"/>
              <a:buChar char="•"/>
            </a:pPr>
            <a:r>
              <a:rPr lang="en-US" sz="1200" dirty="0" smtClean="0">
                <a:solidFill>
                  <a:schemeClr val="bg2">
                    <a:lumMod val="25000"/>
                  </a:schemeClr>
                </a:solidFill>
              </a:rPr>
              <a:t>NA </a:t>
            </a:r>
            <a:r>
              <a:rPr lang="en-US" sz="1200" dirty="0">
                <a:solidFill>
                  <a:schemeClr val="bg2">
                    <a:lumMod val="25000"/>
                  </a:schemeClr>
                </a:solidFill>
              </a:rPr>
              <a:t>Values: </a:t>
            </a:r>
            <a:r>
              <a:rPr lang="en-US" sz="1200" dirty="0" smtClean="0">
                <a:solidFill>
                  <a:schemeClr val="bg2">
                    <a:lumMod val="25000"/>
                  </a:schemeClr>
                </a:solidFill>
              </a:rPr>
              <a:t>Models were built with the intent to retain features with NA values after imputing considering the different ML models would be able to build an optimal solution through effective handling of NA values( Decision Trees) . </a:t>
            </a:r>
          </a:p>
          <a:p>
            <a:pPr marL="171450" indent="-171450" algn="l">
              <a:buFont typeface="Arial" panose="020B0604020202020204" pitchFamily="34" charset="0"/>
              <a:buChar char="•"/>
            </a:pPr>
            <a:r>
              <a:rPr lang="en-US" sz="1200" dirty="0" smtClean="0">
                <a:solidFill>
                  <a:schemeClr val="accent4">
                    <a:lumMod val="75000"/>
                  </a:schemeClr>
                </a:solidFill>
              </a:rPr>
              <a:t>In Retrospect: Feature Attr37 &amp; Attr21 were removed as the model predictability improved through the same.</a:t>
            </a:r>
            <a:r>
              <a:rPr lang="en-US" sz="1200" dirty="0" smtClean="0">
                <a:solidFill>
                  <a:schemeClr val="bg2">
                    <a:lumMod val="25000"/>
                  </a:schemeClr>
                </a:solidFill>
              </a:rPr>
              <a:t> </a:t>
            </a:r>
            <a:endParaRPr lang="en-US" sz="1200" dirty="0">
              <a:solidFill>
                <a:schemeClr val="bg2">
                  <a:lumMod val="25000"/>
                </a:schemeClr>
              </a:solidFill>
            </a:endParaRPr>
          </a:p>
          <a:p>
            <a:pPr marL="171450" indent="-171450" algn="l">
              <a:buFont typeface="Arial" panose="020B0604020202020204" pitchFamily="34" charset="0"/>
              <a:buChar char="•"/>
            </a:pPr>
            <a:r>
              <a:rPr lang="en-US" sz="1200" dirty="0" smtClean="0">
                <a:solidFill>
                  <a:schemeClr val="bg2">
                    <a:lumMod val="25000"/>
                  </a:schemeClr>
                </a:solidFill>
              </a:rPr>
              <a:t>% outliers: None of the features had significant outliers (outside of +3 &amp; -3 Sigma) as indicated by the % of top 5 outlier. </a:t>
            </a:r>
            <a:endParaRPr lang="en-US" sz="1200" dirty="0">
              <a:solidFill>
                <a:schemeClr val="bg2">
                  <a:lumMod val="25000"/>
                </a:schemeClr>
              </a:solidFill>
            </a:endParaRPr>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r>
              <a:rPr lang="en-US" sz="1400" dirty="0" smtClean="0">
                <a:solidFill>
                  <a:schemeClr val="bg2">
                    <a:lumMod val="25000"/>
                  </a:schemeClr>
                </a:solidFill>
              </a:rPr>
              <a:t>9 features of the given feature space are highly co-relation with one another. </a:t>
            </a:r>
          </a:p>
          <a:p>
            <a:pPr marL="171450" indent="-171450" algn="l">
              <a:buFont typeface="Arial" panose="020B0604020202020204" pitchFamily="34" charset="0"/>
              <a:buChar char="•"/>
            </a:pPr>
            <a:r>
              <a:rPr lang="en-US" sz="1400" dirty="0" smtClean="0">
                <a:solidFill>
                  <a:schemeClr val="bg2">
                    <a:lumMod val="25000"/>
                  </a:schemeClr>
                </a:solidFill>
              </a:rPr>
              <a:t>The intent would be build model while retaining collinearity &amp; without it, while trying different ML models to derive the best output ( Keeping in mind Random Forest uses sub-setting of features to arrive at the optional model!) </a:t>
            </a:r>
          </a:p>
          <a:p>
            <a:pPr marL="171450" indent="-171450" algn="l">
              <a:buFont typeface="Arial" panose="020B0604020202020204" pitchFamily="34" charset="0"/>
              <a:buChar char="•"/>
            </a:pPr>
            <a:endParaRPr lang="en-US" sz="1400" dirty="0" smtClean="0">
              <a:solidFill>
                <a:schemeClr val="bg2">
                  <a:lumMod val="25000"/>
                </a:schemeClr>
              </a:solidFill>
            </a:endParaRPr>
          </a:p>
          <a:p>
            <a:pPr marL="171450" indent="-171450" algn="l">
              <a:buFont typeface="Arial" panose="020B0604020202020204" pitchFamily="34" charset="0"/>
              <a:buChar char="•"/>
            </a:pPr>
            <a:endParaRPr lang="en-US" dirty="0">
              <a:solidFill>
                <a:schemeClr val="bg2">
                  <a:lumMod val="25000"/>
                </a:schemeClr>
              </a:solidFill>
            </a:endParaRPr>
          </a:p>
          <a:p>
            <a:pPr marL="171450" indent="-171450" algn="l">
              <a:buFont typeface="Arial" panose="020B0604020202020204" pitchFamily="34" charset="0"/>
              <a:buChar char="•"/>
            </a:pPr>
            <a:endParaRPr lang="en-US" sz="1050" dirty="0" smtClean="0"/>
          </a:p>
          <a:p>
            <a:pPr marL="171450" indent="-171450" algn="l">
              <a:buFont typeface="Arial" panose="020B0604020202020204" pitchFamily="34" charset="0"/>
              <a:buChar char="•"/>
            </a:pPr>
            <a:endParaRPr lang="en-US" sz="1050" dirty="0"/>
          </a:p>
        </p:txBody>
      </p:sp>
      <p:graphicFrame>
        <p:nvGraphicFramePr>
          <p:cNvPr id="6" name="Table 5"/>
          <p:cNvGraphicFramePr>
            <a:graphicFrameLocks noGrp="1"/>
          </p:cNvGraphicFramePr>
          <p:nvPr>
            <p:extLst>
              <p:ext uri="{D42A27DB-BD31-4B8C-83A1-F6EECF244321}">
                <p14:modId xmlns:p14="http://schemas.microsoft.com/office/powerpoint/2010/main" val="3212574851"/>
              </p:ext>
            </p:extLst>
          </p:nvPr>
        </p:nvGraphicFramePr>
        <p:xfrm>
          <a:off x="1715589" y="3318639"/>
          <a:ext cx="1680754" cy="1114698"/>
        </p:xfrm>
        <a:graphic>
          <a:graphicData uri="http://schemas.openxmlformats.org/drawingml/2006/table">
            <a:tbl>
              <a:tblPr>
                <a:tableStyleId>{5C22544A-7EE6-4342-B048-85BDC9FD1C3A}</a:tableStyleId>
              </a:tblPr>
              <a:tblGrid>
                <a:gridCol w="898334">
                  <a:extLst>
                    <a:ext uri="{9D8B030D-6E8A-4147-A177-3AD203B41FA5}">
                      <a16:colId xmlns:a16="http://schemas.microsoft.com/office/drawing/2014/main" val="3697095632"/>
                    </a:ext>
                  </a:extLst>
                </a:gridCol>
                <a:gridCol w="782420">
                  <a:extLst>
                    <a:ext uri="{9D8B030D-6E8A-4147-A177-3AD203B41FA5}">
                      <a16:colId xmlns:a16="http://schemas.microsoft.com/office/drawing/2014/main" val="3005531240"/>
                    </a:ext>
                  </a:extLst>
                </a:gridCol>
              </a:tblGrid>
              <a:tr h="185783">
                <a:tc>
                  <a:txBody>
                    <a:bodyPr/>
                    <a:lstStyle/>
                    <a:p>
                      <a:pPr algn="l" fontAlgn="b"/>
                      <a:r>
                        <a:rPr lang="en-US" sz="1100" b="0" i="0" u="none" strike="noStrike" dirty="0" smtClean="0">
                          <a:solidFill>
                            <a:schemeClr val="dk1"/>
                          </a:solidFill>
                          <a:effectLst/>
                          <a:latin typeface="+mn-lt"/>
                        </a:rPr>
                        <a:t>Feature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NA</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4087224"/>
                  </a:ext>
                </a:extLst>
              </a:tr>
              <a:tr h="185783">
                <a:tc>
                  <a:txBody>
                    <a:bodyPr/>
                    <a:lstStyle/>
                    <a:p>
                      <a:pPr algn="l" fontAlgn="b"/>
                      <a:r>
                        <a:rPr lang="en-US" sz="1100" u="none" strike="noStrike">
                          <a:effectLst/>
                        </a:rPr>
                        <a:t>Attr21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13.59%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3131147835"/>
                  </a:ext>
                </a:extLst>
              </a:tr>
              <a:tr h="185783">
                <a:tc>
                  <a:txBody>
                    <a:bodyPr/>
                    <a:lstStyle/>
                    <a:p>
                      <a:pPr algn="l" fontAlgn="b"/>
                      <a:r>
                        <a:rPr lang="en-US" sz="1100" u="none" strike="noStrike" dirty="0">
                          <a:effectLst/>
                        </a:rPr>
                        <a:t>Attr27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6.41%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1944179"/>
                  </a:ext>
                </a:extLst>
              </a:tr>
              <a:tr h="185783">
                <a:tc>
                  <a:txBody>
                    <a:bodyPr/>
                    <a:lstStyle/>
                    <a:p>
                      <a:pPr algn="l" fontAlgn="b"/>
                      <a:r>
                        <a:rPr lang="en-US" sz="1100" u="none" strike="noStrike" dirty="0">
                          <a:effectLst/>
                        </a:rPr>
                        <a:t>Attr37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44.02%</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1818355491"/>
                  </a:ext>
                </a:extLst>
              </a:tr>
              <a:tr h="185783">
                <a:tc>
                  <a:txBody>
                    <a:bodyPr/>
                    <a:lstStyle/>
                    <a:p>
                      <a:pPr algn="l" fontAlgn="b"/>
                      <a:r>
                        <a:rPr lang="en-US" sz="1100" u="none" strike="noStrike" dirty="0">
                          <a:effectLst/>
                        </a:rPr>
                        <a:t>Attr45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5.01%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5915641"/>
                  </a:ext>
                </a:extLst>
              </a:tr>
              <a:tr h="185783">
                <a:tc>
                  <a:txBody>
                    <a:bodyPr/>
                    <a:lstStyle/>
                    <a:p>
                      <a:pPr algn="l" fontAlgn="b"/>
                      <a:r>
                        <a:rPr lang="en-US" sz="1100" u="none" strike="noStrike">
                          <a:effectLst/>
                        </a:rPr>
                        <a:t>Attr60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5.02%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104083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1253012"/>
              </p:ext>
            </p:extLst>
          </p:nvPr>
        </p:nvGraphicFramePr>
        <p:xfrm>
          <a:off x="3857897" y="3318639"/>
          <a:ext cx="1219200" cy="109728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762426819"/>
                    </a:ext>
                  </a:extLst>
                </a:gridCol>
                <a:gridCol w="609600">
                  <a:extLst>
                    <a:ext uri="{9D8B030D-6E8A-4147-A177-3AD203B41FA5}">
                      <a16:colId xmlns:a16="http://schemas.microsoft.com/office/drawing/2014/main" val="507365899"/>
                    </a:ext>
                  </a:extLst>
                </a:gridCol>
              </a:tblGrid>
              <a:tr h="182880">
                <a:tc>
                  <a:txBody>
                    <a:bodyPr/>
                    <a:lstStyle/>
                    <a:p>
                      <a:pPr algn="l" fontAlgn="b"/>
                      <a:r>
                        <a:rPr lang="en-US" sz="1100" b="0" i="0" u="none" strike="noStrike" dirty="0" smtClean="0">
                          <a:solidFill>
                            <a:schemeClr val="dk1"/>
                          </a:solidFill>
                          <a:effectLst/>
                          <a:latin typeface="+mn-lt"/>
                        </a:rPr>
                        <a:t>Feature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Outliers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30892114"/>
                  </a:ext>
                </a:extLst>
              </a:tr>
              <a:tr h="182880">
                <a:tc>
                  <a:txBody>
                    <a:bodyPr/>
                    <a:lstStyle/>
                    <a:p>
                      <a:pPr algn="l" fontAlgn="b"/>
                      <a:r>
                        <a:rPr lang="en-US" sz="1100" u="none" strike="noStrike" dirty="0">
                          <a:effectLst/>
                        </a:rPr>
                        <a:t>Attr15</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0.23%</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4248904594"/>
                  </a:ext>
                </a:extLst>
              </a:tr>
              <a:tr h="182880">
                <a:tc>
                  <a:txBody>
                    <a:bodyPr/>
                    <a:lstStyle/>
                    <a:p>
                      <a:pPr algn="l" fontAlgn="b"/>
                      <a:r>
                        <a:rPr lang="en-US" sz="1100" u="none" strike="noStrike">
                          <a:effectLst/>
                        </a:rPr>
                        <a:t>Attr27</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0.22%</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393558562"/>
                  </a:ext>
                </a:extLst>
              </a:tr>
              <a:tr h="182880">
                <a:tc>
                  <a:txBody>
                    <a:bodyPr/>
                    <a:lstStyle/>
                    <a:p>
                      <a:pPr algn="l" fontAlgn="b"/>
                      <a:r>
                        <a:rPr lang="en-US" sz="1100" u="none" strike="noStrike">
                          <a:effectLst/>
                        </a:rPr>
                        <a:t>Attr28</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0.19%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340087592"/>
                  </a:ext>
                </a:extLst>
              </a:tr>
              <a:tr h="182880">
                <a:tc>
                  <a:txBody>
                    <a:bodyPr/>
                    <a:lstStyle/>
                    <a:p>
                      <a:pPr algn="l" fontAlgn="b"/>
                      <a:r>
                        <a:rPr lang="en-US" sz="1100" u="none" strike="noStrike">
                          <a:effectLst/>
                        </a:rPr>
                        <a:t>Attr29</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0.44%</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583092433"/>
                  </a:ext>
                </a:extLst>
              </a:tr>
              <a:tr h="182880">
                <a:tc>
                  <a:txBody>
                    <a:bodyPr/>
                    <a:lstStyle/>
                    <a:p>
                      <a:pPr algn="l" fontAlgn="b"/>
                      <a:r>
                        <a:rPr lang="en-US" sz="1100" u="none" strike="noStrike">
                          <a:effectLst/>
                        </a:rPr>
                        <a:t>Attr55</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0.70%</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664161558"/>
                  </a:ext>
                </a:extLst>
              </a:tr>
            </a:tbl>
          </a:graphicData>
        </a:graphic>
      </p:graphicFrame>
    </p:spTree>
    <p:extLst>
      <p:ext uri="{BB962C8B-B14F-4D97-AF65-F5344CB8AC3E}">
        <p14:creationId xmlns:p14="http://schemas.microsoft.com/office/powerpoint/2010/main" val="145407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889" y="340602"/>
            <a:ext cx="8403287" cy="687009"/>
          </a:xfrm>
        </p:spPr>
        <p:txBody>
          <a:bodyPr anchor="ctr"/>
          <a:lstStyle/>
          <a:p>
            <a:pPr algn="ctr"/>
            <a:r>
              <a:rPr lang="en-US" sz="2800" dirty="0" err="1" smtClean="0"/>
              <a:t>CUTe</a:t>
            </a:r>
            <a:r>
              <a:rPr lang="en-US" sz="2800" dirty="0" smtClean="0"/>
              <a:t> 7305c</a:t>
            </a:r>
            <a:r>
              <a:rPr lang="en-US" sz="3200" dirty="0" smtClean="0"/>
              <a:t> </a:t>
            </a:r>
            <a:r>
              <a:rPr lang="en-US" sz="4000" dirty="0" smtClean="0"/>
              <a:t>– </a:t>
            </a:r>
            <a:r>
              <a:rPr lang="en-US" sz="2000" dirty="0" smtClean="0"/>
              <a:t>Classification of through Machine learning Algorithms</a:t>
            </a:r>
            <a:endParaRPr lang="en-US" sz="2000" dirty="0"/>
          </a:p>
        </p:txBody>
      </p:sp>
      <p:sp>
        <p:nvSpPr>
          <p:cNvPr id="3" name="Subtitle 2"/>
          <p:cNvSpPr>
            <a:spLocks noGrp="1"/>
          </p:cNvSpPr>
          <p:nvPr>
            <p:ph type="subTitle" idx="1"/>
          </p:nvPr>
        </p:nvSpPr>
        <p:spPr>
          <a:xfrm>
            <a:off x="1442064" y="1342467"/>
            <a:ext cx="7766936" cy="5067042"/>
          </a:xfrm>
        </p:spPr>
        <p:txBody>
          <a:bodyPr>
            <a:noAutofit/>
          </a:bodyPr>
          <a:lstStyle/>
          <a:p>
            <a:pPr marL="285750" indent="-285750" algn="l">
              <a:buFont typeface="Arial" panose="020B0604020202020204" pitchFamily="34" charset="0"/>
              <a:buChar char="•"/>
            </a:pPr>
            <a:r>
              <a:rPr lang="en-US" sz="1600" dirty="0" smtClean="0"/>
              <a:t>Understand the data: Correlation Plot </a:t>
            </a: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r>
              <a:rPr lang="en-US" sz="1200" i="1" dirty="0" smtClean="0"/>
              <a:t>Note - </a:t>
            </a:r>
            <a:r>
              <a:rPr lang="en-US" sz="1200" i="1" dirty="0" smtClean="0">
                <a:solidFill>
                  <a:srgbClr val="FF0000"/>
                </a:solidFill>
              </a:rPr>
              <a:t>We’ve removed a few data points to fit the slide. </a:t>
            </a:r>
            <a:endParaRPr lang="en-US" sz="1200" dirty="0" smtClean="0"/>
          </a:p>
          <a:p>
            <a:pPr marL="171450" indent="-171450" algn="l">
              <a:buFont typeface="Arial" panose="020B0604020202020204" pitchFamily="34" charset="0"/>
              <a:buChar char="•"/>
            </a:pPr>
            <a:r>
              <a:rPr lang="en-US" sz="1400" dirty="0" smtClean="0">
                <a:solidFill>
                  <a:schemeClr val="bg2">
                    <a:lumMod val="25000"/>
                  </a:schemeClr>
                </a:solidFill>
              </a:rPr>
              <a:t>9 features of the given feature space are highly co-relation with one another. </a:t>
            </a:r>
          </a:p>
          <a:p>
            <a:pPr marL="171450" indent="-171450" algn="l">
              <a:buFont typeface="Arial" panose="020B0604020202020204" pitchFamily="34" charset="0"/>
              <a:buChar char="•"/>
            </a:pPr>
            <a:r>
              <a:rPr lang="en-US" sz="1400" dirty="0" smtClean="0">
                <a:solidFill>
                  <a:schemeClr val="bg2">
                    <a:lumMod val="25000"/>
                  </a:schemeClr>
                </a:solidFill>
              </a:rPr>
              <a:t>The intent would be build model while retaining collinearity &amp; without it, while trying different ML models to derive the best output ( Keeping in mind Random Forest uses sub-setting of features to arrive at the optional </a:t>
            </a:r>
            <a:r>
              <a:rPr lang="en-US" sz="1400" dirty="0" smtClean="0">
                <a:solidFill>
                  <a:schemeClr val="bg2">
                    <a:lumMod val="25000"/>
                  </a:schemeClr>
                </a:solidFill>
              </a:rPr>
              <a:t>model any way!) </a:t>
            </a:r>
            <a:endParaRPr lang="en-US" sz="1400" dirty="0" smtClean="0">
              <a:solidFill>
                <a:schemeClr val="bg2">
                  <a:lumMod val="25000"/>
                </a:schemeClr>
              </a:solidFill>
            </a:endParaRPr>
          </a:p>
          <a:p>
            <a:pPr marL="171450" indent="-171450" algn="l">
              <a:buFont typeface="Arial" panose="020B0604020202020204" pitchFamily="34" charset="0"/>
              <a:buChar char="•"/>
            </a:pPr>
            <a:endParaRPr lang="en-US" sz="1400" dirty="0" smtClean="0">
              <a:solidFill>
                <a:schemeClr val="bg2">
                  <a:lumMod val="25000"/>
                </a:schemeClr>
              </a:solidFill>
            </a:endParaRPr>
          </a:p>
          <a:p>
            <a:pPr marL="171450" indent="-171450" algn="l">
              <a:buFont typeface="Arial" panose="020B0604020202020204" pitchFamily="34" charset="0"/>
              <a:buChar char="•"/>
            </a:pPr>
            <a:endParaRPr lang="en-US" dirty="0">
              <a:solidFill>
                <a:schemeClr val="bg2">
                  <a:lumMod val="25000"/>
                </a:schemeClr>
              </a:solidFill>
            </a:endParaRPr>
          </a:p>
          <a:p>
            <a:pPr marL="171450" indent="-171450" algn="l">
              <a:buFont typeface="Arial" panose="020B0604020202020204" pitchFamily="34" charset="0"/>
              <a:buChar char="•"/>
            </a:pPr>
            <a:endParaRPr lang="en-US" sz="1050" dirty="0" smtClean="0"/>
          </a:p>
          <a:p>
            <a:pPr marL="171450" indent="-171450" algn="l">
              <a:buFont typeface="Arial" panose="020B0604020202020204" pitchFamily="34" charset="0"/>
              <a:buChar char="•"/>
            </a:pPr>
            <a:endParaRPr lang="en-US" sz="1050" dirty="0"/>
          </a:p>
        </p:txBody>
      </p:sp>
      <p:pic>
        <p:nvPicPr>
          <p:cNvPr id="5" name="Picture 4"/>
          <p:cNvPicPr>
            <a:picLocks noChangeAspect="1"/>
          </p:cNvPicPr>
          <p:nvPr/>
        </p:nvPicPr>
        <p:blipFill>
          <a:blip r:embed="rId2"/>
          <a:stretch>
            <a:fillRect/>
          </a:stretch>
        </p:blipFill>
        <p:spPr>
          <a:xfrm>
            <a:off x="1854925" y="1938225"/>
            <a:ext cx="4962253" cy="259499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965642527"/>
              </p:ext>
            </p:extLst>
          </p:nvPr>
        </p:nvGraphicFramePr>
        <p:xfrm>
          <a:off x="7201988" y="1912099"/>
          <a:ext cx="1649300" cy="2621120"/>
        </p:xfrm>
        <a:graphic>
          <a:graphicData uri="http://schemas.openxmlformats.org/drawingml/2006/table">
            <a:tbl>
              <a:tblPr>
                <a:tableStyleId>{5C22544A-7EE6-4342-B048-85BDC9FD1C3A}</a:tableStyleId>
              </a:tblPr>
              <a:tblGrid>
                <a:gridCol w="582500">
                  <a:extLst>
                    <a:ext uri="{9D8B030D-6E8A-4147-A177-3AD203B41FA5}">
                      <a16:colId xmlns:a16="http://schemas.microsoft.com/office/drawing/2014/main" val="1715003527"/>
                    </a:ext>
                  </a:extLst>
                </a:gridCol>
                <a:gridCol w="1066800">
                  <a:extLst>
                    <a:ext uri="{9D8B030D-6E8A-4147-A177-3AD203B41FA5}">
                      <a16:colId xmlns:a16="http://schemas.microsoft.com/office/drawing/2014/main" val="2197063284"/>
                    </a:ext>
                  </a:extLst>
                </a:gridCol>
              </a:tblGrid>
              <a:tr h="262112">
                <a:tc>
                  <a:txBody>
                    <a:bodyPr/>
                    <a:lstStyle/>
                    <a:p>
                      <a:pPr algn="ctr" fontAlgn="b"/>
                      <a:r>
                        <a:rPr lang="en-US" sz="1100" u="none" strike="noStrike" dirty="0">
                          <a:effectLst/>
                        </a:rPr>
                        <a:t>Feature </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a:effectLst/>
                        </a:rPr>
                        <a:t># of Corelation</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146547298"/>
                  </a:ext>
                </a:extLst>
              </a:tr>
              <a:tr h="262112">
                <a:tc>
                  <a:txBody>
                    <a:bodyPr/>
                    <a:lstStyle/>
                    <a:p>
                      <a:pPr algn="ctr" fontAlgn="b"/>
                      <a:r>
                        <a:rPr lang="en-US" sz="1100" u="none" strike="noStrike" dirty="0">
                          <a:effectLst/>
                        </a:rPr>
                        <a:t>Attr1</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486852097"/>
                  </a:ext>
                </a:extLst>
              </a:tr>
              <a:tr h="262112">
                <a:tc>
                  <a:txBody>
                    <a:bodyPr/>
                    <a:lstStyle/>
                    <a:p>
                      <a:pPr algn="ctr" fontAlgn="b"/>
                      <a:r>
                        <a:rPr lang="en-US" sz="1100" u="none" strike="noStrike">
                          <a:effectLst/>
                        </a:rPr>
                        <a:t>Attr2</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503797443"/>
                  </a:ext>
                </a:extLst>
              </a:tr>
              <a:tr h="262112">
                <a:tc>
                  <a:txBody>
                    <a:bodyPr/>
                    <a:lstStyle/>
                    <a:p>
                      <a:pPr algn="ctr" fontAlgn="b"/>
                      <a:r>
                        <a:rPr lang="en-US" sz="1100" u="none" strike="noStrike">
                          <a:effectLst/>
                        </a:rPr>
                        <a:t>Attr6</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012048031"/>
                  </a:ext>
                </a:extLst>
              </a:tr>
              <a:tr h="262112">
                <a:tc>
                  <a:txBody>
                    <a:bodyPr/>
                    <a:lstStyle/>
                    <a:p>
                      <a:pPr algn="ctr" fontAlgn="b"/>
                      <a:r>
                        <a:rPr lang="en-US" sz="1100" u="none" strike="noStrike">
                          <a:effectLst/>
                        </a:rPr>
                        <a:t>Attr7</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572275686"/>
                  </a:ext>
                </a:extLst>
              </a:tr>
              <a:tr h="262112">
                <a:tc>
                  <a:txBody>
                    <a:bodyPr/>
                    <a:lstStyle/>
                    <a:p>
                      <a:pPr algn="ctr" fontAlgn="b"/>
                      <a:r>
                        <a:rPr lang="en-US" sz="1100" u="none" strike="noStrike">
                          <a:effectLst/>
                        </a:rPr>
                        <a:t>Attr10</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3415960067"/>
                  </a:ext>
                </a:extLst>
              </a:tr>
              <a:tr h="262112">
                <a:tc>
                  <a:txBody>
                    <a:bodyPr/>
                    <a:lstStyle/>
                    <a:p>
                      <a:pPr algn="ctr" fontAlgn="b"/>
                      <a:r>
                        <a:rPr lang="en-US" sz="1100" u="none" strike="noStrike">
                          <a:effectLst/>
                        </a:rPr>
                        <a:t>Attr14</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4133724723"/>
                  </a:ext>
                </a:extLst>
              </a:tr>
              <a:tr h="262112">
                <a:tc>
                  <a:txBody>
                    <a:bodyPr/>
                    <a:lstStyle/>
                    <a:p>
                      <a:pPr algn="ctr" fontAlgn="b"/>
                      <a:r>
                        <a:rPr lang="en-US" sz="1100" u="none" strike="noStrike">
                          <a:effectLst/>
                        </a:rPr>
                        <a:t>Attr18</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3151714483"/>
                  </a:ext>
                </a:extLst>
              </a:tr>
              <a:tr h="262112">
                <a:tc>
                  <a:txBody>
                    <a:bodyPr/>
                    <a:lstStyle/>
                    <a:p>
                      <a:pPr algn="ctr" fontAlgn="b"/>
                      <a:r>
                        <a:rPr lang="en-US" sz="1100" u="none" strike="noStrike">
                          <a:effectLst/>
                        </a:rPr>
                        <a:t>Attr25</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359073741"/>
                  </a:ext>
                </a:extLst>
              </a:tr>
              <a:tr h="262112">
                <a:tc>
                  <a:txBody>
                    <a:bodyPr/>
                    <a:lstStyle/>
                    <a:p>
                      <a:pPr algn="ctr" fontAlgn="b"/>
                      <a:r>
                        <a:rPr lang="en-US" sz="1100" u="none" strike="noStrike">
                          <a:effectLst/>
                        </a:rPr>
                        <a:t>Attr38</a:t>
                      </a:r>
                      <a:endParaRPr lang="en-US"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089371437"/>
                  </a:ext>
                </a:extLst>
              </a:tr>
            </a:tbl>
          </a:graphicData>
        </a:graphic>
      </p:graphicFrame>
    </p:spTree>
    <p:extLst>
      <p:ext uri="{BB962C8B-B14F-4D97-AF65-F5344CB8AC3E}">
        <p14:creationId xmlns:p14="http://schemas.microsoft.com/office/powerpoint/2010/main" val="366155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889" y="340602"/>
            <a:ext cx="8403287" cy="687009"/>
          </a:xfrm>
        </p:spPr>
        <p:txBody>
          <a:bodyPr anchor="ctr"/>
          <a:lstStyle/>
          <a:p>
            <a:pPr algn="ctr"/>
            <a:r>
              <a:rPr lang="en-US" sz="2800" dirty="0" err="1" smtClean="0"/>
              <a:t>CUTe</a:t>
            </a:r>
            <a:r>
              <a:rPr lang="en-US" sz="2800" dirty="0" smtClean="0"/>
              <a:t> 7305c</a:t>
            </a:r>
            <a:r>
              <a:rPr lang="en-US" sz="3200" dirty="0" smtClean="0"/>
              <a:t> </a:t>
            </a:r>
            <a:r>
              <a:rPr lang="en-US" sz="4000" dirty="0" smtClean="0"/>
              <a:t>– </a:t>
            </a:r>
            <a:r>
              <a:rPr lang="en-US" sz="2000" dirty="0" smtClean="0"/>
              <a:t>Classification of through Machine learning Algorithms</a:t>
            </a:r>
            <a:endParaRPr lang="en-US" sz="2000" dirty="0"/>
          </a:p>
        </p:txBody>
      </p:sp>
      <p:sp>
        <p:nvSpPr>
          <p:cNvPr id="3" name="Subtitle 2"/>
          <p:cNvSpPr>
            <a:spLocks noGrp="1"/>
          </p:cNvSpPr>
          <p:nvPr>
            <p:ph type="subTitle" idx="1"/>
          </p:nvPr>
        </p:nvSpPr>
        <p:spPr>
          <a:xfrm>
            <a:off x="1442064" y="1342467"/>
            <a:ext cx="7766936" cy="5067042"/>
          </a:xfrm>
        </p:spPr>
        <p:txBody>
          <a:bodyPr>
            <a:noAutofit/>
          </a:bodyPr>
          <a:lstStyle/>
          <a:p>
            <a:pPr marL="285750" indent="-285750" algn="l">
              <a:buFont typeface="Arial" panose="020B0604020202020204" pitchFamily="34" charset="0"/>
              <a:buChar char="•"/>
            </a:pPr>
            <a:r>
              <a:rPr lang="en-US" sz="1600" dirty="0" smtClean="0"/>
              <a:t>Model </a:t>
            </a:r>
            <a:r>
              <a:rPr lang="en-US" sz="1600" dirty="0" smtClean="0"/>
              <a:t>Building: </a:t>
            </a:r>
            <a:r>
              <a:rPr lang="en-US" sz="1400" dirty="0" smtClean="0"/>
              <a:t>Missing Value Imputation &amp; Train/Validation Split </a:t>
            </a:r>
            <a:endParaRPr lang="en-US" sz="1200" dirty="0" smtClean="0">
              <a:solidFill>
                <a:schemeClr val="bg2">
                  <a:lumMod val="25000"/>
                </a:schemeClr>
              </a:solidFill>
            </a:endParaRPr>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r>
              <a:rPr lang="en-US" sz="1200" i="1" dirty="0" smtClean="0"/>
              <a:t>Missing Values are imputed through median imputation</a:t>
            </a:r>
            <a:r>
              <a:rPr lang="en-US" sz="1200" i="1" dirty="0"/>
              <a:t/>
            </a:r>
            <a:br>
              <a:rPr lang="en-US" sz="1200" i="1" dirty="0"/>
            </a:br>
            <a:endParaRPr lang="en-US" sz="1200" i="1" dirty="0" smtClean="0"/>
          </a:p>
          <a:p>
            <a:pPr marL="171450" indent="-171450" algn="l">
              <a:buFont typeface="Arial" panose="020B0604020202020204" pitchFamily="34" charset="0"/>
              <a:buChar char="•"/>
            </a:pPr>
            <a:r>
              <a:rPr lang="en-US" sz="1200" i="1" dirty="0" smtClean="0"/>
              <a:t>Mode imputation not required as no categorical attributes are present for prediction.</a:t>
            </a:r>
          </a:p>
          <a:p>
            <a:pPr marL="171450" indent="-171450" algn="l">
              <a:buFont typeface="Arial" panose="020B0604020202020204" pitchFamily="34" charset="0"/>
              <a:buChar char="•"/>
            </a:pPr>
            <a:endParaRPr lang="en-US" sz="1400" dirty="0" smtClean="0">
              <a:solidFill>
                <a:schemeClr val="bg2">
                  <a:lumMod val="25000"/>
                </a:schemeClr>
              </a:solidFill>
            </a:endParaRPr>
          </a:p>
          <a:p>
            <a:pPr marL="171450" indent="-171450" algn="l">
              <a:buFont typeface="Arial" panose="020B0604020202020204" pitchFamily="34" charset="0"/>
              <a:buChar char="•"/>
            </a:pPr>
            <a:endParaRPr lang="en-US" dirty="0">
              <a:solidFill>
                <a:schemeClr val="bg2">
                  <a:lumMod val="25000"/>
                </a:schemeClr>
              </a:solidFill>
            </a:endParaRPr>
          </a:p>
          <a:p>
            <a:pPr marL="171450" indent="-171450" algn="l">
              <a:buFont typeface="Arial" panose="020B0604020202020204" pitchFamily="34" charset="0"/>
              <a:buChar char="•"/>
            </a:pPr>
            <a:endParaRPr lang="en-US" sz="1050" dirty="0" smtClean="0"/>
          </a:p>
          <a:p>
            <a:pPr marL="171450" indent="-171450" algn="l">
              <a:buFont typeface="Arial" panose="020B0604020202020204" pitchFamily="34" charset="0"/>
              <a:buChar char="•"/>
            </a:pPr>
            <a:endParaRPr lang="en-US" sz="1050" dirty="0"/>
          </a:p>
        </p:txBody>
      </p:sp>
      <p:pic>
        <p:nvPicPr>
          <p:cNvPr id="4" name="Picture 3"/>
          <p:cNvPicPr>
            <a:picLocks noChangeAspect="1"/>
          </p:cNvPicPr>
          <p:nvPr/>
        </p:nvPicPr>
        <p:blipFill>
          <a:blip r:embed="rId2"/>
          <a:stretch>
            <a:fillRect/>
          </a:stretch>
        </p:blipFill>
        <p:spPr>
          <a:xfrm>
            <a:off x="1841726" y="1885951"/>
            <a:ext cx="5895975" cy="839832"/>
          </a:xfrm>
          <a:prstGeom prst="rect">
            <a:avLst/>
          </a:prstGeom>
          <a:ln w="6350">
            <a:solidFill>
              <a:schemeClr val="tx1"/>
            </a:solidFill>
          </a:ln>
        </p:spPr>
      </p:pic>
      <p:pic>
        <p:nvPicPr>
          <p:cNvPr id="5" name="Picture 4"/>
          <p:cNvPicPr>
            <a:picLocks noChangeAspect="1"/>
          </p:cNvPicPr>
          <p:nvPr/>
        </p:nvPicPr>
        <p:blipFill>
          <a:blip r:embed="rId3"/>
          <a:stretch>
            <a:fillRect/>
          </a:stretch>
        </p:blipFill>
        <p:spPr>
          <a:xfrm>
            <a:off x="1442064" y="3779518"/>
            <a:ext cx="6918165" cy="2821579"/>
          </a:xfrm>
          <a:prstGeom prst="rect">
            <a:avLst/>
          </a:prstGeom>
        </p:spPr>
      </p:pic>
    </p:spTree>
    <p:extLst>
      <p:ext uri="{BB962C8B-B14F-4D97-AF65-F5344CB8AC3E}">
        <p14:creationId xmlns:p14="http://schemas.microsoft.com/office/powerpoint/2010/main" val="160567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889" y="340602"/>
            <a:ext cx="8403287" cy="687009"/>
          </a:xfrm>
        </p:spPr>
        <p:txBody>
          <a:bodyPr anchor="ctr"/>
          <a:lstStyle/>
          <a:p>
            <a:pPr algn="ctr"/>
            <a:r>
              <a:rPr lang="en-US" sz="2800" dirty="0" err="1" smtClean="0"/>
              <a:t>CUTe</a:t>
            </a:r>
            <a:r>
              <a:rPr lang="en-US" sz="2800" dirty="0" smtClean="0"/>
              <a:t> 7305c</a:t>
            </a:r>
            <a:r>
              <a:rPr lang="en-US" sz="3200" dirty="0" smtClean="0"/>
              <a:t> </a:t>
            </a:r>
            <a:r>
              <a:rPr lang="en-US" sz="4000" dirty="0" smtClean="0"/>
              <a:t>– </a:t>
            </a:r>
            <a:r>
              <a:rPr lang="en-US" sz="2000" dirty="0" smtClean="0"/>
              <a:t>Classification of through Machine learning Algorithms</a:t>
            </a:r>
            <a:endParaRPr lang="en-US" sz="2000" dirty="0"/>
          </a:p>
        </p:txBody>
      </p:sp>
      <p:sp>
        <p:nvSpPr>
          <p:cNvPr id="3" name="Subtitle 2"/>
          <p:cNvSpPr>
            <a:spLocks noGrp="1"/>
          </p:cNvSpPr>
          <p:nvPr>
            <p:ph type="subTitle" idx="1"/>
          </p:nvPr>
        </p:nvSpPr>
        <p:spPr>
          <a:xfrm>
            <a:off x="1442064" y="1342467"/>
            <a:ext cx="7766936" cy="5067042"/>
          </a:xfrm>
        </p:spPr>
        <p:txBody>
          <a:bodyPr>
            <a:noAutofit/>
          </a:bodyPr>
          <a:lstStyle/>
          <a:p>
            <a:pPr marL="285750" indent="-285750" algn="l">
              <a:buFont typeface="Arial" panose="020B0604020202020204" pitchFamily="34" charset="0"/>
              <a:buChar char="•"/>
            </a:pPr>
            <a:r>
              <a:rPr lang="en-US" sz="1600" dirty="0" smtClean="0"/>
              <a:t>Model </a:t>
            </a:r>
            <a:r>
              <a:rPr lang="en-US" sz="1600" dirty="0" smtClean="0"/>
              <a:t>Building: </a:t>
            </a:r>
            <a:r>
              <a:rPr lang="en-US" sz="1400" dirty="0" smtClean="0"/>
              <a:t>Standardization &amp; Outlier Management </a:t>
            </a:r>
            <a:endParaRPr lang="en-US" sz="1200" dirty="0" smtClean="0">
              <a:solidFill>
                <a:schemeClr val="bg2">
                  <a:lumMod val="25000"/>
                </a:schemeClr>
              </a:solidFill>
            </a:endParaRPr>
          </a:p>
          <a:p>
            <a:pPr marL="171450" indent="-171450" algn="l">
              <a:buFont typeface="Arial" panose="020B0604020202020204" pitchFamily="34" charset="0"/>
              <a:buChar char="•"/>
            </a:pPr>
            <a:r>
              <a:rPr lang="en-US" sz="1200" i="1" dirty="0" smtClean="0"/>
              <a:t>Standardization Attempt: </a:t>
            </a: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400" dirty="0" smtClean="0">
              <a:solidFill>
                <a:schemeClr val="bg2">
                  <a:lumMod val="25000"/>
                </a:schemeClr>
              </a:solidFill>
            </a:endParaRPr>
          </a:p>
          <a:p>
            <a:pPr marL="171450" indent="-171450" algn="l">
              <a:buFont typeface="Arial" panose="020B0604020202020204" pitchFamily="34" charset="0"/>
              <a:buChar char="•"/>
            </a:pPr>
            <a:endParaRPr lang="en-US" dirty="0">
              <a:solidFill>
                <a:schemeClr val="bg2">
                  <a:lumMod val="25000"/>
                </a:schemeClr>
              </a:solidFill>
            </a:endParaRPr>
          </a:p>
          <a:p>
            <a:pPr marL="171450" indent="-171450" algn="l">
              <a:buFont typeface="Arial" panose="020B0604020202020204" pitchFamily="34" charset="0"/>
              <a:buChar char="•"/>
            </a:pPr>
            <a:endParaRPr lang="en-US" sz="1050" dirty="0" smtClean="0"/>
          </a:p>
          <a:p>
            <a:pPr marL="171450" indent="-171450" algn="l">
              <a:buFont typeface="Arial" panose="020B0604020202020204" pitchFamily="34" charset="0"/>
              <a:buChar char="•"/>
            </a:pPr>
            <a:endParaRPr lang="en-US" sz="1050" dirty="0" smtClean="0"/>
          </a:p>
          <a:p>
            <a:pPr marL="171450" indent="-171450" algn="l">
              <a:buFont typeface="Arial" panose="020B0604020202020204" pitchFamily="34" charset="0"/>
              <a:buChar char="•"/>
            </a:pPr>
            <a:r>
              <a:rPr lang="en-US" sz="1200" i="1" dirty="0" smtClean="0"/>
              <a:t>Outlier </a:t>
            </a:r>
            <a:r>
              <a:rPr lang="en-US" sz="1200" i="1" dirty="0"/>
              <a:t>Management through 3 sigma Attempt: </a:t>
            </a:r>
          </a:p>
          <a:p>
            <a:pPr marL="171450" indent="-171450" algn="l">
              <a:buFont typeface="Arial" panose="020B0604020202020204" pitchFamily="34" charset="0"/>
              <a:buChar char="•"/>
            </a:pPr>
            <a:endParaRPr lang="en-US" sz="1050" dirty="0"/>
          </a:p>
        </p:txBody>
      </p:sp>
      <p:pic>
        <p:nvPicPr>
          <p:cNvPr id="6" name="Picture 5"/>
          <p:cNvPicPr>
            <a:picLocks noChangeAspect="1"/>
          </p:cNvPicPr>
          <p:nvPr/>
        </p:nvPicPr>
        <p:blipFill>
          <a:blip r:embed="rId2"/>
          <a:stretch>
            <a:fillRect/>
          </a:stretch>
        </p:blipFill>
        <p:spPr>
          <a:xfrm>
            <a:off x="1503024" y="2002420"/>
            <a:ext cx="5419725" cy="1873568"/>
          </a:xfrm>
          <a:prstGeom prst="rect">
            <a:avLst/>
          </a:prstGeom>
        </p:spPr>
      </p:pic>
      <p:pic>
        <p:nvPicPr>
          <p:cNvPr id="7" name="Picture 6"/>
          <p:cNvPicPr>
            <a:picLocks noChangeAspect="1"/>
          </p:cNvPicPr>
          <p:nvPr/>
        </p:nvPicPr>
        <p:blipFill>
          <a:blip r:embed="rId3"/>
          <a:stretch>
            <a:fillRect/>
          </a:stretch>
        </p:blipFill>
        <p:spPr>
          <a:xfrm>
            <a:off x="1642363" y="4275907"/>
            <a:ext cx="6372225" cy="1506585"/>
          </a:xfrm>
          <a:prstGeom prst="rect">
            <a:avLst/>
          </a:prstGeom>
        </p:spPr>
      </p:pic>
      <p:sp>
        <p:nvSpPr>
          <p:cNvPr id="8" name="Rectangle 7"/>
          <p:cNvSpPr/>
          <p:nvPr/>
        </p:nvSpPr>
        <p:spPr>
          <a:xfrm>
            <a:off x="1642363" y="5855321"/>
            <a:ext cx="6096000" cy="954107"/>
          </a:xfrm>
          <a:prstGeom prst="rect">
            <a:avLst/>
          </a:prstGeom>
        </p:spPr>
        <p:txBody>
          <a:bodyPr>
            <a:spAutoFit/>
          </a:bodyPr>
          <a:lstStyle/>
          <a:p>
            <a:pPr marL="171450" indent="-171450">
              <a:buFont typeface="Arial" panose="020B0604020202020204" pitchFamily="34" charset="0"/>
              <a:buChar char="•"/>
            </a:pPr>
            <a:r>
              <a:rPr lang="en-US" sz="1400" dirty="0">
                <a:solidFill>
                  <a:schemeClr val="accent4">
                    <a:lumMod val="75000"/>
                  </a:schemeClr>
                </a:solidFill>
              </a:rPr>
              <a:t>In Retrospect: </a:t>
            </a:r>
            <a:r>
              <a:rPr lang="en-US" sz="1400" dirty="0" smtClean="0">
                <a:solidFill>
                  <a:schemeClr val="accent4">
                    <a:lumMod val="75000"/>
                  </a:schemeClr>
                </a:solidFill>
              </a:rPr>
              <a:t>Standardization wasn’t used as the same impacted model predictability. Outliers weren’t treated basis the % of outliers in each attribute( Intuitively, their presence might add to the model predictability) </a:t>
            </a:r>
            <a:endParaRPr lang="en-US" sz="1400" dirty="0">
              <a:solidFill>
                <a:schemeClr val="bg2">
                  <a:lumMod val="25000"/>
                </a:schemeClr>
              </a:solidFill>
            </a:endParaRPr>
          </a:p>
        </p:txBody>
      </p:sp>
    </p:spTree>
    <p:extLst>
      <p:ext uri="{BB962C8B-B14F-4D97-AF65-F5344CB8AC3E}">
        <p14:creationId xmlns:p14="http://schemas.microsoft.com/office/powerpoint/2010/main" val="134364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889" y="340602"/>
            <a:ext cx="8403287" cy="687009"/>
          </a:xfrm>
        </p:spPr>
        <p:txBody>
          <a:bodyPr anchor="ctr"/>
          <a:lstStyle/>
          <a:p>
            <a:pPr algn="ctr"/>
            <a:r>
              <a:rPr lang="en-US" sz="2800" dirty="0" err="1" smtClean="0"/>
              <a:t>CUTe</a:t>
            </a:r>
            <a:r>
              <a:rPr lang="en-US" sz="2800" dirty="0" smtClean="0"/>
              <a:t> 7305c</a:t>
            </a:r>
            <a:r>
              <a:rPr lang="en-US" sz="3200" dirty="0" smtClean="0"/>
              <a:t> </a:t>
            </a:r>
            <a:r>
              <a:rPr lang="en-US" sz="4000" dirty="0" smtClean="0"/>
              <a:t>– </a:t>
            </a:r>
            <a:r>
              <a:rPr lang="en-US" sz="2000" dirty="0" smtClean="0"/>
              <a:t>Classification of through Machine learning Algorithms</a:t>
            </a:r>
            <a:endParaRPr lang="en-US" sz="2000" dirty="0"/>
          </a:p>
        </p:txBody>
      </p:sp>
      <p:sp>
        <p:nvSpPr>
          <p:cNvPr id="3" name="Subtitle 2"/>
          <p:cNvSpPr>
            <a:spLocks noGrp="1"/>
          </p:cNvSpPr>
          <p:nvPr>
            <p:ph type="subTitle" idx="1"/>
          </p:nvPr>
        </p:nvSpPr>
        <p:spPr>
          <a:xfrm>
            <a:off x="1442064" y="1342467"/>
            <a:ext cx="7766936" cy="5067042"/>
          </a:xfrm>
        </p:spPr>
        <p:txBody>
          <a:bodyPr>
            <a:noAutofit/>
          </a:bodyPr>
          <a:lstStyle/>
          <a:p>
            <a:pPr marL="285750" indent="-285750" algn="l">
              <a:buFont typeface="Arial" panose="020B0604020202020204" pitchFamily="34" charset="0"/>
              <a:buChar char="•"/>
            </a:pPr>
            <a:r>
              <a:rPr lang="en-US" sz="1600" dirty="0" smtClean="0"/>
              <a:t>Model Building: </a:t>
            </a:r>
            <a:r>
              <a:rPr lang="en-US" sz="1400" dirty="0" smtClean="0"/>
              <a:t>SMOTE function</a:t>
            </a:r>
            <a:endParaRPr lang="en-US" sz="1200" dirty="0" smtClean="0">
              <a:solidFill>
                <a:schemeClr val="bg2">
                  <a:lumMod val="25000"/>
                </a:schemeClr>
              </a:solidFill>
            </a:endParaRPr>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r>
              <a:rPr lang="en-US" sz="1200" i="1" dirty="0" smtClean="0"/>
              <a:t>SMOTE function used to manage class imbalance problem. Target variable split between .95 &amp;. 05 (between not bankrupt &amp; bankrupt) &amp; Indicates a class imbalance problem.</a:t>
            </a:r>
          </a:p>
          <a:p>
            <a:pPr marL="171450" indent="-171450" algn="l">
              <a:buFont typeface="Arial" panose="020B0604020202020204" pitchFamily="34" charset="0"/>
              <a:buChar char="•"/>
            </a:pPr>
            <a:endParaRPr lang="en-US" sz="1400" dirty="0" smtClean="0">
              <a:solidFill>
                <a:schemeClr val="bg2">
                  <a:lumMod val="25000"/>
                </a:schemeClr>
              </a:solidFill>
            </a:endParaRPr>
          </a:p>
          <a:p>
            <a:pPr marL="171450" indent="-171450" algn="l">
              <a:buFont typeface="Arial" panose="020B0604020202020204" pitchFamily="34" charset="0"/>
              <a:buChar char="•"/>
            </a:pPr>
            <a:endParaRPr lang="en-US" dirty="0">
              <a:solidFill>
                <a:schemeClr val="bg2">
                  <a:lumMod val="25000"/>
                </a:schemeClr>
              </a:solidFill>
            </a:endParaRPr>
          </a:p>
          <a:p>
            <a:pPr marL="171450" indent="-171450" algn="l">
              <a:buFont typeface="Arial" panose="020B0604020202020204" pitchFamily="34" charset="0"/>
              <a:buChar char="•"/>
            </a:pPr>
            <a:endParaRPr lang="en-US" sz="1050" dirty="0" smtClean="0"/>
          </a:p>
          <a:p>
            <a:pPr marL="171450" indent="-171450" algn="l">
              <a:buFont typeface="Arial" panose="020B0604020202020204" pitchFamily="34" charset="0"/>
              <a:buChar char="•"/>
            </a:pPr>
            <a:endParaRPr lang="en-US" sz="1050" dirty="0"/>
          </a:p>
        </p:txBody>
      </p:sp>
      <p:pic>
        <p:nvPicPr>
          <p:cNvPr id="5" name="Picture 4"/>
          <p:cNvPicPr>
            <a:picLocks noChangeAspect="1"/>
          </p:cNvPicPr>
          <p:nvPr/>
        </p:nvPicPr>
        <p:blipFill>
          <a:blip r:embed="rId2"/>
          <a:stretch>
            <a:fillRect/>
          </a:stretch>
        </p:blipFill>
        <p:spPr>
          <a:xfrm>
            <a:off x="1720445" y="1793966"/>
            <a:ext cx="5141909" cy="3474720"/>
          </a:xfrm>
          <a:prstGeom prst="rect">
            <a:avLst/>
          </a:prstGeom>
          <a:ln w="6350">
            <a:solidFill>
              <a:schemeClr val="tx1"/>
            </a:solidFill>
          </a:ln>
        </p:spPr>
      </p:pic>
      <p:pic>
        <p:nvPicPr>
          <p:cNvPr id="7" name="Picture 6"/>
          <p:cNvPicPr>
            <a:picLocks noChangeAspect="1"/>
          </p:cNvPicPr>
          <p:nvPr/>
        </p:nvPicPr>
        <p:blipFill>
          <a:blip r:embed="rId3"/>
          <a:stretch>
            <a:fillRect/>
          </a:stretch>
        </p:blipFill>
        <p:spPr>
          <a:xfrm>
            <a:off x="6968877" y="1793966"/>
            <a:ext cx="2133600" cy="3474719"/>
          </a:xfrm>
          <a:prstGeom prst="rect">
            <a:avLst/>
          </a:prstGeom>
          <a:ln w="9525">
            <a:solidFill>
              <a:schemeClr val="tx1"/>
            </a:solidFill>
          </a:ln>
        </p:spPr>
      </p:pic>
    </p:spTree>
    <p:extLst>
      <p:ext uri="{BB962C8B-B14F-4D97-AF65-F5344CB8AC3E}">
        <p14:creationId xmlns:p14="http://schemas.microsoft.com/office/powerpoint/2010/main" val="316526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889" y="340602"/>
            <a:ext cx="8403287" cy="687009"/>
          </a:xfrm>
        </p:spPr>
        <p:txBody>
          <a:bodyPr anchor="ctr"/>
          <a:lstStyle/>
          <a:p>
            <a:pPr algn="ctr"/>
            <a:r>
              <a:rPr lang="en-US" sz="2800" dirty="0" err="1" smtClean="0"/>
              <a:t>CUTe</a:t>
            </a:r>
            <a:r>
              <a:rPr lang="en-US" sz="2800" dirty="0" smtClean="0"/>
              <a:t> 7305c</a:t>
            </a:r>
            <a:r>
              <a:rPr lang="en-US" sz="3200" dirty="0" smtClean="0"/>
              <a:t> </a:t>
            </a:r>
            <a:r>
              <a:rPr lang="en-US" sz="4000" dirty="0" smtClean="0"/>
              <a:t>– </a:t>
            </a:r>
            <a:r>
              <a:rPr lang="en-US" sz="2000" dirty="0" smtClean="0"/>
              <a:t>Classification of through Machine learning Algorithms</a:t>
            </a:r>
            <a:endParaRPr lang="en-US" sz="2000" dirty="0"/>
          </a:p>
        </p:txBody>
      </p:sp>
      <p:sp>
        <p:nvSpPr>
          <p:cNvPr id="3" name="Subtitle 2"/>
          <p:cNvSpPr>
            <a:spLocks noGrp="1"/>
          </p:cNvSpPr>
          <p:nvPr>
            <p:ph type="subTitle" idx="1"/>
          </p:nvPr>
        </p:nvSpPr>
        <p:spPr>
          <a:xfrm>
            <a:off x="1442064" y="1342467"/>
            <a:ext cx="7766936" cy="5067042"/>
          </a:xfrm>
        </p:spPr>
        <p:txBody>
          <a:bodyPr>
            <a:noAutofit/>
          </a:bodyPr>
          <a:lstStyle/>
          <a:p>
            <a:pPr marL="285750" indent="-285750" algn="l">
              <a:buFont typeface="Arial" panose="020B0604020202020204" pitchFamily="34" charset="0"/>
              <a:buChar char="•"/>
            </a:pPr>
            <a:r>
              <a:rPr lang="en-US" sz="1600" dirty="0" smtClean="0"/>
              <a:t>Model Building: </a:t>
            </a:r>
            <a:r>
              <a:rPr lang="en-US" sz="1400" dirty="0" smtClean="0"/>
              <a:t>Random Forest </a:t>
            </a:r>
            <a:endParaRPr lang="en-US" sz="1200" dirty="0" smtClean="0">
              <a:solidFill>
                <a:schemeClr val="bg2">
                  <a:lumMod val="25000"/>
                </a:schemeClr>
              </a:solidFill>
            </a:endParaRPr>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400" dirty="0" smtClean="0">
              <a:solidFill>
                <a:schemeClr val="bg2">
                  <a:lumMod val="25000"/>
                </a:schemeClr>
              </a:solidFill>
            </a:endParaRPr>
          </a:p>
          <a:p>
            <a:pPr marL="171450" indent="-171450" algn="l">
              <a:buFont typeface="Arial" panose="020B0604020202020204" pitchFamily="34" charset="0"/>
              <a:buChar char="•"/>
            </a:pPr>
            <a:endParaRPr lang="en-US" dirty="0">
              <a:solidFill>
                <a:schemeClr val="bg2">
                  <a:lumMod val="25000"/>
                </a:schemeClr>
              </a:solidFill>
            </a:endParaRPr>
          </a:p>
          <a:p>
            <a:pPr marL="171450" indent="-171450" algn="l">
              <a:buFont typeface="Arial" panose="020B0604020202020204" pitchFamily="34" charset="0"/>
              <a:buChar char="•"/>
            </a:pPr>
            <a:endParaRPr lang="en-US" sz="1050" dirty="0" smtClean="0"/>
          </a:p>
          <a:p>
            <a:pPr marL="171450" indent="-171450" algn="l">
              <a:buFont typeface="Arial" panose="020B0604020202020204" pitchFamily="34" charset="0"/>
              <a:buChar char="•"/>
            </a:pPr>
            <a:endParaRPr lang="en-US" sz="105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758" y="1808188"/>
            <a:ext cx="7333194" cy="3463058"/>
          </a:xfrm>
          <a:prstGeom prst="rect">
            <a:avLst/>
          </a:prstGeom>
        </p:spPr>
      </p:pic>
      <p:sp>
        <p:nvSpPr>
          <p:cNvPr id="6" name="Rectangle 5"/>
          <p:cNvSpPr/>
          <p:nvPr/>
        </p:nvSpPr>
        <p:spPr>
          <a:xfrm>
            <a:off x="1645920" y="5416107"/>
            <a:ext cx="6096000" cy="307777"/>
          </a:xfrm>
          <a:prstGeom prst="rect">
            <a:avLst/>
          </a:prstGeom>
        </p:spPr>
        <p:txBody>
          <a:bodyPr>
            <a:spAutoFit/>
          </a:bodyPr>
          <a:lstStyle/>
          <a:p>
            <a:pPr marL="171450" indent="-171450">
              <a:buFont typeface="Arial" panose="020B0604020202020204" pitchFamily="34" charset="0"/>
              <a:buChar char="•"/>
            </a:pPr>
            <a:r>
              <a:rPr lang="en-US" sz="1400" dirty="0" smtClean="0">
                <a:solidFill>
                  <a:schemeClr val="accent4">
                    <a:lumMod val="75000"/>
                  </a:schemeClr>
                </a:solidFill>
              </a:rPr>
              <a:t>Random Forest with Grid Search: Yielded poor recall &amp; precision scores</a:t>
            </a:r>
            <a:endParaRPr lang="en-US" sz="1400" dirty="0">
              <a:solidFill>
                <a:schemeClr val="bg2">
                  <a:lumMod val="25000"/>
                </a:schemeClr>
              </a:solidFill>
            </a:endParaRPr>
          </a:p>
        </p:txBody>
      </p:sp>
    </p:spTree>
    <p:extLst>
      <p:ext uri="{BB962C8B-B14F-4D97-AF65-F5344CB8AC3E}">
        <p14:creationId xmlns:p14="http://schemas.microsoft.com/office/powerpoint/2010/main" val="218583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889" y="340602"/>
            <a:ext cx="8403287" cy="687009"/>
          </a:xfrm>
        </p:spPr>
        <p:txBody>
          <a:bodyPr anchor="ctr"/>
          <a:lstStyle/>
          <a:p>
            <a:pPr algn="ctr"/>
            <a:r>
              <a:rPr lang="en-US" sz="2800" dirty="0" err="1" smtClean="0"/>
              <a:t>CUTe</a:t>
            </a:r>
            <a:r>
              <a:rPr lang="en-US" sz="2800" dirty="0" smtClean="0"/>
              <a:t> 7305c</a:t>
            </a:r>
            <a:r>
              <a:rPr lang="en-US" sz="3200" dirty="0" smtClean="0"/>
              <a:t> </a:t>
            </a:r>
            <a:r>
              <a:rPr lang="en-US" sz="4000" dirty="0" smtClean="0"/>
              <a:t>– </a:t>
            </a:r>
            <a:r>
              <a:rPr lang="en-US" sz="2000" dirty="0" smtClean="0"/>
              <a:t>Classification of through Machine learning Algorithms</a:t>
            </a:r>
            <a:endParaRPr lang="en-US" sz="2000" dirty="0"/>
          </a:p>
        </p:txBody>
      </p:sp>
      <p:sp>
        <p:nvSpPr>
          <p:cNvPr id="3" name="Subtitle 2"/>
          <p:cNvSpPr>
            <a:spLocks noGrp="1"/>
          </p:cNvSpPr>
          <p:nvPr>
            <p:ph type="subTitle" idx="1"/>
          </p:nvPr>
        </p:nvSpPr>
        <p:spPr>
          <a:xfrm>
            <a:off x="1442064" y="1342467"/>
            <a:ext cx="7766936" cy="5067042"/>
          </a:xfrm>
        </p:spPr>
        <p:txBody>
          <a:bodyPr>
            <a:noAutofit/>
          </a:bodyPr>
          <a:lstStyle/>
          <a:p>
            <a:pPr marL="285750" indent="-285750" algn="l">
              <a:buFont typeface="Arial" panose="020B0604020202020204" pitchFamily="34" charset="0"/>
              <a:buChar char="•"/>
            </a:pPr>
            <a:r>
              <a:rPr lang="en-US" sz="1600" dirty="0" smtClean="0"/>
              <a:t>Model Building: </a:t>
            </a:r>
            <a:r>
              <a:rPr lang="en-US" sz="1400" dirty="0" err="1" smtClean="0"/>
              <a:t>XGBoost</a:t>
            </a:r>
            <a:endParaRPr lang="en-US" sz="1200" dirty="0" smtClean="0">
              <a:solidFill>
                <a:schemeClr val="bg2">
                  <a:lumMod val="25000"/>
                </a:schemeClr>
              </a:solidFill>
            </a:endParaRPr>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400" dirty="0" smtClean="0">
              <a:solidFill>
                <a:schemeClr val="bg2">
                  <a:lumMod val="25000"/>
                </a:schemeClr>
              </a:solidFill>
            </a:endParaRPr>
          </a:p>
          <a:p>
            <a:pPr marL="171450" indent="-171450" algn="l">
              <a:buFont typeface="Arial" panose="020B0604020202020204" pitchFamily="34" charset="0"/>
              <a:buChar char="•"/>
            </a:pPr>
            <a:endParaRPr lang="en-US" dirty="0">
              <a:solidFill>
                <a:schemeClr val="bg2">
                  <a:lumMod val="25000"/>
                </a:schemeClr>
              </a:solidFill>
            </a:endParaRPr>
          </a:p>
          <a:p>
            <a:pPr marL="171450" indent="-171450" algn="l">
              <a:buFont typeface="Arial" panose="020B0604020202020204" pitchFamily="34" charset="0"/>
              <a:buChar char="•"/>
            </a:pPr>
            <a:endParaRPr lang="en-US" sz="1050" dirty="0" smtClean="0"/>
          </a:p>
          <a:p>
            <a:pPr marL="171450" indent="-171450" algn="l">
              <a:buFont typeface="Arial" panose="020B0604020202020204" pitchFamily="34" charset="0"/>
              <a:buChar char="•"/>
            </a:pPr>
            <a:endParaRPr lang="en-US" sz="1050" dirty="0"/>
          </a:p>
        </p:txBody>
      </p:sp>
      <p:sp>
        <p:nvSpPr>
          <p:cNvPr id="6" name="Rectangle 5"/>
          <p:cNvSpPr/>
          <p:nvPr/>
        </p:nvSpPr>
        <p:spPr>
          <a:xfrm>
            <a:off x="1611085" y="5891037"/>
            <a:ext cx="6096000" cy="523220"/>
          </a:xfrm>
          <a:prstGeom prst="rect">
            <a:avLst/>
          </a:prstGeom>
        </p:spPr>
        <p:txBody>
          <a:bodyPr>
            <a:spAutoFit/>
          </a:bodyPr>
          <a:lstStyle/>
          <a:p>
            <a:pPr marL="171450" indent="-171450">
              <a:buFont typeface="Arial" panose="020B0604020202020204" pitchFamily="34" charset="0"/>
              <a:buChar char="•"/>
            </a:pPr>
            <a:r>
              <a:rPr lang="en-US" sz="1400" dirty="0" err="1" smtClean="0">
                <a:solidFill>
                  <a:schemeClr val="accent4">
                    <a:lumMod val="75000"/>
                  </a:schemeClr>
                </a:solidFill>
              </a:rPr>
              <a:t>XGBoost</a:t>
            </a:r>
            <a:r>
              <a:rPr lang="en-US" sz="1400" dirty="0" smtClean="0">
                <a:solidFill>
                  <a:schemeClr val="accent4">
                    <a:lumMod val="75000"/>
                  </a:schemeClr>
                </a:solidFill>
              </a:rPr>
              <a:t> with large # of trees with Optimal values of gamma(0.3) &amp; learning rate (0.4) </a:t>
            </a:r>
            <a:endParaRPr lang="en-US" sz="1400" dirty="0">
              <a:solidFill>
                <a:schemeClr val="bg2">
                  <a:lumMod val="25000"/>
                </a:schemeClr>
              </a:solidFill>
            </a:endParaRPr>
          </a:p>
        </p:txBody>
      </p:sp>
      <p:pic>
        <p:nvPicPr>
          <p:cNvPr id="5" name="Picture 4"/>
          <p:cNvPicPr>
            <a:picLocks noChangeAspect="1"/>
          </p:cNvPicPr>
          <p:nvPr/>
        </p:nvPicPr>
        <p:blipFill>
          <a:blip r:embed="rId2"/>
          <a:stretch>
            <a:fillRect/>
          </a:stretch>
        </p:blipFill>
        <p:spPr>
          <a:xfrm>
            <a:off x="1680754" y="1776549"/>
            <a:ext cx="6774724" cy="3921210"/>
          </a:xfrm>
          <a:prstGeom prst="rect">
            <a:avLst/>
          </a:prstGeom>
        </p:spPr>
      </p:pic>
    </p:spTree>
    <p:extLst>
      <p:ext uri="{BB962C8B-B14F-4D97-AF65-F5344CB8AC3E}">
        <p14:creationId xmlns:p14="http://schemas.microsoft.com/office/powerpoint/2010/main" val="151509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889" y="340602"/>
            <a:ext cx="8403287" cy="687009"/>
          </a:xfrm>
        </p:spPr>
        <p:txBody>
          <a:bodyPr anchor="ctr"/>
          <a:lstStyle/>
          <a:p>
            <a:pPr algn="ctr"/>
            <a:r>
              <a:rPr lang="en-US" sz="2800" dirty="0" err="1" smtClean="0"/>
              <a:t>CUTe</a:t>
            </a:r>
            <a:r>
              <a:rPr lang="en-US" sz="2800" dirty="0" smtClean="0"/>
              <a:t> 7305c</a:t>
            </a:r>
            <a:r>
              <a:rPr lang="en-US" sz="3200" dirty="0" smtClean="0"/>
              <a:t> </a:t>
            </a:r>
            <a:r>
              <a:rPr lang="en-US" sz="4000" dirty="0" smtClean="0"/>
              <a:t>– </a:t>
            </a:r>
            <a:r>
              <a:rPr lang="en-US" sz="2000" dirty="0" smtClean="0"/>
              <a:t>Classification of through Machine learning Algorithms</a:t>
            </a:r>
            <a:endParaRPr lang="en-US" sz="2000" dirty="0"/>
          </a:p>
        </p:txBody>
      </p:sp>
      <p:sp>
        <p:nvSpPr>
          <p:cNvPr id="3" name="Subtitle 2"/>
          <p:cNvSpPr>
            <a:spLocks noGrp="1"/>
          </p:cNvSpPr>
          <p:nvPr>
            <p:ph type="subTitle" idx="1"/>
          </p:nvPr>
        </p:nvSpPr>
        <p:spPr>
          <a:xfrm>
            <a:off x="1442064" y="1342467"/>
            <a:ext cx="7766936" cy="5067042"/>
          </a:xfrm>
        </p:spPr>
        <p:txBody>
          <a:bodyPr>
            <a:noAutofit/>
          </a:bodyPr>
          <a:lstStyle/>
          <a:p>
            <a:pPr marL="285750" indent="-285750" algn="l">
              <a:buFont typeface="Arial" panose="020B0604020202020204" pitchFamily="34" charset="0"/>
              <a:buChar char="•"/>
            </a:pPr>
            <a:r>
              <a:rPr lang="en-US" sz="1600" dirty="0" smtClean="0"/>
              <a:t>Conclusion: </a:t>
            </a:r>
            <a:endParaRPr lang="en-US" sz="1200" dirty="0" smtClean="0">
              <a:solidFill>
                <a:schemeClr val="bg2">
                  <a:lumMod val="25000"/>
                </a:schemeClr>
              </a:solidFill>
            </a:endParaRPr>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r>
              <a:rPr lang="en-US" i="1" dirty="0" smtClean="0"/>
              <a:t>XG Boost ML model returned with the maximum predictability with F1 Score of 71.5. </a:t>
            </a:r>
            <a:br>
              <a:rPr lang="en-US" i="1" dirty="0" smtClean="0"/>
            </a:br>
            <a:endParaRPr lang="en-US" i="1" dirty="0" smtClean="0"/>
          </a:p>
          <a:p>
            <a:pPr marL="171450" indent="-171450" algn="l">
              <a:buFont typeface="Arial" panose="020B0604020202020204" pitchFamily="34" charset="0"/>
              <a:buChar char="•"/>
            </a:pPr>
            <a:r>
              <a:rPr lang="en-US" i="1" dirty="0" smtClean="0"/>
              <a:t>Final predictability at 73% (from SCT) </a:t>
            </a:r>
          </a:p>
          <a:p>
            <a:pPr marL="171450" indent="-171450" algn="l">
              <a:buFont typeface="Arial" panose="020B0604020202020204" pitchFamily="34" charset="0"/>
              <a:buChar char="•"/>
            </a:pPr>
            <a:endParaRPr lang="en-US" i="1" dirty="0"/>
          </a:p>
          <a:p>
            <a:pPr algn="ctr"/>
            <a:r>
              <a:rPr lang="en-US" sz="2400" i="1" dirty="0" smtClean="0"/>
              <a:t>Thank you!</a:t>
            </a:r>
            <a:endParaRPr lang="en-US" sz="2400" i="1" dirty="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i="1" dirty="0" smtClean="0"/>
          </a:p>
          <a:p>
            <a:pPr marL="171450" indent="-171450" algn="l">
              <a:buFont typeface="Arial" panose="020B0604020202020204" pitchFamily="34" charset="0"/>
              <a:buChar char="•"/>
            </a:pPr>
            <a:endParaRPr lang="en-US" sz="1200" i="1" dirty="0"/>
          </a:p>
          <a:p>
            <a:pPr algn="l"/>
            <a:endParaRPr lang="en-US" sz="1200" i="1" dirty="0" smtClean="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200" i="1" dirty="0"/>
          </a:p>
          <a:p>
            <a:pPr marL="171450" indent="-171450" algn="l">
              <a:buFont typeface="Arial" panose="020B0604020202020204" pitchFamily="34" charset="0"/>
              <a:buChar char="•"/>
            </a:pPr>
            <a:endParaRPr lang="en-US" sz="1200" i="1" dirty="0" smtClean="0"/>
          </a:p>
          <a:p>
            <a:pPr marL="171450" indent="-171450" algn="l">
              <a:buFont typeface="Arial" panose="020B0604020202020204" pitchFamily="34" charset="0"/>
              <a:buChar char="•"/>
            </a:pPr>
            <a:endParaRPr lang="en-US" sz="1400" dirty="0" smtClean="0">
              <a:solidFill>
                <a:schemeClr val="bg2">
                  <a:lumMod val="25000"/>
                </a:schemeClr>
              </a:solidFill>
            </a:endParaRPr>
          </a:p>
          <a:p>
            <a:pPr marL="171450" indent="-171450" algn="l">
              <a:buFont typeface="Arial" panose="020B0604020202020204" pitchFamily="34" charset="0"/>
              <a:buChar char="•"/>
            </a:pPr>
            <a:endParaRPr lang="en-US" dirty="0">
              <a:solidFill>
                <a:schemeClr val="bg2">
                  <a:lumMod val="25000"/>
                </a:schemeClr>
              </a:solidFill>
            </a:endParaRPr>
          </a:p>
          <a:p>
            <a:pPr marL="171450" indent="-171450" algn="l">
              <a:buFont typeface="Arial" panose="020B0604020202020204" pitchFamily="34" charset="0"/>
              <a:buChar char="•"/>
            </a:pPr>
            <a:endParaRPr lang="en-US" sz="1050" dirty="0" smtClean="0"/>
          </a:p>
          <a:p>
            <a:pPr marL="171450" indent="-171450" algn="l">
              <a:buFont typeface="Arial" panose="020B0604020202020204" pitchFamily="34" charset="0"/>
              <a:buChar char="•"/>
            </a:pPr>
            <a:endParaRPr lang="en-US" sz="1050" dirty="0"/>
          </a:p>
        </p:txBody>
      </p:sp>
    </p:spTree>
    <p:extLst>
      <p:ext uri="{BB962C8B-B14F-4D97-AF65-F5344CB8AC3E}">
        <p14:creationId xmlns:p14="http://schemas.microsoft.com/office/powerpoint/2010/main" val="841734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TotalTime>
  <Words>593</Words>
  <Application>Microsoft Office PowerPoint</Application>
  <PresentationFormat>Widescreen</PresentationFormat>
  <Paragraphs>185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 CUTe7305c  Bankruptcy Classification through application of ML models</vt:lpstr>
      <vt:lpstr>CUTe 7305c – Classification of through Machine learning Algorithms</vt:lpstr>
      <vt:lpstr>CUTe 7305c – Classification of through Machine learning Algorithms</vt:lpstr>
      <vt:lpstr>CUTe 7305c – Classification of through Machine learning Algorithms</vt:lpstr>
      <vt:lpstr>CUTe 7305c – Classification of through Machine learning Algorithms</vt:lpstr>
      <vt:lpstr>CUTe 7305c – Classification of through Machine learning Algorithms</vt:lpstr>
      <vt:lpstr>CUTe 7305c – Classification of through Machine learning Algorithms</vt:lpstr>
      <vt:lpstr>CUTe 7305c – Classification of through Machine learning Algorithms</vt:lpstr>
      <vt:lpstr>CUTe 7305c – Classification of through Machine learning Algorithms</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CUTe7302c – Logistic Regression problem</dc:title>
  <dc:creator>R, Gurudutt</dc:creator>
  <cp:lastModifiedBy>R, Gurudutt</cp:lastModifiedBy>
  <cp:revision>21</cp:revision>
  <dcterms:created xsi:type="dcterms:W3CDTF">2019-02-02T05:13:52Z</dcterms:created>
  <dcterms:modified xsi:type="dcterms:W3CDTF">2019-02-24T06:18:58Z</dcterms:modified>
</cp:coreProperties>
</file>