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3.xml" ContentType="application/vnd.openxmlformats-officedocument.drawingml.chart+xml"/>
  <Override PartName="/ppt/notesSlides/notesSlide29.xml" ContentType="application/vnd.openxmlformats-officedocument.presentationml.notesSlide+xml"/>
  <Override PartName="/ppt/charts/chart4.xml" ContentType="application/vnd.openxmlformats-officedocument.drawingml.chart+xml"/>
  <Override PartName="/ppt/notesSlides/notesSlide30.xml" ContentType="application/vnd.openxmlformats-officedocument.presentationml.notesSlide+xml"/>
  <Override PartName="/ppt/charts/chart5.xml" ContentType="application/vnd.openxmlformats-officedocument.drawingml.chart+xml"/>
  <Override PartName="/ppt/notesSlides/notesSlide31.xml" ContentType="application/vnd.openxmlformats-officedocument.presentationml.notesSlide+xml"/>
  <Override PartName="/ppt/charts/chart6.xml" ContentType="application/vnd.openxmlformats-officedocument.drawingml.chart+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1" r:id="rId2"/>
    <p:sldMasterId id="2147483683" r:id="rId3"/>
  </p:sldMasterIdLst>
  <p:notesMasterIdLst>
    <p:notesMasterId r:id="rId38"/>
  </p:notesMasterIdLst>
  <p:sldIdLst>
    <p:sldId id="273" r:id="rId4"/>
    <p:sldId id="296" r:id="rId5"/>
    <p:sldId id="266" r:id="rId6"/>
    <p:sldId id="301" r:id="rId7"/>
    <p:sldId id="295" r:id="rId8"/>
    <p:sldId id="297" r:id="rId9"/>
    <p:sldId id="305" r:id="rId10"/>
    <p:sldId id="304" r:id="rId11"/>
    <p:sldId id="303" r:id="rId12"/>
    <p:sldId id="324" r:id="rId13"/>
    <p:sldId id="325" r:id="rId14"/>
    <p:sldId id="320" r:id="rId15"/>
    <p:sldId id="321" r:id="rId16"/>
    <p:sldId id="322" r:id="rId17"/>
    <p:sldId id="323" r:id="rId18"/>
    <p:sldId id="307" r:id="rId19"/>
    <p:sldId id="310" r:id="rId20"/>
    <p:sldId id="312" r:id="rId21"/>
    <p:sldId id="309" r:id="rId22"/>
    <p:sldId id="311" r:id="rId23"/>
    <p:sldId id="308" r:id="rId24"/>
    <p:sldId id="302" r:id="rId25"/>
    <p:sldId id="317" r:id="rId26"/>
    <p:sldId id="318" r:id="rId27"/>
    <p:sldId id="274" r:id="rId28"/>
    <p:sldId id="275" r:id="rId29"/>
    <p:sldId id="319" r:id="rId30"/>
    <p:sldId id="284" r:id="rId31"/>
    <p:sldId id="283" r:id="rId32"/>
    <p:sldId id="285" r:id="rId33"/>
    <p:sldId id="286" r:id="rId34"/>
    <p:sldId id="287" r:id="rId35"/>
    <p:sldId id="288" r:id="rId36"/>
    <p:sldId id="313" r:id="rId37"/>
  </p:sldIdLst>
  <p:sldSz cx="9144000" cy="6858000" type="screen4x3"/>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40" autoAdjust="0"/>
    <p:restoredTop sz="80980" autoAdjust="0"/>
  </p:normalViewPr>
  <p:slideViewPr>
    <p:cSldViewPr>
      <p:cViewPr varScale="1">
        <p:scale>
          <a:sx n="57" d="100"/>
          <a:sy n="57" d="100"/>
        </p:scale>
        <p:origin x="1589" y="43"/>
      </p:cViewPr>
      <p:guideLst>
        <p:guide orient="horz" pos="2160"/>
        <p:guide pos="2880"/>
      </p:guideLst>
    </p:cSldViewPr>
  </p:slideViewPr>
  <p:notesTextViewPr>
    <p:cViewPr>
      <p:scale>
        <a:sx n="3" d="2"/>
        <a:sy n="3" d="2"/>
      </p:scale>
      <p:origin x="0" y="0"/>
    </p:cViewPr>
  </p:notesTextViewPr>
  <p:sorterViewPr>
    <p:cViewPr>
      <p:scale>
        <a:sx n="100" d="100"/>
        <a:sy n="100" d="100"/>
      </p:scale>
      <p:origin x="0" y="-8866"/>
    </p:cViewPr>
  </p:sorterViewPr>
  <p:notesViewPr>
    <p:cSldViewPr>
      <p:cViewPr varScale="1">
        <p:scale>
          <a:sx n="52" d="100"/>
          <a:sy n="52" d="100"/>
        </p:scale>
        <p:origin x="2683"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thictf01.ict.op.ac.nz\ICTShared\ICT%20Staff\Shared\koli\LabObjectives2016version%20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1" Type="http://schemas.openxmlformats.org/officeDocument/2006/relationships/oleObject" Target="file:///\\fthictf01.ict.op.ac.nz\ICTShared\ICT%20Staff\Shared\koli\Affect%20Data%20Computations%20IN510%20May%20be%20Combined%20Lab%20Profile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fthictf01.ict.op.ac.nz\ICTShared\ICT%20Staff\Shared\koli\Affect%20Data%20Computations%20IN510%20May%20be%20Combined%20Lab%20Profile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fthictf01.ict.op.ac.nz\ICTShared\ICT%20Staff\Shared\koli\Affect%20Data%20Computations%20IN510%20May%20be%20Combined%20Lab%20Profiles.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fthictf01.ict.op.ac.nz\ICTShared\ICT%20Staff\Shared\koli\Affect%20Data%20Computations%20IN510%20May%20be%20Combined%20Lab%20Profil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2800" b="1" i="0" u="none" strike="noStrike" kern="1200" spc="0" baseline="0" dirty="0" smtClean="0">
                <a:solidFill>
                  <a:schemeClr val="tx1"/>
                </a:solidFill>
                <a:latin typeface="Arial"/>
                <a:ea typeface="ＭＳ Ｐゴシック" pitchFamily="-109" charset="-128"/>
                <a:cs typeface="ＭＳ Ｐゴシック" pitchFamily="-109" charset="-128"/>
              </a:defRPr>
            </a:pPr>
            <a:r>
              <a:rPr lang="en-US" sz="2800" b="1" kern="1200" dirty="0" smtClean="0">
                <a:solidFill>
                  <a:schemeClr val="tx1"/>
                </a:solidFill>
                <a:latin typeface="Arial"/>
                <a:ea typeface="ＭＳ Ｐゴシック" pitchFamily="-109" charset="-128"/>
                <a:cs typeface="ＭＳ Ｐゴシック" pitchFamily="-109" charset="-128"/>
              </a:rPr>
              <a:t>Interest ratings by lab</a:t>
            </a:r>
          </a:p>
        </c:rich>
      </c:tx>
      <c:layout/>
      <c:overlay val="0"/>
      <c:spPr>
        <a:noFill/>
        <a:ln>
          <a:noFill/>
        </a:ln>
        <a:effectLst/>
      </c:spPr>
      <c:txPr>
        <a:bodyPr rot="0" spcFirstLastPara="1" vertOverflow="ellipsis" vert="horz" wrap="square" anchor="ctr" anchorCtr="1"/>
        <a:lstStyle/>
        <a:p>
          <a:pPr>
            <a:defRPr lang="en-US" sz="2800" b="1" i="0" u="none" strike="noStrike" kern="1200" spc="0" baseline="0" dirty="0" smtClean="0">
              <a:solidFill>
                <a:schemeClr val="tx1"/>
              </a:solidFill>
              <a:latin typeface="Arial"/>
              <a:ea typeface="ＭＳ Ｐゴシック" pitchFamily="-109" charset="-128"/>
              <a:cs typeface="ＭＳ Ｐゴシック" pitchFamily="-109" charset="-128"/>
            </a:defRPr>
          </a:pPr>
          <a:endParaRPr lang="en-US"/>
        </a:p>
      </c:txPr>
    </c:title>
    <c:autoTitleDeleted val="0"/>
    <c:plotArea>
      <c:layout>
        <c:manualLayout>
          <c:layoutTarget val="inner"/>
          <c:xMode val="edge"/>
          <c:yMode val="edge"/>
          <c:x val="5.8374207912000188E-2"/>
          <c:y val="0.17800665282712114"/>
          <c:w val="0.89945580618260779"/>
          <c:h val="0.7733352363121393"/>
        </c:manualLayout>
      </c:layout>
      <c:lineChart>
        <c:grouping val="standard"/>
        <c:varyColors val="0"/>
        <c:ser>
          <c:idx val="1"/>
          <c:order val="0"/>
          <c:tx>
            <c:strRef>
              <c:f>Sheet1!$B$16</c:f>
              <c:strCache>
                <c:ptCount val="1"/>
                <c:pt idx="0">
                  <c:v>student</c:v>
                </c:pt>
              </c:strCache>
            </c:strRef>
          </c:tx>
          <c:spPr>
            <a:ln w="28575" cap="rnd">
              <a:solidFill>
                <a:schemeClr val="accent2"/>
              </a:solidFill>
              <a:round/>
            </a:ln>
            <a:effectLst/>
          </c:spPr>
          <c:marker>
            <c:symbol val="none"/>
          </c:marker>
          <c:val>
            <c:numRef>
              <c:f>Sheet1!$C$16:$AA$16</c:f>
              <c:numCache>
                <c:formatCode>General</c:formatCode>
                <c:ptCount val="25"/>
                <c:pt idx="0">
                  <c:v>6.38</c:v>
                </c:pt>
                <c:pt idx="1">
                  <c:v>6.0392156862745097</c:v>
                </c:pt>
                <c:pt idx="2">
                  <c:v>6.24</c:v>
                </c:pt>
                <c:pt idx="3">
                  <c:v>6.2692307692307692</c:v>
                </c:pt>
                <c:pt idx="4">
                  <c:v>6.04</c:v>
                </c:pt>
                <c:pt idx="5">
                  <c:v>5.9038461538461542</c:v>
                </c:pt>
                <c:pt idx="6">
                  <c:v>5.2777777777777777</c:v>
                </c:pt>
                <c:pt idx="7">
                  <c:v>5.9795918367346941</c:v>
                </c:pt>
                <c:pt idx="8">
                  <c:v>6.0816326530612246</c:v>
                </c:pt>
                <c:pt idx="9">
                  <c:v>5.9375</c:v>
                </c:pt>
                <c:pt idx="10">
                  <c:v>5.8703703703703702</c:v>
                </c:pt>
                <c:pt idx="11">
                  <c:v>5.9782608695652177</c:v>
                </c:pt>
                <c:pt idx="12">
                  <c:v>6.134615384615385</c:v>
                </c:pt>
                <c:pt idx="13">
                  <c:v>6.2181818181818178</c:v>
                </c:pt>
                <c:pt idx="14">
                  <c:v>5.5555555555555554</c:v>
                </c:pt>
                <c:pt idx="15">
                  <c:v>6.5652173913043477</c:v>
                </c:pt>
                <c:pt idx="16">
                  <c:v>6</c:v>
                </c:pt>
                <c:pt idx="17">
                  <c:v>6.354166666666667</c:v>
                </c:pt>
                <c:pt idx="18">
                  <c:v>6.6</c:v>
                </c:pt>
                <c:pt idx="19">
                  <c:v>6.8108108108108105</c:v>
                </c:pt>
                <c:pt idx="20">
                  <c:v>6.7777777777777777</c:v>
                </c:pt>
                <c:pt idx="21">
                  <c:v>6.3783783783783781</c:v>
                </c:pt>
                <c:pt idx="22">
                  <c:v>5.8292682926829267</c:v>
                </c:pt>
                <c:pt idx="23">
                  <c:v>7</c:v>
                </c:pt>
                <c:pt idx="24">
                  <c:v>6</c:v>
                </c:pt>
              </c:numCache>
            </c:numRef>
          </c:val>
          <c:smooth val="0"/>
          <c:extLst>
            <c:ext xmlns:c16="http://schemas.microsoft.com/office/drawing/2014/chart" uri="{C3380CC4-5D6E-409C-BE32-E72D297353CC}">
              <c16:uniqueId val="{00000000-0A95-423F-AE0A-D6182988B7F9}"/>
            </c:ext>
          </c:extLst>
        </c:ser>
        <c:dLbls>
          <c:showLegendKey val="0"/>
          <c:showVal val="0"/>
          <c:showCatName val="0"/>
          <c:showSerName val="0"/>
          <c:showPercent val="0"/>
          <c:showBubbleSize val="0"/>
        </c:dLbls>
        <c:smooth val="0"/>
        <c:axId val="144596168"/>
        <c:axId val="144596560"/>
      </c:lineChart>
      <c:catAx>
        <c:axId val="144596168"/>
        <c:scaling>
          <c:orientation val="minMax"/>
        </c:scaling>
        <c:delete val="0"/>
        <c:axPos val="b"/>
        <c:title>
          <c:tx>
            <c:rich>
              <a:bodyPr rot="0" spcFirstLastPara="1" vertOverflow="ellipsis" vert="horz" wrap="square" anchor="ctr" anchorCtr="1"/>
              <a:lstStyle/>
              <a:p>
                <a:pPr>
                  <a:defRPr sz="1000" b="0" i="0" u="none" strike="noStrike" kern="1200" baseline="0">
                    <a:solidFill>
                      <a:srgbClr val="002060"/>
                    </a:solidFill>
                    <a:latin typeface="+mn-lt"/>
                    <a:ea typeface="+mn-ea"/>
                    <a:cs typeface="+mn-cs"/>
                  </a:defRPr>
                </a:pPr>
                <a:r>
                  <a:rPr lang="en-US">
                    <a:solidFill>
                      <a:srgbClr val="002060"/>
                    </a:solidFill>
                  </a:rPr>
                  <a:t>Lab number</a:t>
                </a:r>
              </a:p>
            </c:rich>
          </c:tx>
          <c:layout/>
          <c:overlay val="0"/>
          <c:spPr>
            <a:noFill/>
            <a:ln>
              <a:noFill/>
            </a:ln>
            <a:effectLst/>
          </c:spPr>
          <c:txPr>
            <a:bodyPr rot="0" spcFirstLastPara="1" vertOverflow="ellipsis" vert="horz" wrap="square" anchor="ctr" anchorCtr="1"/>
            <a:lstStyle/>
            <a:p>
              <a:pPr>
                <a:defRPr sz="1000" b="0" i="0" u="none" strike="noStrike" kern="1200" baseline="0">
                  <a:solidFill>
                    <a:srgbClr val="002060"/>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rgbClr val="002060"/>
                </a:solidFill>
                <a:latin typeface="+mn-lt"/>
                <a:ea typeface="+mn-ea"/>
                <a:cs typeface="+mn-cs"/>
              </a:defRPr>
            </a:pPr>
            <a:endParaRPr lang="en-US"/>
          </a:p>
        </c:txPr>
        <c:crossAx val="144596560"/>
        <c:crosses val="autoZero"/>
        <c:auto val="1"/>
        <c:lblAlgn val="ctr"/>
        <c:lblOffset val="100"/>
        <c:noMultiLvlLbl val="0"/>
      </c:catAx>
      <c:valAx>
        <c:axId val="144596560"/>
        <c:scaling>
          <c:orientation val="minMax"/>
          <c:max val="10"/>
          <c:min val="-1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rgbClr val="002060"/>
                    </a:solidFill>
                    <a:latin typeface="+mn-lt"/>
                    <a:ea typeface="+mn-ea"/>
                    <a:cs typeface="+mn-cs"/>
                  </a:defRPr>
                </a:pPr>
                <a:r>
                  <a:rPr lang="en-US">
                    <a:solidFill>
                      <a:srgbClr val="002060"/>
                    </a:solidFill>
                  </a:rPr>
                  <a:t>interest</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rgbClr val="002060"/>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rgbClr val="002060"/>
                </a:solidFill>
                <a:latin typeface="+mn-lt"/>
                <a:ea typeface="+mn-ea"/>
                <a:cs typeface="+mn-cs"/>
              </a:defRPr>
            </a:pPr>
            <a:endParaRPr lang="en-US"/>
          </a:p>
        </c:txPr>
        <c:crossAx val="1445961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2800" b="1" i="0" u="none" strike="noStrike" kern="1200" spc="0" baseline="0" dirty="0" smtClean="0">
                <a:solidFill>
                  <a:schemeClr val="tx1"/>
                </a:solidFill>
                <a:latin typeface="Arial"/>
                <a:ea typeface="ＭＳ Ｐゴシック" pitchFamily="-109" charset="-128"/>
                <a:cs typeface="ＭＳ Ｐゴシック" pitchFamily="-109" charset="-128"/>
              </a:defRPr>
            </a:pPr>
            <a:r>
              <a:rPr lang="en-US" sz="2800" b="1" i="0" u="none" strike="noStrike" kern="1200" spc="0" baseline="0" dirty="0" smtClean="0">
                <a:solidFill>
                  <a:schemeClr val="tx1"/>
                </a:solidFill>
                <a:latin typeface="Arial"/>
                <a:ea typeface="ＭＳ Ｐゴシック" pitchFamily="-109" charset="-128"/>
                <a:cs typeface="ＭＳ Ｐゴシック" pitchFamily="-109" charset="-128"/>
              </a:rPr>
              <a:t>Difficulty ratings by lab</a:t>
            </a:r>
          </a:p>
        </c:rich>
      </c:tx>
      <c:layout/>
      <c:overlay val="0"/>
      <c:spPr>
        <a:noFill/>
        <a:ln>
          <a:noFill/>
        </a:ln>
        <a:effectLst/>
      </c:spPr>
      <c:txPr>
        <a:bodyPr rot="0" spcFirstLastPara="1" vertOverflow="ellipsis" vert="horz" wrap="square" anchor="ctr" anchorCtr="1"/>
        <a:lstStyle/>
        <a:p>
          <a:pPr algn="ctr" rtl="0">
            <a:defRPr lang="en-US" sz="2800" b="1" i="0" u="none" strike="noStrike" kern="1200" spc="0" baseline="0" dirty="0" smtClean="0">
              <a:solidFill>
                <a:schemeClr val="tx1"/>
              </a:solidFill>
              <a:latin typeface="Arial"/>
              <a:ea typeface="ＭＳ Ｐゴシック" pitchFamily="-109" charset="-128"/>
              <a:cs typeface="ＭＳ Ｐゴシック" pitchFamily="-109" charset="-128"/>
            </a:defRPr>
          </a:pPr>
          <a:endParaRPr lang="en-US"/>
        </a:p>
      </c:txPr>
    </c:title>
    <c:autoTitleDeleted val="0"/>
    <c:plotArea>
      <c:layout>
        <c:manualLayout>
          <c:layoutTarget val="inner"/>
          <c:xMode val="edge"/>
          <c:yMode val="edge"/>
          <c:x val="6.2911112488891641E-2"/>
          <c:y val="0.13027748507200562"/>
          <c:w val="0.79674281884833686"/>
          <c:h val="0.83108535300316122"/>
        </c:manualLayout>
      </c:layout>
      <c:lineChart>
        <c:grouping val="standard"/>
        <c:varyColors val="0"/>
        <c:ser>
          <c:idx val="1"/>
          <c:order val="0"/>
          <c:tx>
            <c:strRef>
              <c:f>Sheet1!$B$17</c:f>
              <c:strCache>
                <c:ptCount val="1"/>
                <c:pt idx="0">
                  <c:v>student</c:v>
                </c:pt>
              </c:strCache>
            </c:strRef>
          </c:tx>
          <c:spPr>
            <a:ln w="28575" cap="rnd">
              <a:solidFill>
                <a:schemeClr val="accent2"/>
              </a:solidFill>
              <a:round/>
            </a:ln>
            <a:effectLst/>
          </c:spPr>
          <c:marker>
            <c:symbol val="none"/>
          </c:marker>
          <c:val>
            <c:numRef>
              <c:f>Sheet1!$C$17:$AA$17</c:f>
              <c:numCache>
                <c:formatCode>General</c:formatCode>
                <c:ptCount val="25"/>
                <c:pt idx="0">
                  <c:v>-3.68</c:v>
                </c:pt>
                <c:pt idx="1">
                  <c:v>-1.2745098039215685</c:v>
                </c:pt>
                <c:pt idx="2">
                  <c:v>0.18</c:v>
                </c:pt>
                <c:pt idx="3">
                  <c:v>-0.31730769230769229</c:v>
                </c:pt>
                <c:pt idx="4">
                  <c:v>1.53</c:v>
                </c:pt>
                <c:pt idx="5">
                  <c:v>-0.69230769230769229</c:v>
                </c:pt>
                <c:pt idx="6">
                  <c:v>1.6388888888888888</c:v>
                </c:pt>
                <c:pt idx="7">
                  <c:v>1.6734693877551021</c:v>
                </c:pt>
                <c:pt idx="8">
                  <c:v>0.89795918367346939</c:v>
                </c:pt>
                <c:pt idx="9">
                  <c:v>0.10416666666666667</c:v>
                </c:pt>
                <c:pt idx="10">
                  <c:v>2.4444444444444446</c:v>
                </c:pt>
                <c:pt idx="11">
                  <c:v>2.847826086956522</c:v>
                </c:pt>
                <c:pt idx="12">
                  <c:v>3.6346153846153846</c:v>
                </c:pt>
                <c:pt idx="13">
                  <c:v>2.4</c:v>
                </c:pt>
                <c:pt idx="14">
                  <c:v>0.44444444444444442</c:v>
                </c:pt>
                <c:pt idx="15">
                  <c:v>1.173913043478261</c:v>
                </c:pt>
                <c:pt idx="16">
                  <c:v>5.1944444444444446</c:v>
                </c:pt>
                <c:pt idx="17">
                  <c:v>2.4583333333333335</c:v>
                </c:pt>
                <c:pt idx="18">
                  <c:v>1.9111111111111112</c:v>
                </c:pt>
                <c:pt idx="19">
                  <c:v>3.3243243243243241</c:v>
                </c:pt>
                <c:pt idx="20">
                  <c:v>3.0277777777777777</c:v>
                </c:pt>
                <c:pt idx="21">
                  <c:v>3.0270270270270272</c:v>
                </c:pt>
                <c:pt idx="22">
                  <c:v>3.4634146341463414</c:v>
                </c:pt>
                <c:pt idx="23">
                  <c:v>0</c:v>
                </c:pt>
                <c:pt idx="24">
                  <c:v>3</c:v>
                </c:pt>
              </c:numCache>
            </c:numRef>
          </c:val>
          <c:smooth val="0"/>
          <c:extLst>
            <c:ext xmlns:c16="http://schemas.microsoft.com/office/drawing/2014/chart" uri="{C3380CC4-5D6E-409C-BE32-E72D297353CC}">
              <c16:uniqueId val="{00000000-57DE-40C6-86C5-7CDB5AD1AE5F}"/>
            </c:ext>
          </c:extLst>
        </c:ser>
        <c:dLbls>
          <c:showLegendKey val="0"/>
          <c:showVal val="0"/>
          <c:showCatName val="0"/>
          <c:showSerName val="0"/>
          <c:showPercent val="0"/>
          <c:showBubbleSize val="0"/>
        </c:dLbls>
        <c:smooth val="0"/>
        <c:axId val="370768840"/>
        <c:axId val="370733808"/>
      </c:lineChart>
      <c:catAx>
        <c:axId val="37076884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bg2">
                        <a:lumMod val="10000"/>
                      </a:schemeClr>
                    </a:solidFill>
                    <a:latin typeface="+mn-lt"/>
                    <a:ea typeface="+mn-ea"/>
                    <a:cs typeface="+mn-cs"/>
                  </a:defRPr>
                </a:pPr>
                <a:r>
                  <a:rPr lang="en-US">
                    <a:solidFill>
                      <a:schemeClr val="bg2">
                        <a:lumMod val="10000"/>
                      </a:schemeClr>
                    </a:solidFill>
                  </a:rPr>
                  <a:t>Lab number</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bg2">
                      <a:lumMod val="10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2">
                    <a:lumMod val="10000"/>
                  </a:schemeClr>
                </a:solidFill>
                <a:latin typeface="+mn-lt"/>
                <a:ea typeface="+mn-ea"/>
                <a:cs typeface="+mn-cs"/>
              </a:defRPr>
            </a:pPr>
            <a:endParaRPr lang="en-US"/>
          </a:p>
        </c:txPr>
        <c:crossAx val="370733808"/>
        <c:crosses val="autoZero"/>
        <c:auto val="1"/>
        <c:lblAlgn val="ctr"/>
        <c:lblOffset val="100"/>
        <c:noMultiLvlLbl val="0"/>
      </c:catAx>
      <c:valAx>
        <c:axId val="370733808"/>
        <c:scaling>
          <c:orientation val="minMax"/>
          <c:min val="-1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2">
                        <a:lumMod val="10000"/>
                      </a:schemeClr>
                    </a:solidFill>
                    <a:latin typeface="+mn-lt"/>
                    <a:ea typeface="+mn-ea"/>
                    <a:cs typeface="+mn-cs"/>
                  </a:defRPr>
                </a:pPr>
                <a:r>
                  <a:rPr lang="en-US">
                    <a:solidFill>
                      <a:schemeClr val="bg2">
                        <a:lumMod val="10000"/>
                      </a:schemeClr>
                    </a:solidFill>
                  </a:rPr>
                  <a:t>difficulty</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bg2">
                      <a:lumMod val="1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2">
                    <a:lumMod val="10000"/>
                  </a:schemeClr>
                </a:solidFill>
                <a:latin typeface="+mn-lt"/>
                <a:ea typeface="+mn-ea"/>
                <a:cs typeface="+mn-cs"/>
              </a:defRPr>
            </a:pPr>
            <a:endParaRPr lang="en-US"/>
          </a:p>
        </c:txPr>
        <c:crossAx val="3707688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ctr" rtl="0">
              <a:defRPr lang="en-US" sz="2800" b="1" i="0" u="none" strike="noStrike" kern="1200" spc="0" baseline="0">
                <a:solidFill>
                  <a:schemeClr val="tx1"/>
                </a:solidFill>
                <a:latin typeface="Arial"/>
                <a:ea typeface="ＭＳ Ｐゴシック" pitchFamily="-109" charset="-128"/>
                <a:cs typeface="ＭＳ Ｐゴシック" pitchFamily="-109" charset="-128"/>
              </a:defRPr>
            </a:pPr>
            <a:r>
              <a:rPr lang="en-US" sz="2800" b="1" i="0" u="none" strike="noStrike" kern="1200" spc="0" baseline="0" dirty="0" err="1">
                <a:solidFill>
                  <a:schemeClr val="tx1"/>
                </a:solidFill>
                <a:latin typeface="Arial"/>
                <a:ea typeface="ＭＳ Ｐゴシック" pitchFamily="-109" charset="-128"/>
                <a:cs typeface="ＭＳ Ｐゴシック" pitchFamily="-109" charset="-128"/>
              </a:rPr>
              <a:t>Normalised</a:t>
            </a:r>
            <a:r>
              <a:rPr lang="en-US" sz="2800" b="1" i="0" u="none" strike="noStrike" kern="1200" spc="0" baseline="0" dirty="0">
                <a:solidFill>
                  <a:schemeClr val="tx1"/>
                </a:solidFill>
                <a:latin typeface="Arial"/>
                <a:ea typeface="ＭＳ Ｐゴシック" pitchFamily="-109" charset="-128"/>
                <a:cs typeface="ＭＳ Ｐゴシック" pitchFamily="-109" charset="-128"/>
              </a:rPr>
              <a:t> Scale Mean Profile for </a:t>
            </a:r>
            <a:r>
              <a:rPr lang="en-US" sz="2800" b="1" i="0" u="none" strike="noStrike" kern="1200" spc="0" baseline="0" dirty="0" smtClean="0">
                <a:solidFill>
                  <a:schemeClr val="tx1"/>
                </a:solidFill>
                <a:latin typeface="Arial"/>
                <a:ea typeface="ＭＳ Ｐゴシック" pitchFamily="-109" charset="-128"/>
                <a:cs typeface="ＭＳ Ｐゴシック" pitchFamily="-109" charset="-128"/>
              </a:rPr>
              <a:t> Introduction lab</a:t>
            </a:r>
            <a:endParaRPr lang="en-US" sz="2800" b="1" i="0" u="none" strike="noStrike" kern="1200" spc="0" baseline="0" dirty="0">
              <a:solidFill>
                <a:schemeClr val="tx1"/>
              </a:solidFill>
              <a:latin typeface="Arial"/>
              <a:ea typeface="ＭＳ Ｐゴシック" pitchFamily="-109" charset="-128"/>
              <a:cs typeface="ＭＳ Ｐゴシック" pitchFamily="-109" charset="-128"/>
            </a:endParaRPr>
          </a:p>
        </c:rich>
      </c:tx>
      <c:layout>
        <c:manualLayout>
          <c:xMode val="edge"/>
          <c:yMode val="edge"/>
          <c:x val="0.15268086367104697"/>
          <c:y val="4.1802387278381519E-3"/>
        </c:manualLayout>
      </c:layout>
      <c:overlay val="0"/>
    </c:title>
    <c:autoTitleDeleted val="0"/>
    <c:plotArea>
      <c:layout/>
      <c:lineChart>
        <c:grouping val="standard"/>
        <c:varyColors val="0"/>
        <c:ser>
          <c:idx val="0"/>
          <c:order val="0"/>
          <c:spPr>
            <a:ln w="38100">
              <a:solidFill>
                <a:sysClr val="windowText" lastClr="000000"/>
              </a:solidFill>
            </a:ln>
          </c:spPr>
          <c:marker>
            <c:symbol val="none"/>
          </c:marker>
          <c:dLbls>
            <c:dLbl>
              <c:idx val="0"/>
              <c:layout>
                <c:manualLayout>
                  <c:x val="-3.5462688303692577E-2"/>
                  <c:y val="-4.0714283424393517E-2"/>
                </c:manualLayout>
              </c:layout>
              <c:dLblPos val="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11FE-47B2-B179-E76B2BBDA50F}"/>
                </c:ext>
              </c:extLst>
            </c:dLbl>
            <c:dLbl>
              <c:idx val="1"/>
              <c:layout>
                <c:manualLayout>
                  <c:x val="-4.0264927344817625E-2"/>
                  <c:y val="2.9999998312711006E-2"/>
                </c:manualLayout>
              </c:layout>
              <c:dLblPos val="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11FE-47B2-B179-E76B2BBDA50F}"/>
                </c:ext>
              </c:extLst>
            </c:dLbl>
            <c:dLbl>
              <c:idx val="2"/>
              <c:layout>
                <c:manualLayout>
                  <c:x val="-4.0264927344817625E-2"/>
                  <c:y val="-3.4285712357384014E-2"/>
                </c:manualLayout>
              </c:layout>
              <c:dLblPos val="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2-11FE-47B2-B179-E76B2BBDA50F}"/>
                </c:ext>
              </c:extLst>
            </c:dLbl>
            <c:dLbl>
              <c:idx val="3"/>
              <c:layout>
                <c:manualLayout>
                  <c:x val="-4.7776121742474725E-2"/>
                  <c:y val="-4.2857140446730016E-2"/>
                </c:manualLayout>
              </c:layout>
              <c:dLblPos val="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11FE-47B2-B179-E76B2BBDA50F}"/>
                </c:ext>
              </c:extLst>
            </c:dLbl>
            <c:dLbl>
              <c:idx val="4"/>
              <c:layout>
                <c:manualLayout>
                  <c:x val="-3.5462688303692473E-2"/>
                  <c:y val="-3.4285712357384014E-2"/>
                </c:manualLayout>
              </c:layout>
              <c:dLblPos val="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4-11FE-47B2-B179-E76B2BBDA50F}"/>
                </c:ext>
              </c:extLst>
            </c:dLbl>
            <c:dLbl>
              <c:idx val="5"/>
              <c:layout>
                <c:manualLayout>
                  <c:x val="-3.889676807384182E-2"/>
                  <c:y val="2.9999998312711006E-2"/>
                </c:manualLayout>
              </c:layout>
              <c:dLblPos val="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5-11FE-47B2-B179-E76B2BBDA50F}"/>
                </c:ext>
              </c:extLst>
            </c:dLbl>
            <c:numFmt formatCode="#,##0.00" sourceLinked="0"/>
            <c:spPr>
              <a:noFill/>
              <a:ln>
                <a:noFill/>
              </a:ln>
              <a:effectLst/>
            </c:spPr>
            <c:txPr>
              <a:bodyPr/>
              <a:lstStyle/>
              <a:p>
                <a:pPr>
                  <a:defRPr sz="1800">
                    <a:solidFill>
                      <a:sysClr val="windowText" lastClr="000000"/>
                    </a:solidFill>
                  </a:defRPr>
                </a:pPr>
                <a:endParaRPr lang="en-US"/>
              </a:p>
            </c:txPr>
            <c:dLblPos val="l"/>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'All Scales Summary'!$A$19:$A$24</c:f>
              <c:strCache>
                <c:ptCount val="6"/>
                <c:pt idx="0">
                  <c:v>Interest</c:v>
                </c:pt>
                <c:pt idx="1">
                  <c:v>Difficulty</c:v>
                </c:pt>
                <c:pt idx="2">
                  <c:v>Satisfaction</c:v>
                </c:pt>
                <c:pt idx="3">
                  <c:v>Familiarity</c:v>
                </c:pt>
                <c:pt idx="4">
                  <c:v>Plan</c:v>
                </c:pt>
                <c:pt idx="5">
                  <c:v>Improvement</c:v>
                </c:pt>
              </c:strCache>
            </c:strRef>
          </c:cat>
          <c:val>
            <c:numRef>
              <c:f>'All Scales Summary'!$B$19:$B$24</c:f>
              <c:numCache>
                <c:formatCode>0.00</c:formatCode>
                <c:ptCount val="6"/>
                <c:pt idx="0">
                  <c:v>1.2380433105378827</c:v>
                </c:pt>
                <c:pt idx="1">
                  <c:v>-2.5599886174867108</c:v>
                </c:pt>
                <c:pt idx="2">
                  <c:v>-1.2577221115056898E-2</c:v>
                </c:pt>
                <c:pt idx="3">
                  <c:v>0.1540195890232422</c:v>
                </c:pt>
                <c:pt idx="4">
                  <c:v>0.86638786578781768</c:v>
                </c:pt>
                <c:pt idx="5">
                  <c:v>-0.65950593281596193</c:v>
                </c:pt>
              </c:numCache>
            </c:numRef>
          </c:val>
          <c:smooth val="0"/>
          <c:extLst>
            <c:ext xmlns:c16="http://schemas.microsoft.com/office/drawing/2014/chart" uri="{C3380CC4-5D6E-409C-BE32-E72D297353CC}">
              <c16:uniqueId val="{00000006-11FE-47B2-B179-E76B2BBDA50F}"/>
            </c:ext>
          </c:extLst>
        </c:ser>
        <c:dLbls>
          <c:showLegendKey val="0"/>
          <c:showVal val="1"/>
          <c:showCatName val="0"/>
          <c:showSerName val="0"/>
          <c:showPercent val="0"/>
          <c:showBubbleSize val="0"/>
        </c:dLbls>
        <c:smooth val="0"/>
        <c:axId val="370028672"/>
        <c:axId val="371677160"/>
      </c:lineChart>
      <c:catAx>
        <c:axId val="370028672"/>
        <c:scaling>
          <c:orientation val="minMax"/>
        </c:scaling>
        <c:delete val="0"/>
        <c:axPos val="b"/>
        <c:numFmt formatCode="General" sourceLinked="0"/>
        <c:majorTickMark val="out"/>
        <c:minorTickMark val="none"/>
        <c:tickLblPos val="nextTo"/>
        <c:txPr>
          <a:bodyPr/>
          <a:lstStyle/>
          <a:p>
            <a:pPr>
              <a:defRPr sz="1200"/>
            </a:pPr>
            <a:endParaRPr lang="en-US"/>
          </a:p>
        </c:txPr>
        <c:crossAx val="371677160"/>
        <c:crossesAt val="-3"/>
        <c:auto val="1"/>
        <c:lblAlgn val="ctr"/>
        <c:lblOffset val="100"/>
        <c:noMultiLvlLbl val="0"/>
      </c:catAx>
      <c:valAx>
        <c:axId val="371677160"/>
        <c:scaling>
          <c:orientation val="minMax"/>
          <c:max val="3"/>
          <c:min val="-3"/>
        </c:scaling>
        <c:delete val="0"/>
        <c:axPos val="l"/>
        <c:majorGridlines/>
        <c:title>
          <c:tx>
            <c:rich>
              <a:bodyPr rot="-5400000" vert="horz"/>
              <a:lstStyle/>
              <a:p>
                <a:pPr>
                  <a:defRPr sz="1200"/>
                </a:pPr>
                <a:r>
                  <a:rPr lang="en-US" sz="1200"/>
                  <a:t>Normalised Scale Mean</a:t>
                </a:r>
              </a:p>
            </c:rich>
          </c:tx>
          <c:layout/>
          <c:overlay val="0"/>
        </c:title>
        <c:numFmt formatCode="0.00" sourceLinked="1"/>
        <c:majorTickMark val="out"/>
        <c:minorTickMark val="none"/>
        <c:tickLblPos val="nextTo"/>
        <c:txPr>
          <a:bodyPr/>
          <a:lstStyle/>
          <a:p>
            <a:pPr>
              <a:defRPr sz="1200"/>
            </a:pPr>
            <a:endParaRPr lang="en-US"/>
          </a:p>
        </c:txPr>
        <c:crossAx val="370028672"/>
        <c:crosses val="autoZero"/>
        <c:crossBetween val="between"/>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ctr" rtl="0">
              <a:defRPr lang="en-US" sz="2800" b="1" i="0" u="none" strike="noStrike" kern="1200" spc="0" baseline="0" dirty="0" err="1">
                <a:solidFill>
                  <a:schemeClr val="tx1"/>
                </a:solidFill>
                <a:latin typeface="Arial"/>
                <a:ea typeface="ＭＳ Ｐゴシック" pitchFamily="-109" charset="-128"/>
                <a:cs typeface="ＭＳ Ｐゴシック" pitchFamily="-109" charset="-128"/>
              </a:defRPr>
            </a:pPr>
            <a:r>
              <a:rPr lang="en-US" sz="2800" b="1" i="0" u="none" strike="noStrike" kern="1200" spc="0" baseline="0" dirty="0" err="1">
                <a:solidFill>
                  <a:schemeClr val="tx1"/>
                </a:solidFill>
                <a:latin typeface="Arial"/>
                <a:ea typeface="ＭＳ Ｐゴシック" pitchFamily="-109" charset="-128"/>
                <a:cs typeface="ＭＳ Ｐゴシック" pitchFamily="-109" charset="-128"/>
              </a:rPr>
              <a:t>Normalised Scale Mean Profile for Data Types Lab</a:t>
            </a:r>
          </a:p>
        </c:rich>
      </c:tx>
      <c:layout/>
      <c:overlay val="0"/>
    </c:title>
    <c:autoTitleDeleted val="0"/>
    <c:plotArea>
      <c:layout/>
      <c:lineChart>
        <c:grouping val="standard"/>
        <c:varyColors val="0"/>
        <c:ser>
          <c:idx val="0"/>
          <c:order val="0"/>
          <c:spPr>
            <a:ln w="38100">
              <a:solidFill>
                <a:sysClr val="windowText" lastClr="000000"/>
              </a:solidFill>
            </a:ln>
          </c:spPr>
          <c:marker>
            <c:symbol val="none"/>
          </c:marker>
          <c:dLbls>
            <c:dLbl>
              <c:idx val="0"/>
              <c:layout>
                <c:manualLayout>
                  <c:x val="-3.7528608802866022E-2"/>
                  <c:y val="2.7857141290374511E-2"/>
                </c:manualLayout>
              </c:layout>
              <c:dLblPos val="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A032-4B69-B71D-E0CBF4F1E955}"/>
                </c:ext>
              </c:extLst>
            </c:dLbl>
            <c:dLbl>
              <c:idx val="1"/>
              <c:layout>
                <c:manualLayout>
                  <c:x val="-3.1358210490765204E-2"/>
                  <c:y val="-3.4285712357384014E-2"/>
                </c:manualLayout>
              </c:layout>
              <c:dLblPos val="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A032-4B69-B71D-E0CBF4F1E955}"/>
                </c:ext>
              </c:extLst>
            </c:dLbl>
            <c:dLbl>
              <c:idx val="2"/>
              <c:layout>
                <c:manualLayout>
                  <c:x val="-3.889676807384182E-2"/>
                  <c:y val="3.4285712357384014E-2"/>
                </c:manualLayout>
              </c:layout>
              <c:dLblPos val="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2-A032-4B69-B71D-E0CBF4F1E955}"/>
                </c:ext>
              </c:extLst>
            </c:dLbl>
            <c:dLbl>
              <c:idx val="3"/>
              <c:layout>
                <c:manualLayout>
                  <c:x val="-3.5462688303692577E-2"/>
                  <c:y val="-2.9999998312711006E-2"/>
                </c:manualLayout>
              </c:layout>
              <c:dLblPos val="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A032-4B69-B71D-E0CBF4F1E955}"/>
                </c:ext>
              </c:extLst>
            </c:dLbl>
            <c:dLbl>
              <c:idx val="4"/>
              <c:layout>
                <c:manualLayout>
                  <c:x val="-3.6160449531890133E-2"/>
                  <c:y val="3.4285712357384014E-2"/>
                </c:manualLayout>
              </c:layout>
              <c:dLblPos val="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4-A032-4B69-B71D-E0CBF4F1E955}"/>
                </c:ext>
              </c:extLst>
            </c:dLbl>
            <c:dLbl>
              <c:idx val="5"/>
              <c:layout>
                <c:manualLayout>
                  <c:x val="-4.0264927344817625E-2"/>
                  <c:y val="4.7142685762503612E-2"/>
                </c:manualLayout>
              </c:layout>
              <c:dLblPos val="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5-A032-4B69-B71D-E0CBF4F1E955}"/>
                </c:ext>
              </c:extLst>
            </c:dLbl>
            <c:numFmt formatCode="#,##0.00" sourceLinked="0"/>
            <c:spPr>
              <a:noFill/>
              <a:ln>
                <a:noFill/>
              </a:ln>
              <a:effectLst/>
            </c:spPr>
            <c:txPr>
              <a:bodyPr/>
              <a:lstStyle/>
              <a:p>
                <a:pPr>
                  <a:defRPr sz="1800">
                    <a:solidFill>
                      <a:sysClr val="windowText" lastClr="000000"/>
                    </a:solidFill>
                  </a:defRPr>
                </a:pPr>
                <a:endParaRPr lang="en-US"/>
              </a:p>
            </c:txPr>
            <c:dLblPos val="l"/>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'All Scales Summary'!$A$19:$A$24</c:f>
              <c:strCache>
                <c:ptCount val="6"/>
                <c:pt idx="0">
                  <c:v>Interest</c:v>
                </c:pt>
                <c:pt idx="1">
                  <c:v>Difficulty</c:v>
                </c:pt>
                <c:pt idx="2">
                  <c:v>Satisfaction</c:v>
                </c:pt>
                <c:pt idx="3">
                  <c:v>Familiarity</c:v>
                </c:pt>
                <c:pt idx="4">
                  <c:v>Plan</c:v>
                </c:pt>
                <c:pt idx="5">
                  <c:v>Improvement</c:v>
                </c:pt>
              </c:strCache>
            </c:strRef>
          </c:cat>
          <c:val>
            <c:numRef>
              <c:f>'All Scales Summary'!$D$19:$D$24</c:f>
              <c:numCache>
                <c:formatCode>0.00</c:formatCode>
                <c:ptCount val="6"/>
                <c:pt idx="0">
                  <c:v>-1.6592853968728225</c:v>
                </c:pt>
                <c:pt idx="1">
                  <c:v>0.20362005257634247</c:v>
                </c:pt>
                <c:pt idx="2">
                  <c:v>-2.5262605672163105</c:v>
                </c:pt>
                <c:pt idx="3">
                  <c:v>1.1357170702485216E-2</c:v>
                </c:pt>
                <c:pt idx="4">
                  <c:v>-2.1045263258918072</c:v>
                </c:pt>
                <c:pt idx="5">
                  <c:v>-1.357375037666646</c:v>
                </c:pt>
              </c:numCache>
            </c:numRef>
          </c:val>
          <c:smooth val="0"/>
          <c:extLst>
            <c:ext xmlns:c16="http://schemas.microsoft.com/office/drawing/2014/chart" uri="{C3380CC4-5D6E-409C-BE32-E72D297353CC}">
              <c16:uniqueId val="{00000006-A032-4B69-B71D-E0CBF4F1E955}"/>
            </c:ext>
          </c:extLst>
        </c:ser>
        <c:dLbls>
          <c:showLegendKey val="0"/>
          <c:showVal val="1"/>
          <c:showCatName val="0"/>
          <c:showSerName val="0"/>
          <c:showPercent val="0"/>
          <c:showBubbleSize val="0"/>
        </c:dLbls>
        <c:smooth val="0"/>
        <c:axId val="369677344"/>
        <c:axId val="370087840"/>
      </c:lineChart>
      <c:catAx>
        <c:axId val="369677344"/>
        <c:scaling>
          <c:orientation val="minMax"/>
        </c:scaling>
        <c:delete val="0"/>
        <c:axPos val="b"/>
        <c:numFmt formatCode="General" sourceLinked="0"/>
        <c:majorTickMark val="out"/>
        <c:minorTickMark val="none"/>
        <c:tickLblPos val="nextTo"/>
        <c:txPr>
          <a:bodyPr/>
          <a:lstStyle/>
          <a:p>
            <a:pPr>
              <a:defRPr sz="1200"/>
            </a:pPr>
            <a:endParaRPr lang="en-US"/>
          </a:p>
        </c:txPr>
        <c:crossAx val="370087840"/>
        <c:crossesAt val="-3"/>
        <c:auto val="1"/>
        <c:lblAlgn val="ctr"/>
        <c:lblOffset val="100"/>
        <c:noMultiLvlLbl val="0"/>
      </c:catAx>
      <c:valAx>
        <c:axId val="370087840"/>
        <c:scaling>
          <c:orientation val="minMax"/>
          <c:max val="3"/>
          <c:min val="-3"/>
        </c:scaling>
        <c:delete val="0"/>
        <c:axPos val="l"/>
        <c:majorGridlines/>
        <c:title>
          <c:tx>
            <c:rich>
              <a:bodyPr rot="-5400000" vert="horz"/>
              <a:lstStyle/>
              <a:p>
                <a:pPr>
                  <a:defRPr sz="1200"/>
                </a:pPr>
                <a:r>
                  <a:rPr lang="en-US" sz="1200"/>
                  <a:t>Normalised Scale Mean</a:t>
                </a:r>
              </a:p>
            </c:rich>
          </c:tx>
          <c:layout/>
          <c:overlay val="0"/>
        </c:title>
        <c:numFmt formatCode="0.00" sourceLinked="1"/>
        <c:majorTickMark val="out"/>
        <c:minorTickMark val="none"/>
        <c:tickLblPos val="nextTo"/>
        <c:txPr>
          <a:bodyPr/>
          <a:lstStyle/>
          <a:p>
            <a:pPr>
              <a:defRPr sz="1200"/>
            </a:pPr>
            <a:endParaRPr lang="en-US"/>
          </a:p>
        </c:txPr>
        <c:crossAx val="369677344"/>
        <c:crosses val="autoZero"/>
        <c:crossBetween val="between"/>
      </c:valAx>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ctr" rtl="0">
              <a:defRPr sz="1800" b="1" i="0" u="none" strike="noStrike" kern="1200" baseline="0">
                <a:solidFill>
                  <a:srgbClr val="05509B"/>
                </a:solidFill>
                <a:latin typeface="+mn-lt"/>
                <a:ea typeface="+mn-ea"/>
                <a:cs typeface="+mn-cs"/>
              </a:defRPr>
            </a:pPr>
            <a:r>
              <a:rPr lang="en-US" sz="2800" b="1" i="0" u="none" strike="noStrike" kern="1200" spc="0" baseline="0" dirty="0" err="1">
                <a:solidFill>
                  <a:schemeClr val="tx1"/>
                </a:solidFill>
                <a:latin typeface="Arial"/>
                <a:ea typeface="ＭＳ Ｐゴシック" pitchFamily="-109" charset="-128"/>
                <a:cs typeface="ＭＳ Ｐゴシック" pitchFamily="-109" charset="-128"/>
              </a:rPr>
              <a:t>Normalised</a:t>
            </a:r>
            <a:r>
              <a:rPr lang="en-US" sz="2800" b="1" i="0" u="none" strike="noStrike" kern="1200" spc="0" baseline="0" dirty="0">
                <a:solidFill>
                  <a:schemeClr val="tx1"/>
                </a:solidFill>
                <a:latin typeface="Arial"/>
                <a:ea typeface="ＭＳ Ｐゴシック" pitchFamily="-109" charset="-128"/>
                <a:cs typeface="ＭＳ Ｐゴシック" pitchFamily="-109" charset="-128"/>
              </a:rPr>
              <a:t> Scale Mean Profile for </a:t>
            </a:r>
            <a:r>
              <a:rPr lang="en-US" sz="2800" b="1" i="0" u="none" strike="noStrike" kern="1200" spc="0" baseline="0" dirty="0" smtClean="0">
                <a:solidFill>
                  <a:schemeClr val="tx1"/>
                </a:solidFill>
                <a:latin typeface="Arial"/>
                <a:ea typeface="ＭＳ Ｐゴシック" pitchFamily="-109" charset="-128"/>
                <a:cs typeface="ＭＳ Ｐゴシック" pitchFamily="-109" charset="-128"/>
              </a:rPr>
              <a:t>Introduction to Arrays Lab</a:t>
            </a:r>
            <a:endParaRPr lang="en-US" sz="2800" b="1" i="0" u="none" strike="noStrike" kern="1200" spc="0" baseline="0" dirty="0">
              <a:solidFill>
                <a:schemeClr val="tx1"/>
              </a:solidFill>
              <a:latin typeface="Arial"/>
              <a:ea typeface="ＭＳ Ｐゴシック" pitchFamily="-109" charset="-128"/>
              <a:cs typeface="ＭＳ Ｐゴシック" pitchFamily="-109" charset="-128"/>
            </a:endParaRPr>
          </a:p>
        </c:rich>
      </c:tx>
      <c:layout/>
      <c:overlay val="0"/>
    </c:title>
    <c:autoTitleDeleted val="0"/>
    <c:plotArea>
      <c:layout>
        <c:manualLayout>
          <c:layoutTarget val="inner"/>
          <c:xMode val="edge"/>
          <c:yMode val="edge"/>
          <c:x val="8.7874607664169713E-2"/>
          <c:y val="9.064285204483398E-2"/>
          <c:w val="0.89433932181314491"/>
          <c:h val="0.8455713810139831"/>
        </c:manualLayout>
      </c:layout>
      <c:lineChart>
        <c:grouping val="standard"/>
        <c:varyColors val="0"/>
        <c:ser>
          <c:idx val="0"/>
          <c:order val="0"/>
          <c:spPr>
            <a:ln w="38100">
              <a:solidFill>
                <a:sysClr val="windowText" lastClr="000000"/>
              </a:solidFill>
            </a:ln>
          </c:spPr>
          <c:marker>
            <c:symbol val="none"/>
          </c:marker>
          <c:dLbls>
            <c:dLbl>
              <c:idx val="0"/>
              <c:layout>
                <c:manualLayout>
                  <c:x val="-3.0243214549458157E-2"/>
                  <c:y val="2.7856972561475124E-2"/>
                </c:manualLayout>
              </c:layout>
              <c:dLblPos val="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B734-4A42-AE6E-92003F188CA1}"/>
                </c:ext>
              </c:extLst>
            </c:dLbl>
            <c:dLbl>
              <c:idx val="1"/>
              <c:layout>
                <c:manualLayout>
                  <c:x val="-2.9853235292691824E-2"/>
                  <c:y val="-3.2142855335047509E-2"/>
                </c:manualLayout>
              </c:layout>
              <c:dLblPos val="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B734-4A42-AE6E-92003F188CA1}"/>
                </c:ext>
              </c:extLst>
            </c:dLbl>
            <c:dLbl>
              <c:idx val="2"/>
              <c:layout>
                <c:manualLayout>
                  <c:x val="-2.7506896007506512E-2"/>
                  <c:y val="2.9999998312711006E-2"/>
                </c:manualLayout>
              </c:layout>
              <c:dLblPos val="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2-B734-4A42-AE6E-92003F188CA1}"/>
                </c:ext>
              </c:extLst>
            </c:dLbl>
            <c:dLbl>
              <c:idx val="3"/>
              <c:layout>
                <c:manualLayout>
                  <c:x val="-3.0243214549458157E-2"/>
                  <c:y val="5.1428568536076004E-2"/>
                </c:manualLayout>
              </c:layout>
              <c:dLblPos val="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B734-4A42-AE6E-92003F188CA1}"/>
                </c:ext>
              </c:extLst>
            </c:dLbl>
            <c:dLbl>
              <c:idx val="4"/>
              <c:layout>
                <c:manualLayout>
                  <c:x val="-3.7084010904337127E-2"/>
                  <c:y val="4.7142685762503612E-2"/>
                </c:manualLayout>
              </c:layout>
              <c:dLblPos val="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4-B734-4A42-AE6E-92003F188CA1}"/>
                </c:ext>
              </c:extLst>
            </c:dLbl>
            <c:dLbl>
              <c:idx val="5"/>
              <c:layout>
                <c:manualLayout>
                  <c:x val="-2.7506896007506564E-2"/>
                  <c:y val="2.5714284268037998E-2"/>
                </c:manualLayout>
              </c:layout>
              <c:dLblPos val="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5-B734-4A42-AE6E-92003F188CA1}"/>
                </c:ext>
              </c:extLst>
            </c:dLbl>
            <c:numFmt formatCode="#,##0.00" sourceLinked="0"/>
            <c:spPr>
              <a:noFill/>
              <a:ln>
                <a:noFill/>
              </a:ln>
              <a:effectLst/>
            </c:spPr>
            <c:txPr>
              <a:bodyPr/>
              <a:lstStyle/>
              <a:p>
                <a:pPr>
                  <a:defRPr sz="1800">
                    <a:solidFill>
                      <a:sysClr val="windowText" lastClr="000000"/>
                    </a:solidFill>
                  </a:defRPr>
                </a:pPr>
                <a:endParaRPr lang="en-US"/>
              </a:p>
            </c:txPr>
            <c:dLblPos val="l"/>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'All Scales Summary'!$A$19:$A$24</c:f>
              <c:strCache>
                <c:ptCount val="6"/>
                <c:pt idx="0">
                  <c:v>Interest</c:v>
                </c:pt>
                <c:pt idx="1">
                  <c:v>Difficulty</c:v>
                </c:pt>
                <c:pt idx="2">
                  <c:v>Satisfaction</c:v>
                </c:pt>
                <c:pt idx="3">
                  <c:v>Familiarity</c:v>
                </c:pt>
                <c:pt idx="4">
                  <c:v>Plan</c:v>
                </c:pt>
                <c:pt idx="5">
                  <c:v>Improvement</c:v>
                </c:pt>
              </c:strCache>
            </c:strRef>
          </c:cat>
          <c:val>
            <c:numRef>
              <c:f>'All Scales Summary'!$L$19:$L$24</c:f>
              <c:numCache>
                <c:formatCode>0.00</c:formatCode>
                <c:ptCount val="6"/>
                <c:pt idx="0">
                  <c:v>-1.2734674361183163</c:v>
                </c:pt>
                <c:pt idx="1">
                  <c:v>1.0039833620777574</c:v>
                </c:pt>
                <c:pt idx="2">
                  <c:v>-2.388196670506245</c:v>
                </c:pt>
                <c:pt idx="3">
                  <c:v>-1.5893151628564051</c:v>
                </c:pt>
                <c:pt idx="4">
                  <c:v>-1.1973105776032975</c:v>
                </c:pt>
                <c:pt idx="5">
                  <c:v>-2.2721543814392593</c:v>
                </c:pt>
              </c:numCache>
            </c:numRef>
          </c:val>
          <c:smooth val="0"/>
          <c:extLst>
            <c:ext xmlns:c16="http://schemas.microsoft.com/office/drawing/2014/chart" uri="{C3380CC4-5D6E-409C-BE32-E72D297353CC}">
              <c16:uniqueId val="{00000006-B734-4A42-AE6E-92003F188CA1}"/>
            </c:ext>
          </c:extLst>
        </c:ser>
        <c:dLbls>
          <c:showLegendKey val="0"/>
          <c:showVal val="1"/>
          <c:showCatName val="0"/>
          <c:showSerName val="0"/>
          <c:showPercent val="0"/>
          <c:showBubbleSize val="0"/>
        </c:dLbls>
        <c:smooth val="0"/>
        <c:axId val="370551672"/>
        <c:axId val="370552064"/>
      </c:lineChart>
      <c:catAx>
        <c:axId val="370551672"/>
        <c:scaling>
          <c:orientation val="minMax"/>
        </c:scaling>
        <c:delete val="0"/>
        <c:axPos val="b"/>
        <c:numFmt formatCode="General" sourceLinked="0"/>
        <c:majorTickMark val="out"/>
        <c:minorTickMark val="none"/>
        <c:tickLblPos val="nextTo"/>
        <c:txPr>
          <a:bodyPr/>
          <a:lstStyle/>
          <a:p>
            <a:pPr>
              <a:defRPr sz="1200"/>
            </a:pPr>
            <a:endParaRPr lang="en-US"/>
          </a:p>
        </c:txPr>
        <c:crossAx val="370552064"/>
        <c:crossesAt val="-3"/>
        <c:auto val="1"/>
        <c:lblAlgn val="ctr"/>
        <c:lblOffset val="100"/>
        <c:noMultiLvlLbl val="0"/>
      </c:catAx>
      <c:valAx>
        <c:axId val="370552064"/>
        <c:scaling>
          <c:orientation val="minMax"/>
          <c:max val="3"/>
          <c:min val="-3"/>
        </c:scaling>
        <c:delete val="0"/>
        <c:axPos val="l"/>
        <c:majorGridlines/>
        <c:title>
          <c:tx>
            <c:rich>
              <a:bodyPr rot="-5400000" vert="horz"/>
              <a:lstStyle/>
              <a:p>
                <a:pPr>
                  <a:defRPr sz="1200"/>
                </a:pPr>
                <a:r>
                  <a:rPr lang="en-US" sz="1200"/>
                  <a:t>Normalise Scale Mean</a:t>
                </a:r>
              </a:p>
            </c:rich>
          </c:tx>
          <c:layout/>
          <c:overlay val="0"/>
        </c:title>
        <c:numFmt formatCode="0.00" sourceLinked="1"/>
        <c:majorTickMark val="out"/>
        <c:minorTickMark val="none"/>
        <c:tickLblPos val="nextTo"/>
        <c:txPr>
          <a:bodyPr/>
          <a:lstStyle/>
          <a:p>
            <a:pPr>
              <a:defRPr sz="1200"/>
            </a:pPr>
            <a:endParaRPr lang="en-US"/>
          </a:p>
        </c:txPr>
        <c:crossAx val="370551672"/>
        <c:crosses val="autoZero"/>
        <c:crossBetween val="between"/>
      </c:valAx>
    </c:plotArea>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ctr" rtl="0">
              <a:defRPr lang="en-US" sz="2800" b="1" i="0" u="none" strike="noStrike" kern="1200" spc="0" baseline="0" dirty="0" err="1">
                <a:solidFill>
                  <a:schemeClr val="tx1"/>
                </a:solidFill>
                <a:latin typeface="Arial"/>
                <a:ea typeface="ＭＳ Ｐゴシック" pitchFamily="-109" charset="-128"/>
                <a:cs typeface="ＭＳ Ｐゴシック" pitchFamily="-109" charset="-128"/>
              </a:defRPr>
            </a:pPr>
            <a:r>
              <a:rPr lang="en-US" sz="2800" b="1" i="0" u="none" strike="noStrike" kern="1200" spc="0" baseline="0" dirty="0" err="1">
                <a:solidFill>
                  <a:schemeClr val="tx1"/>
                </a:solidFill>
                <a:latin typeface="Arial"/>
                <a:ea typeface="ＭＳ Ｐゴシック" pitchFamily="-109" charset="-128"/>
                <a:cs typeface="ＭＳ Ｐゴシック" pitchFamily="-109" charset="-128"/>
              </a:rPr>
              <a:t>Normalised Scale Mean Profile for Arrays Lab Part 2</a:t>
            </a:r>
          </a:p>
        </c:rich>
      </c:tx>
      <c:layout/>
      <c:overlay val="0"/>
    </c:title>
    <c:autoTitleDeleted val="0"/>
    <c:plotArea>
      <c:layout/>
      <c:lineChart>
        <c:grouping val="standard"/>
        <c:varyColors val="0"/>
        <c:ser>
          <c:idx val="0"/>
          <c:order val="0"/>
          <c:spPr>
            <a:ln w="28575">
              <a:solidFill>
                <a:schemeClr val="tx1"/>
              </a:solidFill>
            </a:ln>
          </c:spPr>
          <c:marker>
            <c:symbol val="none"/>
          </c:marker>
          <c:dLbls>
            <c:dLbl>
              <c:idx val="2"/>
              <c:layout>
                <c:manualLayout>
                  <c:x val="-3.7234508424144462E-2"/>
                  <c:y val="4.0741111319397477E-2"/>
                </c:manualLayout>
              </c:layout>
              <c:dLblPos val="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C461-493E-8581-995C72151BE1}"/>
                </c:ext>
              </c:extLst>
            </c:dLbl>
            <c:dLbl>
              <c:idx val="4"/>
              <c:layout>
                <c:manualLayout>
                  <c:x val="-3.7012155610341685E-2"/>
                  <c:y val="3.954651071166982E-2"/>
                </c:manualLayout>
              </c:layout>
              <c:tx>
                <c:rich>
                  <a:bodyPr/>
                  <a:lstStyle/>
                  <a:p>
                    <a:r>
                      <a:rPr lang="en-US" sz="1800" b="0">
                        <a:solidFill>
                          <a:sysClr val="windowText" lastClr="000000"/>
                        </a:solidFill>
                      </a:rPr>
                      <a:t>-0.83</a:t>
                    </a:r>
                    <a:endParaRPr lang="en-US" b="0">
                      <a:solidFill>
                        <a:sysClr val="windowText" lastClr="000000"/>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C461-493E-8581-995C72151BE1}"/>
                </c:ext>
              </c:extLst>
            </c:dLbl>
            <c:dLbl>
              <c:idx val="5"/>
              <c:layout>
                <c:manualLayout>
                  <c:x val="-2.9976369627079748E-2"/>
                  <c:y val="-2.4739199958425204E-2"/>
                </c:manualLayout>
              </c:layout>
              <c:dLblPos val="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2-C461-493E-8581-995C72151BE1}"/>
                </c:ext>
              </c:extLst>
            </c:dLbl>
            <c:numFmt formatCode="#,##0.00" sourceLinked="0"/>
            <c:spPr>
              <a:noFill/>
              <a:ln>
                <a:noFill/>
              </a:ln>
              <a:effectLst/>
            </c:spPr>
            <c:txPr>
              <a:bodyPr/>
              <a:lstStyle/>
              <a:p>
                <a:pPr>
                  <a:defRPr sz="1800" b="0">
                    <a:solidFill>
                      <a:sysClr val="windowText" lastClr="000000"/>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'All Scales Summary'!$A$19:$A$24</c:f>
              <c:strCache>
                <c:ptCount val="6"/>
                <c:pt idx="0">
                  <c:v>Interest</c:v>
                </c:pt>
                <c:pt idx="1">
                  <c:v>Difficulty</c:v>
                </c:pt>
                <c:pt idx="2">
                  <c:v>Satisfaction</c:v>
                </c:pt>
                <c:pt idx="3">
                  <c:v>Familiarity</c:v>
                </c:pt>
                <c:pt idx="4">
                  <c:v>Plan</c:v>
                </c:pt>
                <c:pt idx="5">
                  <c:v>Improvement</c:v>
                </c:pt>
              </c:strCache>
            </c:strRef>
          </c:cat>
          <c:val>
            <c:numRef>
              <c:f>'All Scales Summary'!$M$19:$M$24</c:f>
              <c:numCache>
                <c:formatCode>0.00</c:formatCode>
                <c:ptCount val="6"/>
                <c:pt idx="0">
                  <c:v>4.025944206940895E-2</c:v>
                </c:pt>
                <c:pt idx="1">
                  <c:v>0.22192694625720535</c:v>
                </c:pt>
                <c:pt idx="2">
                  <c:v>-0.25280840139057015</c:v>
                </c:pt>
                <c:pt idx="3">
                  <c:v>0.1896851936034312</c:v>
                </c:pt>
                <c:pt idx="4">
                  <c:v>-0.82840193732481382</c:v>
                </c:pt>
                <c:pt idx="5">
                  <c:v>0.65173507949363763</c:v>
                </c:pt>
              </c:numCache>
            </c:numRef>
          </c:val>
          <c:smooth val="0"/>
          <c:extLst>
            <c:ext xmlns:c16="http://schemas.microsoft.com/office/drawing/2014/chart" uri="{C3380CC4-5D6E-409C-BE32-E72D297353CC}">
              <c16:uniqueId val="{00000003-C461-493E-8581-995C72151BE1}"/>
            </c:ext>
          </c:extLst>
        </c:ser>
        <c:dLbls>
          <c:showLegendKey val="0"/>
          <c:showVal val="1"/>
          <c:showCatName val="0"/>
          <c:showSerName val="0"/>
          <c:showPercent val="0"/>
          <c:showBubbleSize val="0"/>
        </c:dLbls>
        <c:smooth val="0"/>
        <c:axId val="370549320"/>
        <c:axId val="370552456"/>
      </c:lineChart>
      <c:catAx>
        <c:axId val="370549320"/>
        <c:scaling>
          <c:orientation val="minMax"/>
        </c:scaling>
        <c:delete val="0"/>
        <c:axPos val="b"/>
        <c:numFmt formatCode="General" sourceLinked="0"/>
        <c:majorTickMark val="out"/>
        <c:minorTickMark val="none"/>
        <c:tickLblPos val="nextTo"/>
        <c:txPr>
          <a:bodyPr/>
          <a:lstStyle/>
          <a:p>
            <a:pPr>
              <a:defRPr sz="1200"/>
            </a:pPr>
            <a:endParaRPr lang="en-US"/>
          </a:p>
        </c:txPr>
        <c:crossAx val="370552456"/>
        <c:crossesAt val="-3"/>
        <c:auto val="1"/>
        <c:lblAlgn val="ctr"/>
        <c:lblOffset val="100"/>
        <c:noMultiLvlLbl val="0"/>
      </c:catAx>
      <c:valAx>
        <c:axId val="370552456"/>
        <c:scaling>
          <c:orientation val="minMax"/>
          <c:max val="3"/>
          <c:min val="-3"/>
        </c:scaling>
        <c:delete val="0"/>
        <c:axPos val="l"/>
        <c:majorGridlines/>
        <c:title>
          <c:tx>
            <c:rich>
              <a:bodyPr rot="-5400000" vert="horz"/>
              <a:lstStyle/>
              <a:p>
                <a:pPr>
                  <a:defRPr sz="1200"/>
                </a:pPr>
                <a:r>
                  <a:rPr lang="en-US" sz="1200"/>
                  <a:t>Normalised Scale Mean</a:t>
                </a:r>
              </a:p>
            </c:rich>
          </c:tx>
          <c:layout/>
          <c:overlay val="0"/>
        </c:title>
        <c:numFmt formatCode="0.00" sourceLinked="1"/>
        <c:majorTickMark val="out"/>
        <c:minorTickMark val="none"/>
        <c:tickLblPos val="nextTo"/>
        <c:txPr>
          <a:bodyPr/>
          <a:lstStyle/>
          <a:p>
            <a:pPr>
              <a:defRPr sz="1200"/>
            </a:pPr>
            <a:endParaRPr lang="en-US"/>
          </a:p>
        </c:txPr>
        <c:crossAx val="370549320"/>
        <c:crosses val="autoZero"/>
        <c:crossBetween val="between"/>
      </c:valAx>
    </c:plotArea>
    <c:plotVisOnly val="1"/>
    <c:dispBlanksAs val="gap"/>
    <c:showDLblsOverMax val="0"/>
  </c:chart>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5838" y="0"/>
            <a:ext cx="2949787" cy="496967"/>
          </a:xfrm>
          <a:prstGeom prst="rect">
            <a:avLst/>
          </a:prstGeom>
        </p:spPr>
        <p:txBody>
          <a:bodyPr vert="horz" lIns="91440" tIns="45720" rIns="91440" bIns="45720" rtlCol="0"/>
          <a:lstStyle>
            <a:lvl1pPr algn="r">
              <a:defRPr sz="1200"/>
            </a:lvl1pPr>
          </a:lstStyle>
          <a:p>
            <a:fld id="{18C5F83C-328B-48D0-B504-99FFE2F14276}" type="datetimeFigureOut">
              <a:rPr lang="en-US" smtClean="0"/>
              <a:t>10/18/2018</a:t>
            </a:fld>
            <a:endParaRPr lang="en-US"/>
          </a:p>
        </p:txBody>
      </p:sp>
      <p:sp>
        <p:nvSpPr>
          <p:cNvPr id="4" name="Slide Image Placeholder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0720" y="4721186"/>
            <a:ext cx="5445760" cy="447270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a:defRPr sz="1200"/>
            </a:lvl1pPr>
          </a:lstStyle>
          <a:p>
            <a:fld id="{55B025A1-DA7F-487C-8DB5-39127E70B460}" type="slidenum">
              <a:rPr lang="en-US" smtClean="0"/>
              <a:t>‹#›</a:t>
            </a:fld>
            <a:endParaRPr lang="en-US"/>
          </a:p>
        </p:txBody>
      </p:sp>
    </p:spTree>
    <p:extLst>
      <p:ext uri="{BB962C8B-B14F-4D97-AF65-F5344CB8AC3E}">
        <p14:creationId xmlns:p14="http://schemas.microsoft.com/office/powerpoint/2010/main" val="83168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dirty="0" smtClean="0"/>
              <a:t>We are here today discussing our current research project where we</a:t>
            </a:r>
            <a:r>
              <a:rPr lang="en-NZ" baseline="0" dirty="0" smtClean="0"/>
              <a:t> are exploring our students </a:t>
            </a:r>
            <a:r>
              <a:rPr lang="en-NZ" dirty="0" smtClean="0"/>
              <a:t>emotional and affective experience</a:t>
            </a:r>
            <a:r>
              <a:rPr lang="en-NZ" baseline="0" dirty="0" smtClean="0"/>
              <a:t> </a:t>
            </a:r>
            <a:r>
              <a:rPr lang="en-NZ" dirty="0" smtClean="0"/>
              <a:t>during the very first programming paper and looking</a:t>
            </a:r>
            <a:r>
              <a:rPr lang="en-NZ" baseline="0" dirty="0" smtClean="0"/>
              <a:t> at the ways that this impacts their performance and satisfaction</a:t>
            </a:r>
            <a:r>
              <a:rPr lang="en-NZ" dirty="0" smtClean="0"/>
              <a:t>. Today we are going to specifically talk about a tool that we use to try and gather that information.</a:t>
            </a:r>
            <a:r>
              <a:rPr lang="en-NZ" baseline="0" dirty="0" smtClean="0"/>
              <a:t>  we are talking about an </a:t>
            </a:r>
            <a:r>
              <a:rPr lang="en-NZ" sz="1200" kern="1200" dirty="0" smtClean="0">
                <a:solidFill>
                  <a:schemeClr val="tx1"/>
                </a:solidFill>
                <a:effectLst/>
                <a:latin typeface="+mn-lt"/>
                <a:ea typeface="+mn-ea"/>
                <a:cs typeface="+mn-cs"/>
              </a:rPr>
              <a:t>online survey </a:t>
            </a:r>
            <a:r>
              <a:rPr lang="en-NZ" baseline="0" dirty="0" smtClean="0"/>
              <a:t>tool </a:t>
            </a:r>
            <a:r>
              <a:rPr lang="en-NZ" sz="1200" kern="1200" dirty="0" smtClean="0">
                <a:solidFill>
                  <a:schemeClr val="tx1"/>
                </a:solidFill>
                <a:effectLst/>
                <a:latin typeface="+mn-lt"/>
                <a:ea typeface="+mn-ea"/>
                <a:cs typeface="+mn-cs"/>
              </a:rPr>
              <a:t>that</a:t>
            </a:r>
            <a:r>
              <a:rPr lang="en-NZ" baseline="0" dirty="0" smtClean="0"/>
              <a:t> is easy to set up, quick to use and one which provides useful data.</a:t>
            </a:r>
          </a:p>
          <a:p>
            <a:pPr marL="0" marR="0" indent="0" algn="l" defTabSz="914400" rtl="0" eaLnBrk="1" fontAlgn="auto" latinLnBrk="0" hangingPunct="1">
              <a:lnSpc>
                <a:spcPct val="100000"/>
              </a:lnSpc>
              <a:spcBef>
                <a:spcPts val="0"/>
              </a:spcBef>
              <a:spcAft>
                <a:spcPts val="0"/>
              </a:spcAft>
              <a:buClrTx/>
              <a:buSzTx/>
              <a:buFontTx/>
              <a:buNone/>
              <a:tabLst/>
              <a:defRPr/>
            </a:pPr>
            <a:r>
              <a:rPr lang="en-NZ" baseline="0" dirty="0" smtClean="0"/>
              <a:t>http://kate.ict.op.ac.nz/~dparsons/IN510S22018/checkpoint_Tool/Staff/index.php</a:t>
            </a:r>
          </a:p>
          <a:p>
            <a:endParaRPr lang="en-NZ" dirty="0" smtClean="0"/>
          </a:p>
          <a:p>
            <a:r>
              <a:rPr lang="en-US" dirty="0" smtClean="0"/>
              <a:t>http://kate.ict.op.ac.nz/~dparsons/IN510CheckPointTool/Web-2-Project%20-%20Student/home.html.php</a:t>
            </a:r>
          </a:p>
          <a:p>
            <a:endParaRPr lang="en-NZ" dirty="0" smtClean="0"/>
          </a:p>
          <a:p>
            <a:r>
              <a:rPr lang="en-US" dirty="0" smtClean="0"/>
              <a:t>http://kate.ict.op.ac.nz/~dparsons/IN510CheckPointTool/Web-2-Project/index.html.php</a:t>
            </a:r>
          </a:p>
          <a:p>
            <a:endParaRPr lang="en-US" dirty="0"/>
          </a:p>
        </p:txBody>
      </p:sp>
      <p:sp>
        <p:nvSpPr>
          <p:cNvPr id="4" name="Slide Number Placeholder 3"/>
          <p:cNvSpPr>
            <a:spLocks noGrp="1"/>
          </p:cNvSpPr>
          <p:nvPr>
            <p:ph type="sldNum" sz="quarter" idx="10"/>
          </p:nvPr>
        </p:nvSpPr>
        <p:spPr/>
        <p:txBody>
          <a:bodyPr/>
          <a:lstStyle/>
          <a:p>
            <a:fld id="{14079F49-62E5-2844-A7F6-8DF4992D0F4B}"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5124984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 students only see the questions and a list of completed labs</a:t>
            </a:r>
            <a:endParaRPr lang="en-US" dirty="0"/>
          </a:p>
        </p:txBody>
      </p:sp>
      <p:sp>
        <p:nvSpPr>
          <p:cNvPr id="4" name="Slide Number Placeholder 3"/>
          <p:cNvSpPr>
            <a:spLocks noGrp="1"/>
          </p:cNvSpPr>
          <p:nvPr>
            <p:ph type="sldNum" sz="quarter" idx="10"/>
          </p:nvPr>
        </p:nvSpPr>
        <p:spPr/>
        <p:txBody>
          <a:bodyPr/>
          <a:lstStyle/>
          <a:p>
            <a:fld id="{55B025A1-DA7F-487C-8DB5-39127E70B460}" type="slidenum">
              <a:rPr lang="en-US" smtClean="0"/>
              <a:t>10</a:t>
            </a:fld>
            <a:endParaRPr lang="en-US"/>
          </a:p>
        </p:txBody>
      </p:sp>
    </p:spTree>
    <p:extLst>
      <p:ext uri="{BB962C8B-B14F-4D97-AF65-F5344CB8AC3E}">
        <p14:creationId xmlns:p14="http://schemas.microsoft.com/office/powerpoint/2010/main" val="3420286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 staff can view a scatter graph for each individual lab per tool and</a:t>
            </a:r>
            <a:r>
              <a:rPr lang="en-NZ" baseline="0" dirty="0" smtClean="0"/>
              <a:t> a scatter graph for each individual student per tool.  We can also see line graphs for each of the 6 individual questions per student or per lab.</a:t>
            </a:r>
            <a:endParaRPr lang="en-US" dirty="0"/>
          </a:p>
        </p:txBody>
      </p:sp>
      <p:sp>
        <p:nvSpPr>
          <p:cNvPr id="4" name="Slide Number Placeholder 3"/>
          <p:cNvSpPr>
            <a:spLocks noGrp="1"/>
          </p:cNvSpPr>
          <p:nvPr>
            <p:ph type="sldNum" sz="quarter" idx="10"/>
          </p:nvPr>
        </p:nvSpPr>
        <p:spPr/>
        <p:txBody>
          <a:bodyPr/>
          <a:lstStyle/>
          <a:p>
            <a:fld id="{55B025A1-DA7F-487C-8DB5-39127E70B460}" type="slidenum">
              <a:rPr lang="en-US" smtClean="0"/>
              <a:t>11</a:t>
            </a:fld>
            <a:endParaRPr lang="en-US"/>
          </a:p>
        </p:txBody>
      </p:sp>
    </p:spTree>
    <p:extLst>
      <p:ext uri="{BB962C8B-B14F-4D97-AF65-F5344CB8AC3E}">
        <p14:creationId xmlns:p14="http://schemas.microsoft.com/office/powerpoint/2010/main" val="732732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In the latest version of the tool we introduced Danger reports for each</a:t>
            </a:r>
            <a:r>
              <a:rPr lang="en-NZ" baseline="0" dirty="0" smtClean="0"/>
              <a:t> of the three questions</a:t>
            </a:r>
            <a:r>
              <a:rPr lang="en-NZ" dirty="0" smtClean="0"/>
              <a:t>. This report would prompt us to look at individual students who appear in the danger quadrants we identified earlier.</a:t>
            </a:r>
          </a:p>
          <a:p>
            <a:endParaRPr lang="en-NZ" dirty="0" smtClean="0"/>
          </a:p>
          <a:p>
            <a:r>
              <a:rPr lang="en-NZ" dirty="0" smtClean="0"/>
              <a:t>X is</a:t>
            </a:r>
            <a:r>
              <a:rPr lang="en-NZ" baseline="0" dirty="0" smtClean="0"/>
              <a:t> hard</a:t>
            </a:r>
          </a:p>
          <a:p>
            <a:r>
              <a:rPr lang="en-NZ" baseline="0" dirty="0" smtClean="0"/>
              <a:t>Y is Boring</a:t>
            </a:r>
            <a:endParaRPr lang="en-US" dirty="0"/>
          </a:p>
        </p:txBody>
      </p:sp>
      <p:sp>
        <p:nvSpPr>
          <p:cNvPr id="4" name="Slide Number Placeholder 3"/>
          <p:cNvSpPr>
            <a:spLocks noGrp="1"/>
          </p:cNvSpPr>
          <p:nvPr>
            <p:ph type="sldNum" sz="quarter" idx="10"/>
          </p:nvPr>
        </p:nvSpPr>
        <p:spPr/>
        <p:txBody>
          <a:bodyPr/>
          <a:lstStyle/>
          <a:p>
            <a:fld id="{55B025A1-DA7F-487C-8DB5-39127E70B460}" type="slidenum">
              <a:rPr lang="en-US" smtClean="0"/>
              <a:t>12</a:t>
            </a:fld>
            <a:endParaRPr lang="en-US"/>
          </a:p>
        </p:txBody>
      </p:sp>
    </p:spTree>
    <p:extLst>
      <p:ext uri="{BB962C8B-B14F-4D97-AF65-F5344CB8AC3E}">
        <p14:creationId xmlns:p14="http://schemas.microsoft.com/office/powerpoint/2010/main" val="42253128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aseline="0" dirty="0" smtClean="0"/>
              <a:t>The magnitude of the values -10, -10 and the number of times a student appears, to us this is a cry for help.  Because we view this report in real time early intervention is possible, we provide extra tutorial assistance and peer tutors unfortunately not everyone is saved but at least we know who is really struggling in the classroom.</a:t>
            </a:r>
          </a:p>
          <a:p>
            <a:endParaRPr lang="en-NZ" baseline="0" dirty="0" smtClean="0"/>
          </a:p>
          <a:p>
            <a:r>
              <a:rPr lang="en-NZ" baseline="0" dirty="0" smtClean="0"/>
              <a:t>X improve</a:t>
            </a:r>
          </a:p>
          <a:p>
            <a:r>
              <a:rPr lang="en-NZ" baseline="0" dirty="0" smtClean="0"/>
              <a:t>Y frustrated </a:t>
            </a:r>
            <a:endParaRPr lang="en-US" dirty="0"/>
          </a:p>
        </p:txBody>
      </p:sp>
      <p:sp>
        <p:nvSpPr>
          <p:cNvPr id="4" name="Slide Number Placeholder 3"/>
          <p:cNvSpPr>
            <a:spLocks noGrp="1"/>
          </p:cNvSpPr>
          <p:nvPr>
            <p:ph type="sldNum" sz="quarter" idx="10"/>
          </p:nvPr>
        </p:nvSpPr>
        <p:spPr/>
        <p:txBody>
          <a:bodyPr/>
          <a:lstStyle/>
          <a:p>
            <a:fld id="{55B025A1-DA7F-487C-8DB5-39127E70B460}" type="slidenum">
              <a:rPr lang="en-US" smtClean="0"/>
              <a:t>13</a:t>
            </a:fld>
            <a:endParaRPr lang="en-US"/>
          </a:p>
        </p:txBody>
      </p:sp>
    </p:spTree>
    <p:extLst>
      <p:ext uri="{BB962C8B-B14F-4D97-AF65-F5344CB8AC3E}">
        <p14:creationId xmlns:p14="http://schemas.microsoft.com/office/powerpoint/2010/main" val="29940387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Question 2 is probably specific</a:t>
            </a:r>
            <a:r>
              <a:rPr lang="en-NZ" baseline="0" dirty="0" smtClean="0"/>
              <a:t> to our course, all the questions and labels are changeable.</a:t>
            </a:r>
            <a:endParaRPr lang="en-US" dirty="0"/>
          </a:p>
        </p:txBody>
      </p:sp>
      <p:sp>
        <p:nvSpPr>
          <p:cNvPr id="4" name="Slide Number Placeholder 3"/>
          <p:cNvSpPr>
            <a:spLocks noGrp="1"/>
          </p:cNvSpPr>
          <p:nvPr>
            <p:ph type="sldNum" sz="quarter" idx="10"/>
          </p:nvPr>
        </p:nvSpPr>
        <p:spPr/>
        <p:txBody>
          <a:bodyPr/>
          <a:lstStyle/>
          <a:p>
            <a:fld id="{55B025A1-DA7F-487C-8DB5-39127E70B460}" type="slidenum">
              <a:rPr lang="en-US" smtClean="0"/>
              <a:t>14</a:t>
            </a:fld>
            <a:endParaRPr lang="en-US"/>
          </a:p>
        </p:txBody>
      </p:sp>
    </p:spTree>
    <p:extLst>
      <p:ext uri="{BB962C8B-B14F-4D97-AF65-F5344CB8AC3E}">
        <p14:creationId xmlns:p14="http://schemas.microsoft.com/office/powerpoint/2010/main" val="10516122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In the latest version of the tool you can edit any of the questions</a:t>
            </a:r>
            <a:r>
              <a:rPr lang="en-NZ" baseline="0" dirty="0" smtClean="0"/>
              <a:t> (limited to three questions) We don’t recommend any more than three questions.</a:t>
            </a:r>
            <a:endParaRPr lang="en-US" dirty="0"/>
          </a:p>
        </p:txBody>
      </p:sp>
      <p:sp>
        <p:nvSpPr>
          <p:cNvPr id="4" name="Slide Number Placeholder 3"/>
          <p:cNvSpPr>
            <a:spLocks noGrp="1"/>
          </p:cNvSpPr>
          <p:nvPr>
            <p:ph type="sldNum" sz="quarter" idx="10"/>
          </p:nvPr>
        </p:nvSpPr>
        <p:spPr/>
        <p:txBody>
          <a:bodyPr/>
          <a:lstStyle/>
          <a:p>
            <a:fld id="{55B025A1-DA7F-487C-8DB5-39127E70B460}" type="slidenum">
              <a:rPr lang="en-US" smtClean="0"/>
              <a:t>15</a:t>
            </a:fld>
            <a:endParaRPr lang="en-US"/>
          </a:p>
        </p:txBody>
      </p:sp>
    </p:spTree>
    <p:extLst>
      <p:ext uri="{BB962C8B-B14F-4D97-AF65-F5344CB8AC3E}">
        <p14:creationId xmlns:p14="http://schemas.microsoft.com/office/powerpoint/2010/main" val="21021562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kern="1200" dirty="0" smtClean="0">
                <a:solidFill>
                  <a:schemeClr val="tx1"/>
                </a:solidFill>
                <a:effectLst/>
                <a:latin typeface="+mn-lt"/>
                <a:ea typeface="+mn-ea"/>
                <a:cs typeface="+mn-cs"/>
              </a:rPr>
              <a:t>We can look in more detail by looking at a single scale for an individual student across the labs.  In this graph we are looking at the boring to interesting scale and we can  see student Z reports  that half</a:t>
            </a:r>
            <a:r>
              <a:rPr lang="en-NZ" sz="1200" kern="1200" baseline="0" dirty="0" smtClean="0">
                <a:solidFill>
                  <a:schemeClr val="tx1"/>
                </a:solidFill>
                <a:effectLst/>
                <a:latin typeface="+mn-lt"/>
                <a:ea typeface="+mn-ea"/>
                <a:cs typeface="+mn-cs"/>
              </a:rPr>
              <a:t> the labs are on the boring side of the scale this is an unusually large number, most students report the labs as interesting.</a:t>
            </a:r>
            <a:r>
              <a:rPr lang="en-NZ" sz="1200" kern="1200" dirty="0" smtClean="0">
                <a:solidFill>
                  <a:schemeClr val="tx1"/>
                </a:solidFill>
                <a:effectLst/>
                <a:latin typeface="+mn-lt"/>
                <a:ea typeface="+mn-ea"/>
                <a:cs typeface="+mn-cs"/>
              </a:rPr>
              <a:t> the next thing we would do with this</a:t>
            </a:r>
            <a:r>
              <a:rPr lang="en-NZ" sz="1200" kern="1200" baseline="0" dirty="0" smtClean="0">
                <a:solidFill>
                  <a:schemeClr val="tx1"/>
                </a:solidFill>
                <a:effectLst/>
                <a:latin typeface="+mn-lt"/>
                <a:ea typeface="+mn-ea"/>
                <a:cs typeface="+mn-cs"/>
              </a:rPr>
              <a:t> students</a:t>
            </a:r>
            <a:r>
              <a:rPr lang="en-NZ" sz="1200" kern="1200" dirty="0" smtClean="0">
                <a:solidFill>
                  <a:schemeClr val="tx1"/>
                </a:solidFill>
                <a:effectLst/>
                <a:latin typeface="+mn-lt"/>
                <a:ea typeface="+mn-ea"/>
                <a:cs typeface="+mn-cs"/>
              </a:rPr>
              <a:t> is check the difficulty</a:t>
            </a:r>
            <a:r>
              <a:rPr lang="en-NZ" sz="1200" kern="1200" baseline="0" dirty="0" smtClean="0">
                <a:solidFill>
                  <a:schemeClr val="tx1"/>
                </a:solidFill>
                <a:effectLst/>
                <a:latin typeface="+mn-lt"/>
                <a:ea typeface="+mn-ea"/>
                <a:cs typeface="+mn-cs"/>
              </a:rPr>
              <a:t> scale and maybe his frustration levels.</a:t>
            </a:r>
            <a:endParaRPr lang="en-NZ" sz="1200" kern="1200" dirty="0" smtClean="0">
              <a:solidFill>
                <a:schemeClr val="tx1"/>
              </a:solidFill>
              <a:effectLst/>
              <a:latin typeface="+mn-lt"/>
              <a:ea typeface="+mn-ea"/>
              <a:cs typeface="+mn-cs"/>
            </a:endParaRPr>
          </a:p>
          <a:p>
            <a:endParaRPr lang="en-NZ" sz="1200" kern="1200" dirty="0" smtClean="0">
              <a:solidFill>
                <a:schemeClr val="tx1"/>
              </a:solidFill>
              <a:effectLst/>
              <a:latin typeface="+mn-lt"/>
              <a:ea typeface="+mn-ea"/>
              <a:cs typeface="+mn-cs"/>
            </a:endParaRPr>
          </a:p>
          <a:p>
            <a:endParaRPr lang="en-NZ" sz="1200" kern="1200" dirty="0" smtClean="0">
              <a:solidFill>
                <a:schemeClr val="tx1"/>
              </a:solidFill>
              <a:effectLst/>
              <a:latin typeface="+mn-lt"/>
              <a:ea typeface="+mn-ea"/>
              <a:cs typeface="+mn-cs"/>
            </a:endParaRPr>
          </a:p>
          <a:p>
            <a:endParaRPr lang="en-NZ"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5B025A1-DA7F-487C-8DB5-39127E70B460}" type="slidenum">
              <a:rPr lang="en-US" smtClean="0"/>
              <a:t>16</a:t>
            </a:fld>
            <a:endParaRPr lang="en-US"/>
          </a:p>
        </p:txBody>
      </p:sp>
    </p:spTree>
    <p:extLst>
      <p:ext uri="{BB962C8B-B14F-4D97-AF65-F5344CB8AC3E}">
        <p14:creationId xmlns:p14="http://schemas.microsoft.com/office/powerpoint/2010/main" val="3673552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kern="1200" dirty="0" smtClean="0">
                <a:solidFill>
                  <a:schemeClr val="tx1"/>
                </a:solidFill>
                <a:effectLst/>
                <a:latin typeface="+mn-lt"/>
                <a:ea typeface="+mn-ea"/>
                <a:cs typeface="+mn-cs"/>
              </a:rPr>
              <a:t>Here we have student Z  again showing the easy to hard</a:t>
            </a:r>
            <a:r>
              <a:rPr lang="en-NZ" sz="1200" kern="1200" baseline="0" dirty="0" smtClean="0">
                <a:solidFill>
                  <a:schemeClr val="tx1"/>
                </a:solidFill>
                <a:effectLst/>
                <a:latin typeface="+mn-lt"/>
                <a:ea typeface="+mn-ea"/>
                <a:cs typeface="+mn-cs"/>
              </a:rPr>
              <a:t> scale</a:t>
            </a:r>
            <a:r>
              <a:rPr lang="en-NZ" sz="1200" kern="1200" dirty="0" smtClean="0">
                <a:solidFill>
                  <a:schemeClr val="tx1"/>
                </a:solidFill>
                <a:effectLst/>
                <a:latin typeface="+mn-lt"/>
                <a:ea typeface="+mn-ea"/>
                <a:cs typeface="+mn-cs"/>
              </a:rPr>
              <a:t>, and he is actually reporting most</a:t>
            </a:r>
            <a:r>
              <a:rPr lang="en-NZ" sz="1200" kern="1200" baseline="0" dirty="0" smtClean="0">
                <a:solidFill>
                  <a:schemeClr val="tx1"/>
                </a:solidFill>
                <a:effectLst/>
                <a:latin typeface="+mn-lt"/>
                <a:ea typeface="+mn-ea"/>
                <a:cs typeface="+mn-cs"/>
              </a:rPr>
              <a:t> of the labs as very easy, this student needs more challenge than the course is currently providing.</a:t>
            </a:r>
            <a:endParaRPr lang="en-NZ" sz="1200" kern="1200" dirty="0" smtClean="0">
              <a:solidFill>
                <a:schemeClr val="tx1"/>
              </a:solidFill>
              <a:effectLst/>
              <a:latin typeface="+mn-lt"/>
              <a:ea typeface="+mn-ea"/>
              <a:cs typeface="+mn-cs"/>
            </a:endParaRPr>
          </a:p>
          <a:p>
            <a:endParaRPr lang="en-NZ"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5B025A1-DA7F-487C-8DB5-39127E70B460}" type="slidenum">
              <a:rPr lang="en-US" smtClean="0"/>
              <a:t>17</a:t>
            </a:fld>
            <a:endParaRPr lang="en-US"/>
          </a:p>
        </p:txBody>
      </p:sp>
    </p:spTree>
    <p:extLst>
      <p:ext uri="{BB962C8B-B14F-4D97-AF65-F5344CB8AC3E}">
        <p14:creationId xmlns:p14="http://schemas.microsoft.com/office/powerpoint/2010/main" val="42809450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kern="1200" dirty="0" smtClean="0">
                <a:solidFill>
                  <a:schemeClr val="tx1"/>
                </a:solidFill>
                <a:effectLst/>
                <a:latin typeface="+mn-lt"/>
                <a:ea typeface="+mn-ea"/>
                <a:cs typeface="+mn-cs"/>
              </a:rPr>
              <a:t>This is the no plan clear plan scale, a negative score means this student has no idea how to approach</a:t>
            </a:r>
            <a:r>
              <a:rPr lang="en-NZ" sz="1200" kern="1200" baseline="0" dirty="0" smtClean="0">
                <a:solidFill>
                  <a:schemeClr val="tx1"/>
                </a:solidFill>
                <a:effectLst/>
                <a:latin typeface="+mn-lt"/>
                <a:ea typeface="+mn-ea"/>
                <a:cs typeface="+mn-cs"/>
              </a:rPr>
              <a:t> the problem. </a:t>
            </a:r>
            <a:r>
              <a:rPr lang="en-NZ" sz="1200" kern="1200" dirty="0" smtClean="0">
                <a:solidFill>
                  <a:schemeClr val="tx1"/>
                </a:solidFill>
                <a:effectLst/>
                <a:latin typeface="+mn-lt"/>
                <a:ea typeface="+mn-ea"/>
                <a:cs typeface="+mn-cs"/>
              </a:rPr>
              <a:t>Here we look at student Y,</a:t>
            </a:r>
            <a:r>
              <a:rPr lang="en-NZ" sz="1200" kern="1200" baseline="0" dirty="0" smtClean="0">
                <a:solidFill>
                  <a:schemeClr val="tx1"/>
                </a:solidFill>
                <a:effectLst/>
                <a:latin typeface="+mn-lt"/>
                <a:ea typeface="+mn-ea"/>
                <a:cs typeface="+mn-cs"/>
              </a:rPr>
              <a:t> they seldom have a clear plan. This pattern was quite unusual because each of the labs are tied to the material that has just been presented. So the next thing we checked about this student was whether they were recognising common programming patterns </a:t>
            </a:r>
            <a:endParaRPr lang="en-NZ"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5B025A1-DA7F-487C-8DB5-39127E70B460}" type="slidenum">
              <a:rPr lang="en-US" smtClean="0"/>
              <a:t>18</a:t>
            </a:fld>
            <a:endParaRPr lang="en-US"/>
          </a:p>
        </p:txBody>
      </p:sp>
    </p:spTree>
    <p:extLst>
      <p:ext uri="{BB962C8B-B14F-4D97-AF65-F5344CB8AC3E}">
        <p14:creationId xmlns:p14="http://schemas.microsoft.com/office/powerpoint/2010/main" val="4761067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kern="1200" dirty="0" smtClean="0">
                <a:solidFill>
                  <a:schemeClr val="tx1"/>
                </a:solidFill>
                <a:effectLst/>
                <a:latin typeface="+mn-lt"/>
                <a:ea typeface="+mn-ea"/>
                <a:cs typeface="+mn-cs"/>
              </a:rPr>
              <a:t>Here we are looking at the familiarity scale where -10 means the content is all new and +10 is the content is very familiar.  We can see here that</a:t>
            </a:r>
            <a:r>
              <a:rPr lang="en-NZ" sz="1200" kern="1200" baseline="0" dirty="0" smtClean="0">
                <a:solidFill>
                  <a:schemeClr val="tx1"/>
                </a:solidFill>
                <a:effectLst/>
                <a:latin typeface="+mn-lt"/>
                <a:ea typeface="+mn-ea"/>
                <a:cs typeface="+mn-cs"/>
              </a:rPr>
              <a:t> student Y is occasionally recognising familiar content but most of the time they feel that the content is all new.</a:t>
            </a:r>
          </a:p>
          <a:p>
            <a:r>
              <a:rPr lang="en-NZ" sz="1200" kern="1200" baseline="0" dirty="0" smtClean="0">
                <a:solidFill>
                  <a:schemeClr val="tx1"/>
                </a:solidFill>
                <a:effectLst/>
                <a:latin typeface="+mn-lt"/>
                <a:ea typeface="+mn-ea"/>
                <a:cs typeface="+mn-cs"/>
              </a:rPr>
              <a:t>This is clearly a student at risk. We expect the majority of labs to be familiar as the content is all </a:t>
            </a:r>
            <a:r>
              <a:rPr lang="en-NZ" sz="1200" kern="1200" baseline="0" dirty="0" err="1" smtClean="0">
                <a:solidFill>
                  <a:schemeClr val="tx1"/>
                </a:solidFill>
                <a:effectLst/>
                <a:latin typeface="+mn-lt"/>
                <a:ea typeface="+mn-ea"/>
                <a:cs typeface="+mn-cs"/>
              </a:rPr>
              <a:t>scaffolded</a:t>
            </a:r>
            <a:r>
              <a:rPr lang="en-NZ" sz="1200" kern="1200" baseline="0" dirty="0" smtClean="0">
                <a:solidFill>
                  <a:schemeClr val="tx1"/>
                </a:solidFill>
                <a:effectLst/>
                <a:latin typeface="+mn-lt"/>
                <a:ea typeface="+mn-ea"/>
                <a:cs typeface="+mn-cs"/>
              </a:rPr>
              <a:t> very carefully each lab introduces a little bit of new material but incorporates the previous material.</a:t>
            </a:r>
            <a:endParaRPr lang="en-NZ"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5B025A1-DA7F-487C-8DB5-39127E70B460}" type="slidenum">
              <a:rPr lang="en-US" smtClean="0"/>
              <a:t>19</a:t>
            </a:fld>
            <a:endParaRPr lang="en-US"/>
          </a:p>
        </p:txBody>
      </p:sp>
    </p:spTree>
    <p:extLst>
      <p:ext uri="{BB962C8B-B14F-4D97-AF65-F5344CB8AC3E}">
        <p14:creationId xmlns:p14="http://schemas.microsoft.com/office/powerpoint/2010/main" val="1377042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At the end of our very first programming course we asked students to draw what programming meant to them.</a:t>
            </a:r>
          </a:p>
          <a:p>
            <a:r>
              <a:rPr lang="en-NZ" sz="1200" kern="1200" dirty="0" smtClean="0">
                <a:solidFill>
                  <a:schemeClr val="tx1"/>
                </a:solidFill>
                <a:effectLst/>
                <a:latin typeface="+mn-lt"/>
                <a:ea typeface="+mn-ea"/>
                <a:cs typeface="+mn-cs"/>
              </a:rPr>
              <a:t>This question was on the last page of a 2 hour exam.</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5B025A1-DA7F-487C-8DB5-39127E70B460}" type="slidenum">
              <a:rPr lang="en-US" smtClean="0"/>
              <a:t>2</a:t>
            </a:fld>
            <a:endParaRPr lang="en-US"/>
          </a:p>
        </p:txBody>
      </p:sp>
    </p:spTree>
    <p:extLst>
      <p:ext uri="{BB962C8B-B14F-4D97-AF65-F5344CB8AC3E}">
        <p14:creationId xmlns:p14="http://schemas.microsoft.com/office/powerpoint/2010/main" val="40541851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kern="1200" dirty="0" smtClean="0">
                <a:solidFill>
                  <a:schemeClr val="tx1"/>
                </a:solidFill>
                <a:effectLst/>
                <a:latin typeface="+mn-lt"/>
                <a:ea typeface="+mn-ea"/>
                <a:cs typeface="+mn-cs"/>
              </a:rPr>
              <a:t>This is the Frustrated to triumphant scale,</a:t>
            </a:r>
            <a:r>
              <a:rPr lang="en-NZ" sz="1200" kern="1200" baseline="0" dirty="0" smtClean="0">
                <a:solidFill>
                  <a:schemeClr val="tx1"/>
                </a:solidFill>
                <a:effectLst/>
                <a:latin typeface="+mn-lt"/>
                <a:ea typeface="+mn-ea"/>
                <a:cs typeface="+mn-cs"/>
              </a:rPr>
              <a:t> negative numbers are frustrated. </a:t>
            </a:r>
            <a:r>
              <a:rPr lang="en-NZ" sz="1200" kern="1200" dirty="0" smtClean="0">
                <a:solidFill>
                  <a:schemeClr val="tx1"/>
                </a:solidFill>
                <a:effectLst/>
                <a:latin typeface="+mn-lt"/>
                <a:ea typeface="+mn-ea"/>
                <a:cs typeface="+mn-cs"/>
              </a:rPr>
              <a:t>Here we see student X who had early success,</a:t>
            </a:r>
            <a:r>
              <a:rPr lang="en-NZ" sz="1200" kern="1200" baseline="0" dirty="0" smtClean="0">
                <a:solidFill>
                  <a:schemeClr val="tx1"/>
                </a:solidFill>
                <a:effectLst/>
                <a:latin typeface="+mn-lt"/>
                <a:ea typeface="+mn-ea"/>
                <a:cs typeface="+mn-cs"/>
              </a:rPr>
              <a:t> a period of frustration as the course material progressed followed by a gradual climb into perceived  success at the end.</a:t>
            </a:r>
            <a:endParaRPr lang="en-NZ" sz="1200" kern="1200" dirty="0" smtClean="0">
              <a:solidFill>
                <a:schemeClr val="tx1"/>
              </a:solidFill>
              <a:effectLst/>
              <a:latin typeface="+mn-lt"/>
              <a:ea typeface="+mn-ea"/>
              <a:cs typeface="+mn-cs"/>
            </a:endParaRPr>
          </a:p>
          <a:p>
            <a:endParaRPr lang="en-NZ"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5B025A1-DA7F-487C-8DB5-39127E70B460}" type="slidenum">
              <a:rPr lang="en-US" smtClean="0"/>
              <a:t>20</a:t>
            </a:fld>
            <a:endParaRPr lang="en-US"/>
          </a:p>
        </p:txBody>
      </p:sp>
    </p:spTree>
    <p:extLst>
      <p:ext uri="{BB962C8B-B14F-4D97-AF65-F5344CB8AC3E}">
        <p14:creationId xmlns:p14="http://schemas.microsoft.com/office/powerpoint/2010/main" val="21238593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kern="1200" dirty="0" smtClean="0">
                <a:solidFill>
                  <a:schemeClr val="tx1"/>
                </a:solidFill>
                <a:effectLst/>
                <a:latin typeface="+mn-lt"/>
                <a:ea typeface="+mn-ea"/>
                <a:cs typeface="+mn-cs"/>
              </a:rPr>
              <a:t>On an even more positive note  Looking at the Improvement</a:t>
            </a:r>
            <a:r>
              <a:rPr lang="en-NZ" sz="1200" kern="1200" baseline="0" dirty="0" smtClean="0">
                <a:solidFill>
                  <a:schemeClr val="tx1"/>
                </a:solidFill>
                <a:effectLst/>
                <a:latin typeface="+mn-lt"/>
                <a:ea typeface="+mn-ea"/>
                <a:cs typeface="+mn-cs"/>
              </a:rPr>
              <a:t> scale </a:t>
            </a:r>
            <a:r>
              <a:rPr lang="en-NZ" sz="1200" kern="1200" dirty="0" smtClean="0">
                <a:solidFill>
                  <a:schemeClr val="tx1"/>
                </a:solidFill>
                <a:effectLst/>
                <a:latin typeface="+mn-lt"/>
                <a:ea typeface="+mn-ea"/>
                <a:cs typeface="+mn-cs"/>
              </a:rPr>
              <a:t>This same student consistently reported that their programming skills were improving throughout the course even when they were feeling frustrated.</a:t>
            </a:r>
          </a:p>
          <a:p>
            <a:endParaRPr lang="en-NZ"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5B025A1-DA7F-487C-8DB5-39127E70B460}" type="slidenum">
              <a:rPr lang="en-US" smtClean="0"/>
              <a:t>21</a:t>
            </a:fld>
            <a:endParaRPr lang="en-US"/>
          </a:p>
        </p:txBody>
      </p:sp>
    </p:spTree>
    <p:extLst>
      <p:ext uri="{BB962C8B-B14F-4D97-AF65-F5344CB8AC3E}">
        <p14:creationId xmlns:p14="http://schemas.microsoft.com/office/powerpoint/2010/main" val="17867711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2000" kern="1200" dirty="0" smtClean="0">
                <a:solidFill>
                  <a:schemeClr val="tx1"/>
                </a:solidFill>
                <a:effectLst/>
                <a:latin typeface="+mn-lt"/>
                <a:ea typeface="+mn-ea"/>
                <a:cs typeface="+mn-cs"/>
              </a:rPr>
              <a:t>We can also use the data</a:t>
            </a:r>
            <a:r>
              <a:rPr lang="en-NZ" sz="2000" kern="1200" baseline="0" dirty="0" smtClean="0">
                <a:solidFill>
                  <a:schemeClr val="tx1"/>
                </a:solidFill>
                <a:effectLst/>
                <a:latin typeface="+mn-lt"/>
                <a:ea typeface="+mn-ea"/>
                <a:cs typeface="+mn-cs"/>
              </a:rPr>
              <a:t> to examine the course content.</a:t>
            </a:r>
          </a:p>
          <a:p>
            <a:r>
              <a:rPr lang="en-NZ" sz="2000" dirty="0" smtClean="0"/>
              <a:t>Are the labs interesting</a:t>
            </a:r>
          </a:p>
          <a:p>
            <a:r>
              <a:rPr lang="en-NZ" sz="2000" dirty="0" smtClean="0"/>
              <a:t>Do they provide enough challenge</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5B025A1-DA7F-487C-8DB5-39127E70B460}" type="slidenum">
              <a:rPr lang="en-US" smtClean="0"/>
              <a:t>22</a:t>
            </a:fld>
            <a:endParaRPr lang="en-US"/>
          </a:p>
        </p:txBody>
      </p:sp>
    </p:spTree>
    <p:extLst>
      <p:ext uri="{BB962C8B-B14F-4D97-AF65-F5344CB8AC3E}">
        <p14:creationId xmlns:p14="http://schemas.microsoft.com/office/powerpoint/2010/main" val="3715389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Here</a:t>
            </a:r>
            <a:r>
              <a:rPr lang="en-NZ" baseline="0" dirty="0" smtClean="0"/>
              <a:t> is our</a:t>
            </a:r>
            <a:r>
              <a:rPr lang="en-NZ" dirty="0" smtClean="0"/>
              <a:t> lab 24 for</a:t>
            </a:r>
            <a:r>
              <a:rPr lang="en-NZ" baseline="0" dirty="0" smtClean="0"/>
              <a:t> a reasonably difficult topic and we can see that the majority of the students found it hard but still interesting.</a:t>
            </a:r>
            <a:endParaRPr lang="en-US" dirty="0"/>
          </a:p>
        </p:txBody>
      </p:sp>
      <p:sp>
        <p:nvSpPr>
          <p:cNvPr id="4" name="Slide Number Placeholder 3"/>
          <p:cNvSpPr>
            <a:spLocks noGrp="1"/>
          </p:cNvSpPr>
          <p:nvPr>
            <p:ph type="sldNum" sz="quarter" idx="10"/>
          </p:nvPr>
        </p:nvSpPr>
        <p:spPr/>
        <p:txBody>
          <a:bodyPr/>
          <a:lstStyle/>
          <a:p>
            <a:fld id="{55B025A1-DA7F-487C-8DB5-39127E70B460}" type="slidenum">
              <a:rPr lang="en-US" smtClean="0"/>
              <a:t>23</a:t>
            </a:fld>
            <a:endParaRPr lang="en-US"/>
          </a:p>
        </p:txBody>
      </p:sp>
    </p:spTree>
    <p:extLst>
      <p:ext uri="{BB962C8B-B14F-4D97-AF65-F5344CB8AC3E}">
        <p14:creationId xmlns:p14="http://schemas.microsoft.com/office/powerpoint/2010/main" val="37332072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We are also able</a:t>
            </a:r>
            <a:r>
              <a:rPr lang="en-NZ" baseline="0" dirty="0" smtClean="0"/>
              <a:t> with tool to identify outliers, we can see that this student was feeling mildly frustrated with this lab.</a:t>
            </a:r>
            <a:endParaRPr lang="en-US" dirty="0"/>
          </a:p>
        </p:txBody>
      </p:sp>
      <p:sp>
        <p:nvSpPr>
          <p:cNvPr id="4" name="Slide Number Placeholder 3"/>
          <p:cNvSpPr>
            <a:spLocks noGrp="1"/>
          </p:cNvSpPr>
          <p:nvPr>
            <p:ph type="sldNum" sz="quarter" idx="10"/>
          </p:nvPr>
        </p:nvSpPr>
        <p:spPr/>
        <p:txBody>
          <a:bodyPr/>
          <a:lstStyle/>
          <a:p>
            <a:fld id="{55B025A1-DA7F-487C-8DB5-39127E70B460}" type="slidenum">
              <a:rPr lang="en-US" smtClean="0"/>
              <a:t>24</a:t>
            </a:fld>
            <a:endParaRPr lang="en-US"/>
          </a:p>
        </p:txBody>
      </p:sp>
    </p:spTree>
    <p:extLst>
      <p:ext uri="{BB962C8B-B14F-4D97-AF65-F5344CB8AC3E}">
        <p14:creationId xmlns:p14="http://schemas.microsoft.com/office/powerpoint/2010/main" val="23769043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2000" baseline="0" dirty="0" smtClean="0"/>
              <a:t>This graph shows all the labs and the Average Interest rating of each lab.  Negative values are boring and positive values are interesting We can see from this graph that the average interest rating for all labs is always high</a:t>
            </a:r>
          </a:p>
          <a:p>
            <a:r>
              <a:rPr lang="en-NZ" sz="2000" baseline="0" dirty="0" smtClean="0"/>
              <a:t>The average interest over all labs was 6, this is the grand mean.</a:t>
            </a:r>
          </a:p>
          <a:p>
            <a:endParaRPr lang="en-US" sz="2000" dirty="0"/>
          </a:p>
        </p:txBody>
      </p:sp>
      <p:sp>
        <p:nvSpPr>
          <p:cNvPr id="4" name="Slide Number Placeholder 3"/>
          <p:cNvSpPr>
            <a:spLocks noGrp="1"/>
          </p:cNvSpPr>
          <p:nvPr>
            <p:ph type="sldNum" sz="quarter" idx="10"/>
          </p:nvPr>
        </p:nvSpPr>
        <p:spPr/>
        <p:txBody>
          <a:bodyPr/>
          <a:lstStyle/>
          <a:p>
            <a:fld id="{55B025A1-DA7F-487C-8DB5-39127E70B460}" type="slidenum">
              <a:rPr lang="en-US" smtClean="0"/>
              <a:t>25</a:t>
            </a:fld>
            <a:endParaRPr lang="en-US"/>
          </a:p>
        </p:txBody>
      </p:sp>
    </p:spTree>
    <p:extLst>
      <p:ext uri="{BB962C8B-B14F-4D97-AF65-F5344CB8AC3E}">
        <p14:creationId xmlns:p14="http://schemas.microsoft.com/office/powerpoint/2010/main" val="20315224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2000" baseline="0" dirty="0" smtClean="0"/>
              <a:t>Looking at the difficulty graph we can see peaks when new concepts are introduced. </a:t>
            </a:r>
          </a:p>
          <a:p>
            <a:endParaRPr lang="en-NZ" sz="2000" baseline="0" dirty="0" smtClean="0"/>
          </a:p>
          <a:p>
            <a:r>
              <a:rPr lang="en-NZ" sz="2000" dirty="0" smtClean="0"/>
              <a:t>This is the easy hard axis we can see the strong peaks particularly </a:t>
            </a:r>
            <a:r>
              <a:rPr lang="en-NZ" sz="2000" baseline="0" dirty="0" smtClean="0"/>
              <a:t>at lab 5, this was their first exposure to a branching decision, lab 12 and 13 were on arrays, lab 17 was a challenging practice test.</a:t>
            </a:r>
          </a:p>
          <a:p>
            <a:r>
              <a:rPr lang="en-NZ" sz="2000" baseline="0" dirty="0" smtClean="0"/>
              <a:t>The grand mean for difficulty came out at around one.</a:t>
            </a:r>
          </a:p>
          <a:p>
            <a:endParaRPr lang="en-NZ" baseline="0" dirty="0" smtClean="0"/>
          </a:p>
          <a:p>
            <a:r>
              <a:rPr lang="en-NZ" baseline="0" dirty="0" smtClean="0"/>
              <a:t> </a:t>
            </a:r>
          </a:p>
          <a:p>
            <a:endParaRPr lang="en-US" dirty="0"/>
          </a:p>
        </p:txBody>
      </p:sp>
      <p:sp>
        <p:nvSpPr>
          <p:cNvPr id="4" name="Slide Number Placeholder 3"/>
          <p:cNvSpPr>
            <a:spLocks noGrp="1"/>
          </p:cNvSpPr>
          <p:nvPr>
            <p:ph type="sldNum" sz="quarter" idx="10"/>
          </p:nvPr>
        </p:nvSpPr>
        <p:spPr/>
        <p:txBody>
          <a:bodyPr/>
          <a:lstStyle/>
          <a:p>
            <a:fld id="{55B025A1-DA7F-487C-8DB5-39127E70B460}" type="slidenum">
              <a:rPr lang="en-US" smtClean="0"/>
              <a:t>26</a:t>
            </a:fld>
            <a:endParaRPr lang="en-US"/>
          </a:p>
        </p:txBody>
      </p:sp>
    </p:spTree>
    <p:extLst>
      <p:ext uri="{BB962C8B-B14F-4D97-AF65-F5344CB8AC3E}">
        <p14:creationId xmlns:p14="http://schemas.microsoft.com/office/powerpoint/2010/main" val="13381410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Once we have gathered all the data for a semester we can extract data from our database</a:t>
            </a:r>
            <a:r>
              <a:rPr lang="en-NZ" baseline="0" dirty="0" smtClean="0"/>
              <a:t> and perform further </a:t>
            </a:r>
            <a:r>
              <a:rPr lang="en-NZ" dirty="0" smtClean="0"/>
              <a:t>analysis</a:t>
            </a:r>
            <a:r>
              <a:rPr lang="en-NZ" baseline="0" dirty="0" smtClean="0"/>
              <a:t> on it, this is not part of the tool.</a:t>
            </a:r>
            <a:r>
              <a:rPr lang="en-NZ" dirty="0" smtClean="0"/>
              <a:t> </a:t>
            </a:r>
            <a:endParaRPr lang="en-US" dirty="0"/>
          </a:p>
        </p:txBody>
      </p:sp>
      <p:sp>
        <p:nvSpPr>
          <p:cNvPr id="4" name="Slide Number Placeholder 3"/>
          <p:cNvSpPr>
            <a:spLocks noGrp="1"/>
          </p:cNvSpPr>
          <p:nvPr>
            <p:ph type="sldNum" sz="quarter" idx="10"/>
          </p:nvPr>
        </p:nvSpPr>
        <p:spPr/>
        <p:txBody>
          <a:bodyPr/>
          <a:lstStyle/>
          <a:p>
            <a:fld id="{55B025A1-DA7F-487C-8DB5-39127E70B460}" type="slidenum">
              <a:rPr lang="en-US" smtClean="0"/>
              <a:t>27</a:t>
            </a:fld>
            <a:endParaRPr lang="en-US"/>
          </a:p>
        </p:txBody>
      </p:sp>
    </p:spTree>
    <p:extLst>
      <p:ext uri="{BB962C8B-B14F-4D97-AF65-F5344CB8AC3E}">
        <p14:creationId xmlns:p14="http://schemas.microsoft.com/office/powerpoint/2010/main" val="33255733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Remember on the previous two graphs the grand</a:t>
            </a:r>
            <a:r>
              <a:rPr lang="en-US" sz="1600" kern="1200" baseline="0" dirty="0" smtClean="0">
                <a:solidFill>
                  <a:schemeClr val="tx1"/>
                </a:solidFill>
                <a:effectLst/>
                <a:latin typeface="+mn-lt"/>
                <a:ea typeface="+mn-ea"/>
                <a:cs typeface="+mn-cs"/>
              </a:rPr>
              <a:t> mean for the interest scale was around six and for the difficulty scale the grand mean was around one therefore to make direct </a:t>
            </a:r>
            <a:r>
              <a:rPr lang="en-US" sz="1600" kern="1200" dirty="0" smtClean="0">
                <a:solidFill>
                  <a:schemeClr val="tx1"/>
                </a:solidFill>
                <a:effectLst/>
                <a:latin typeface="+mn-lt"/>
                <a:ea typeface="+mn-ea"/>
                <a:cs typeface="+mn-cs"/>
              </a:rPr>
              <a:t>comparisons between scales, we must </a:t>
            </a:r>
            <a:r>
              <a:rPr lang="en-US" sz="1600" kern="1200" dirty="0" err="1" smtClean="0">
                <a:solidFill>
                  <a:schemeClr val="tx1"/>
                </a:solidFill>
                <a:effectLst/>
                <a:latin typeface="+mn-lt"/>
                <a:ea typeface="+mn-ea"/>
                <a:cs typeface="+mn-cs"/>
              </a:rPr>
              <a:t>normalise</a:t>
            </a:r>
            <a:r>
              <a:rPr lang="en-US" sz="1600" kern="1200" dirty="0" smtClean="0">
                <a:solidFill>
                  <a:schemeClr val="tx1"/>
                </a:solidFill>
                <a:effectLst/>
                <a:latin typeface="+mn-lt"/>
                <a:ea typeface="+mn-ea"/>
                <a:cs typeface="+mn-cs"/>
              </a:rPr>
              <a:t> the average responses for each lab on each scale.</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This is the profile of the first lab of the semester.</a:t>
            </a:r>
            <a:r>
              <a:rPr lang="en-US" sz="1600" kern="1200" baseline="0" dirty="0" smtClean="0">
                <a:solidFill>
                  <a:schemeClr val="tx1"/>
                </a:solidFill>
                <a:effectLst/>
                <a:latin typeface="+mn-lt"/>
                <a:ea typeface="+mn-ea"/>
                <a:cs typeface="+mn-cs"/>
              </a:rPr>
              <a:t> </a:t>
            </a:r>
            <a:r>
              <a:rPr lang="en-US" sz="1600" kern="1200" dirty="0" smtClean="0">
                <a:solidFill>
                  <a:schemeClr val="tx1"/>
                </a:solidFill>
                <a:effectLst/>
                <a:latin typeface="+mn-lt"/>
                <a:ea typeface="+mn-ea"/>
                <a:cs typeface="+mn-cs"/>
              </a:rPr>
              <a:t>On the x axis we have the six different scales interest</a:t>
            </a:r>
            <a:r>
              <a:rPr lang="en-US" sz="1600" kern="1200" baseline="0" dirty="0" smtClean="0">
                <a:solidFill>
                  <a:schemeClr val="tx1"/>
                </a:solidFill>
                <a:effectLst/>
                <a:latin typeface="+mn-lt"/>
                <a:ea typeface="+mn-ea"/>
                <a:cs typeface="+mn-cs"/>
              </a:rPr>
              <a:t>, difficulty (where easy is a negative number), satisfaction which was frustrated to triumphant, familiarity, plan and improvement. On the y axis this is the average rating for that lab collapsed across all students. The interest rating of 1.24 and the difficulty of -2.56 means the</a:t>
            </a:r>
            <a:r>
              <a:rPr lang="en-US" sz="1600" kern="1200" dirty="0" smtClean="0">
                <a:solidFill>
                  <a:schemeClr val="tx1"/>
                </a:solidFill>
                <a:effectLst/>
                <a:latin typeface="+mn-lt"/>
                <a:ea typeface="+mn-ea"/>
                <a:cs typeface="+mn-cs"/>
              </a:rPr>
              <a:t> students found this lab to be interesting and easy. This lab is intended to be a gentle, introduction to the first day of the course, and therefore this pattern is appropriate.</a:t>
            </a:r>
          </a:p>
          <a:p>
            <a:endParaRPr lang="en-US" sz="2000" dirty="0"/>
          </a:p>
        </p:txBody>
      </p:sp>
      <p:sp>
        <p:nvSpPr>
          <p:cNvPr id="4" name="Slide Number Placeholder 3"/>
          <p:cNvSpPr>
            <a:spLocks noGrp="1"/>
          </p:cNvSpPr>
          <p:nvPr>
            <p:ph type="sldNum" sz="quarter" idx="10"/>
          </p:nvPr>
        </p:nvSpPr>
        <p:spPr/>
        <p:txBody>
          <a:bodyPr/>
          <a:lstStyle/>
          <a:p>
            <a:fld id="{55B025A1-DA7F-487C-8DB5-39127E70B460}" type="slidenum">
              <a:rPr lang="en-US" smtClean="0"/>
              <a:t>28</a:t>
            </a:fld>
            <a:endParaRPr lang="en-US"/>
          </a:p>
        </p:txBody>
      </p:sp>
    </p:spTree>
    <p:extLst>
      <p:ext uri="{BB962C8B-B14F-4D97-AF65-F5344CB8AC3E}">
        <p14:creationId xmlns:p14="http://schemas.microsoft.com/office/powerpoint/2010/main" val="10878179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kern="1200" dirty="0" smtClean="0">
                <a:solidFill>
                  <a:schemeClr val="tx1"/>
                </a:solidFill>
                <a:effectLst/>
                <a:latin typeface="+mn-lt"/>
                <a:ea typeface="+mn-ea"/>
                <a:cs typeface="+mn-cs"/>
              </a:rPr>
              <a:t>This graph shows the profile for the introduction to Data Types, and may indicate a problem with the lab's design. Students find this lab both Boring negative -1.66 in the interest scale and Frustrating -2.53 in the satisfaction scale. And although the material is not overwhelmingly seen as new, students report not knowing how to approach it     -2.10 on the plan scale</a:t>
            </a:r>
          </a:p>
          <a:p>
            <a:r>
              <a:rPr lang="en-US" sz="2000" kern="1200" dirty="0" smtClean="0">
                <a:solidFill>
                  <a:schemeClr val="tx1"/>
                </a:solidFill>
                <a:effectLst/>
                <a:latin typeface="+mn-lt"/>
                <a:ea typeface="+mn-ea"/>
                <a:cs typeface="+mn-cs"/>
              </a:rPr>
              <a:t>Most critically, having completed it, students don't feel that they have improved </a:t>
            </a:r>
          </a:p>
          <a:p>
            <a:r>
              <a:rPr lang="en-US" sz="2000" kern="1200" dirty="0" smtClean="0">
                <a:solidFill>
                  <a:schemeClr val="tx1"/>
                </a:solidFill>
                <a:effectLst/>
                <a:latin typeface="+mn-lt"/>
                <a:ea typeface="+mn-ea"/>
                <a:cs typeface="+mn-cs"/>
              </a:rPr>
              <a:t>-1.36.</a:t>
            </a:r>
            <a:r>
              <a:rPr lang="en-US" sz="2000" kern="1200" baseline="0" dirty="0" smtClean="0">
                <a:solidFill>
                  <a:schemeClr val="tx1"/>
                </a:solidFill>
                <a:effectLst/>
                <a:latin typeface="+mn-lt"/>
                <a:ea typeface="+mn-ea"/>
                <a:cs typeface="+mn-cs"/>
              </a:rPr>
              <a:t> </a:t>
            </a:r>
            <a:r>
              <a:rPr lang="en-US" sz="2000" kern="1200" dirty="0" smtClean="0">
                <a:solidFill>
                  <a:schemeClr val="tx1"/>
                </a:solidFill>
                <a:effectLst/>
                <a:latin typeface="+mn-lt"/>
                <a:ea typeface="+mn-ea"/>
                <a:cs typeface="+mn-cs"/>
              </a:rPr>
              <a:t>This profile may be a signal that the course material needs reworking. </a:t>
            </a:r>
            <a:endParaRPr lang="en-US" sz="2000" dirty="0"/>
          </a:p>
        </p:txBody>
      </p:sp>
      <p:sp>
        <p:nvSpPr>
          <p:cNvPr id="4" name="Slide Number Placeholder 3"/>
          <p:cNvSpPr>
            <a:spLocks noGrp="1"/>
          </p:cNvSpPr>
          <p:nvPr>
            <p:ph type="sldNum" sz="quarter" idx="10"/>
          </p:nvPr>
        </p:nvSpPr>
        <p:spPr/>
        <p:txBody>
          <a:bodyPr/>
          <a:lstStyle/>
          <a:p>
            <a:fld id="{55B025A1-DA7F-487C-8DB5-39127E70B460}" type="slidenum">
              <a:rPr lang="en-US" smtClean="0"/>
              <a:t>29</a:t>
            </a:fld>
            <a:endParaRPr lang="en-US"/>
          </a:p>
        </p:txBody>
      </p:sp>
    </p:spTree>
    <p:extLst>
      <p:ext uri="{BB962C8B-B14F-4D97-AF65-F5344CB8AC3E}">
        <p14:creationId xmlns:p14="http://schemas.microsoft.com/office/powerpoint/2010/main" val="308327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We were surprised to find that most of their images</a:t>
            </a:r>
            <a:r>
              <a:rPr lang="en-NZ" baseline="0" dirty="0" smtClean="0"/>
              <a:t> were displaying strong and revealing emotions, we were also surprised by how elaborate the pictures were</a:t>
            </a:r>
            <a:r>
              <a:rPr lang="en-NZ" dirty="0" smtClean="0"/>
              <a:t>. </a:t>
            </a:r>
            <a:r>
              <a:rPr lang="en-US" sz="1200" kern="1200" dirty="0" smtClean="0">
                <a:solidFill>
                  <a:schemeClr val="tx1"/>
                </a:solidFill>
                <a:effectLst/>
                <a:latin typeface="+mn-lt"/>
                <a:ea typeface="+mn-ea"/>
                <a:cs typeface="+mn-cs"/>
              </a:rPr>
              <a:t>Not only did the vast majority of students provide a drawing, many of them put a lot of effort into it, producing complex and detailed images, often with dialogue, frequently with multiple frames showing the passage of time. Most students concentrated not on technical or professional aspects, but on the emotional aspects. In a typical semester, 63% of the submitted images depict some kind of emotional state </a:t>
            </a:r>
            <a:endParaRPr lang="en-NZ" baseline="0" dirty="0" smtClean="0"/>
          </a:p>
          <a:p>
            <a:r>
              <a:rPr lang="en-NZ" baseline="0" dirty="0" smtClean="0"/>
              <a:t>they drew pictures like the two shown: sharks circling while binary numbers float by and clouds raining on them, these students are clearly experiencing some level of stress or frustration.</a:t>
            </a:r>
          </a:p>
          <a:p>
            <a:pPr marL="0" marR="0" indent="0" algn="l" defTabSz="914400" rtl="0" eaLnBrk="1" fontAlgn="auto" latinLnBrk="0" hangingPunct="1">
              <a:lnSpc>
                <a:spcPct val="100000"/>
              </a:lnSpc>
              <a:spcBef>
                <a:spcPts val="0"/>
              </a:spcBef>
              <a:spcAft>
                <a:spcPts val="0"/>
              </a:spcAft>
              <a:buClrTx/>
              <a:buSzTx/>
              <a:buFontTx/>
              <a:buNone/>
              <a:tabLst/>
              <a:defRPr/>
            </a:pPr>
            <a:r>
              <a:rPr lang="en-NZ" dirty="0" smtClean="0"/>
              <a:t>This was the motivation</a:t>
            </a:r>
            <a:r>
              <a:rPr lang="en-NZ" baseline="0" dirty="0" smtClean="0"/>
              <a:t> behind our decision to further explore the students emotional experience.  Once we had seen these strong emotional responses we wondered if there was a whole dimension of student learning that we were not tapping into.</a:t>
            </a:r>
          </a:p>
          <a:p>
            <a:endParaRPr lang="en-NZ" baseline="0" dirty="0" smtClean="0"/>
          </a:p>
          <a:p>
            <a:endParaRPr lang="en-US" dirty="0"/>
          </a:p>
        </p:txBody>
      </p:sp>
      <p:sp>
        <p:nvSpPr>
          <p:cNvPr id="4" name="Slide Number Placeholder 3"/>
          <p:cNvSpPr>
            <a:spLocks noGrp="1"/>
          </p:cNvSpPr>
          <p:nvPr>
            <p:ph type="sldNum" sz="quarter" idx="10"/>
          </p:nvPr>
        </p:nvSpPr>
        <p:spPr/>
        <p:txBody>
          <a:bodyPr/>
          <a:lstStyle/>
          <a:p>
            <a:fld id="{55B025A1-DA7F-487C-8DB5-39127E70B460}" type="slidenum">
              <a:rPr lang="en-US" smtClean="0"/>
              <a:t>3</a:t>
            </a:fld>
            <a:endParaRPr lang="en-US"/>
          </a:p>
        </p:txBody>
      </p:sp>
    </p:spTree>
    <p:extLst>
      <p:ext uri="{BB962C8B-B14F-4D97-AF65-F5344CB8AC3E}">
        <p14:creationId xmlns:p14="http://schemas.microsoft.com/office/powerpoint/2010/main" val="1914537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effectLst/>
                <a:latin typeface="+mn-lt"/>
                <a:ea typeface="+mn-ea"/>
                <a:cs typeface="+mn-cs"/>
              </a:rPr>
              <a:t>Sometimes, the lab profile seems to indicate a crisis. This graph shows a lab that is seen as boring, hard and frustrating. Students don't have clear plans, and even after completing the exercise, they don't feel they have improved,  this lab is the introduction to arrays. Their first complex data structure poses a significant challenge to many new programming students. </a:t>
            </a:r>
          </a:p>
          <a:p>
            <a:endParaRPr lang="en-US" sz="2000" dirty="0"/>
          </a:p>
        </p:txBody>
      </p:sp>
      <p:sp>
        <p:nvSpPr>
          <p:cNvPr id="4" name="Slide Number Placeholder 3"/>
          <p:cNvSpPr>
            <a:spLocks noGrp="1"/>
          </p:cNvSpPr>
          <p:nvPr>
            <p:ph type="sldNum" sz="quarter" idx="10"/>
          </p:nvPr>
        </p:nvSpPr>
        <p:spPr/>
        <p:txBody>
          <a:bodyPr/>
          <a:lstStyle/>
          <a:p>
            <a:fld id="{55B025A1-DA7F-487C-8DB5-39127E70B460}" type="slidenum">
              <a:rPr lang="en-US" smtClean="0"/>
              <a:t>30</a:t>
            </a:fld>
            <a:endParaRPr lang="en-US"/>
          </a:p>
        </p:txBody>
      </p:sp>
    </p:spTree>
    <p:extLst>
      <p:ext uri="{BB962C8B-B14F-4D97-AF65-F5344CB8AC3E}">
        <p14:creationId xmlns:p14="http://schemas.microsoft.com/office/powerpoint/2010/main" val="8138229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effectLst/>
                <a:latin typeface="+mn-lt"/>
                <a:ea typeface="+mn-ea"/>
                <a:cs typeface="+mn-cs"/>
              </a:rPr>
              <a:t>Given this context, it is informative to look at the next lab -- the second in a two-part series on arrays,</a:t>
            </a:r>
            <a:r>
              <a:rPr lang="en-US" sz="2000" kern="1200" baseline="0" dirty="0" smtClean="0">
                <a:solidFill>
                  <a:schemeClr val="tx1"/>
                </a:solidFill>
                <a:effectLst/>
                <a:latin typeface="+mn-lt"/>
                <a:ea typeface="+mn-ea"/>
                <a:cs typeface="+mn-cs"/>
              </a:rPr>
              <a:t> </a:t>
            </a:r>
            <a:r>
              <a:rPr lang="en-US" sz="2000" kern="1200" dirty="0" smtClean="0">
                <a:solidFill>
                  <a:schemeClr val="tx1"/>
                </a:solidFill>
                <a:effectLst/>
                <a:latin typeface="+mn-lt"/>
                <a:ea typeface="+mn-ea"/>
                <a:cs typeface="+mn-cs"/>
              </a:rPr>
              <a:t>things have calmed down considerably. While students still don't feel they have a clear plan, they are finding the material more interesting, less difficult and less frustrating. They also feel that, compared with the previous lab, this one has improved their skills. </a:t>
            </a:r>
          </a:p>
          <a:p>
            <a:pPr marL="0" marR="0" indent="0" algn="l" defTabSz="914400" rtl="0" eaLnBrk="1" fontAlgn="auto" latinLnBrk="0" hangingPunct="1">
              <a:lnSpc>
                <a:spcPct val="100000"/>
              </a:lnSpc>
              <a:spcBef>
                <a:spcPts val="0"/>
              </a:spcBef>
              <a:spcAft>
                <a:spcPts val="0"/>
              </a:spcAft>
              <a:buClrTx/>
              <a:buSzTx/>
              <a:buFontTx/>
              <a:buNone/>
              <a:tabLst/>
              <a:defRPr/>
            </a:pPr>
            <a:r>
              <a:rPr lang="en-NZ" sz="2000" kern="1200" dirty="0" smtClean="0">
                <a:solidFill>
                  <a:schemeClr val="tx1"/>
                </a:solidFill>
                <a:effectLst/>
                <a:latin typeface="+mn-lt"/>
                <a:ea typeface="+mn-ea"/>
                <a:cs typeface="+mn-cs"/>
              </a:rPr>
              <a:t>These sorts of analysis can be easily performed  for any piece of work that the student have given dots for and the various patterns give us insight into the quality of our material</a:t>
            </a:r>
            <a:endParaRPr lang="en-US" sz="2000" kern="1200" dirty="0" smtClean="0">
              <a:solidFill>
                <a:schemeClr val="tx1"/>
              </a:solidFill>
              <a:effectLst/>
              <a:latin typeface="+mn-lt"/>
              <a:ea typeface="+mn-ea"/>
              <a:cs typeface="+mn-cs"/>
            </a:endParaRPr>
          </a:p>
          <a:p>
            <a:endParaRPr lang="en-US" sz="2000" dirty="0"/>
          </a:p>
        </p:txBody>
      </p:sp>
      <p:sp>
        <p:nvSpPr>
          <p:cNvPr id="4" name="Slide Number Placeholder 3"/>
          <p:cNvSpPr>
            <a:spLocks noGrp="1"/>
          </p:cNvSpPr>
          <p:nvPr>
            <p:ph type="sldNum" sz="quarter" idx="10"/>
          </p:nvPr>
        </p:nvSpPr>
        <p:spPr/>
        <p:txBody>
          <a:bodyPr/>
          <a:lstStyle/>
          <a:p>
            <a:fld id="{55B025A1-DA7F-487C-8DB5-39127E70B460}" type="slidenum">
              <a:rPr lang="en-US" smtClean="0"/>
              <a:t>31</a:t>
            </a:fld>
            <a:endParaRPr lang="en-US"/>
          </a:p>
        </p:txBody>
      </p:sp>
    </p:spTree>
    <p:extLst>
      <p:ext uri="{BB962C8B-B14F-4D97-AF65-F5344CB8AC3E}">
        <p14:creationId xmlns:p14="http://schemas.microsoft.com/office/powerpoint/2010/main" val="38292971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668350"/>
            <a:ext cx="4965700" cy="3725863"/>
          </a:xfrm>
        </p:spPr>
      </p:sp>
      <p:sp>
        <p:nvSpPr>
          <p:cNvPr id="3" name="Notes Placeholder 2"/>
          <p:cNvSpPr>
            <a:spLocks noGrp="1"/>
          </p:cNvSpPr>
          <p:nvPr>
            <p:ph type="body" idx="1"/>
          </p:nvPr>
        </p:nvSpPr>
        <p:spPr>
          <a:xfrm>
            <a:off x="680720" y="4394213"/>
            <a:ext cx="5445760" cy="5543400"/>
          </a:xfrm>
        </p:spPr>
        <p:txBody>
          <a:bodyPr/>
          <a:lstStyle/>
          <a:p>
            <a:r>
              <a:rPr lang="en-NZ" sz="1400" kern="1200" dirty="0" smtClean="0">
                <a:solidFill>
                  <a:schemeClr val="tx1"/>
                </a:solidFill>
                <a:effectLst/>
              </a:rPr>
              <a:t>The patterns of dots </a:t>
            </a:r>
            <a:r>
              <a:rPr lang="en-NZ" sz="1400" kern="1200" baseline="0" dirty="0" smtClean="0">
                <a:solidFill>
                  <a:schemeClr val="tx1"/>
                </a:solidFill>
                <a:effectLst/>
              </a:rPr>
              <a:t>can also serve as a source of predictive data to help us identify students who are likely to do poorly in the course. We can look at the correlation between scale responses and the final grade of the students.  </a:t>
            </a:r>
          </a:p>
          <a:p>
            <a:r>
              <a:rPr lang="en-US" sz="1400" kern="1200" dirty="0" smtClean="0">
                <a:solidFill>
                  <a:schemeClr val="tx1"/>
                </a:solidFill>
                <a:effectLst/>
              </a:rPr>
              <a:t>The Satisfaction, Plan and Improvement scales are all significantly correlated with final grade. In each case, the observed correlation is positive, meaning higher responses are associated with higher final grades. Students who feel more triumphant, have clearer plans, and feel</a:t>
            </a:r>
            <a:r>
              <a:rPr lang="en-US" sz="1400" kern="1200" baseline="0" dirty="0" smtClean="0">
                <a:solidFill>
                  <a:schemeClr val="tx1"/>
                </a:solidFill>
                <a:effectLst/>
              </a:rPr>
              <a:t> like they are improving</a:t>
            </a:r>
            <a:r>
              <a:rPr lang="en-US" sz="1400" kern="1200" dirty="0" smtClean="0">
                <a:solidFill>
                  <a:schemeClr val="tx1"/>
                </a:solidFill>
                <a:effectLst/>
              </a:rPr>
              <a:t> tend to get better grades.</a:t>
            </a:r>
          </a:p>
          <a:p>
            <a:endParaRPr lang="en-US" sz="1400" kern="1200" dirty="0" smtClean="0">
              <a:solidFill>
                <a:schemeClr val="tx1"/>
              </a:solidFill>
              <a:effectLst/>
            </a:endParaRPr>
          </a:p>
          <a:p>
            <a:r>
              <a:rPr lang="en-US" sz="1400" kern="1200" dirty="0" smtClean="0">
                <a:solidFill>
                  <a:schemeClr val="tx1"/>
                </a:solidFill>
                <a:effectLst/>
              </a:rPr>
              <a:t> Students who submit low scores on these three scales tend to perform poorly in the course, and we would suggest that educators could treat such results in their own students as a danger sign.</a:t>
            </a:r>
          </a:p>
          <a:p>
            <a:endParaRPr lang="en-US" sz="1400" dirty="0" smtClean="0"/>
          </a:p>
          <a:p>
            <a:r>
              <a:rPr lang="en-US" sz="1400" kern="1200" dirty="0" smtClean="0">
                <a:solidFill>
                  <a:schemeClr val="tx1"/>
                </a:solidFill>
                <a:effectLst/>
              </a:rPr>
              <a:t>Responses on the Difficulty, Familiarity and Interest scales are not significantly correlated with final mark. For the familiarity  and interest scales, this is not unexpected. The interest level of a lab should not be determined by one's ability to solve the problems it contains. Also, recognition of content as new or familiar should not be dependent on programming ability.</a:t>
            </a:r>
          </a:p>
          <a:p>
            <a:r>
              <a:rPr lang="en-US" sz="1400" kern="1200" dirty="0" smtClean="0">
                <a:solidFill>
                  <a:schemeClr val="tx1"/>
                </a:solidFill>
                <a:effectLst/>
              </a:rPr>
              <a:t>However, it is somewhat surprising that there is no evidence in our data that Difficulty responses are predictive of eventual course</a:t>
            </a:r>
            <a:r>
              <a:rPr lang="en-US" sz="1400" kern="1200" baseline="0" dirty="0" smtClean="0">
                <a:solidFill>
                  <a:schemeClr val="tx1"/>
                </a:solidFill>
                <a:effectLst/>
              </a:rPr>
              <a:t> </a:t>
            </a:r>
            <a:r>
              <a:rPr lang="en-US" sz="1400" kern="1200" dirty="0" smtClean="0">
                <a:solidFill>
                  <a:schemeClr val="tx1"/>
                </a:solidFill>
                <a:effectLst/>
              </a:rPr>
              <a:t>performance.  One would expect weak students to rate labs as more difficult than strong students. </a:t>
            </a:r>
          </a:p>
          <a:p>
            <a:endParaRPr lang="en-US" sz="14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5B025A1-DA7F-487C-8DB5-39127E70B460}" type="slidenum">
              <a:rPr lang="en-US" smtClean="0"/>
              <a:t>32</a:t>
            </a:fld>
            <a:endParaRPr lang="en-US"/>
          </a:p>
        </p:txBody>
      </p:sp>
    </p:spTree>
    <p:extLst>
      <p:ext uri="{BB962C8B-B14F-4D97-AF65-F5344CB8AC3E}">
        <p14:creationId xmlns:p14="http://schemas.microsoft.com/office/powerpoint/2010/main" val="42835511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effectLst/>
                <a:latin typeface="+mn-lt"/>
                <a:ea typeface="+mn-ea"/>
                <a:cs typeface="+mn-cs"/>
              </a:rPr>
              <a:t>This</a:t>
            </a:r>
            <a:r>
              <a:rPr lang="en-US" sz="2000" kern="1200" baseline="0" dirty="0" smtClean="0">
                <a:solidFill>
                  <a:schemeClr val="tx1"/>
                </a:solidFill>
                <a:effectLst/>
                <a:latin typeface="+mn-lt"/>
                <a:ea typeface="+mn-ea"/>
                <a:cs typeface="+mn-cs"/>
              </a:rPr>
              <a:t> graph </a:t>
            </a:r>
            <a:r>
              <a:rPr lang="en-US" sz="2000" kern="1200" dirty="0" smtClean="0">
                <a:solidFill>
                  <a:schemeClr val="tx1"/>
                </a:solidFill>
                <a:effectLst/>
                <a:latin typeface="+mn-lt"/>
                <a:ea typeface="+mn-ea"/>
                <a:cs typeface="+mn-cs"/>
              </a:rPr>
              <a:t>shows the average score for each of the scales divided up by the eventual course grades of the students so the purple line shows the average response for the students who earned As and the blue line shows the failing grades. The weakest students give relatively low scores on the Improvement, Plan, and Satisfaction scales. Moving through the grade categories, the values on these scales tend to increase with increasing final mark. </a:t>
            </a:r>
            <a:endParaRPr lang="en-US" sz="2000" dirty="0"/>
          </a:p>
        </p:txBody>
      </p:sp>
      <p:sp>
        <p:nvSpPr>
          <p:cNvPr id="4" name="Slide Number Placeholder 3"/>
          <p:cNvSpPr>
            <a:spLocks noGrp="1"/>
          </p:cNvSpPr>
          <p:nvPr>
            <p:ph type="sldNum" sz="quarter" idx="10"/>
          </p:nvPr>
        </p:nvSpPr>
        <p:spPr/>
        <p:txBody>
          <a:bodyPr/>
          <a:lstStyle/>
          <a:p>
            <a:fld id="{55B025A1-DA7F-487C-8DB5-39127E70B460}" type="slidenum">
              <a:rPr lang="en-US" smtClean="0"/>
              <a:t>33</a:t>
            </a:fld>
            <a:endParaRPr lang="en-US"/>
          </a:p>
        </p:txBody>
      </p:sp>
    </p:spTree>
    <p:extLst>
      <p:ext uri="{BB962C8B-B14F-4D97-AF65-F5344CB8AC3E}">
        <p14:creationId xmlns:p14="http://schemas.microsoft.com/office/powerpoint/2010/main" val="32704943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2000" kern="1200" dirty="0" smtClean="0">
                <a:solidFill>
                  <a:schemeClr val="tx1"/>
                </a:solidFill>
                <a:effectLst/>
                <a:latin typeface="+mn-lt"/>
                <a:ea typeface="+mn-ea"/>
                <a:cs typeface="+mn-cs"/>
              </a:rPr>
              <a:t>Our students are having these very emotional experiences that we can now tap into without making anyone feel uncomfortable or taking a huge amount of time. We can use this tool to identify</a:t>
            </a:r>
            <a:r>
              <a:rPr lang="en-NZ" sz="2000" kern="1200" baseline="0" dirty="0" smtClean="0">
                <a:solidFill>
                  <a:schemeClr val="tx1"/>
                </a:solidFill>
                <a:effectLst/>
                <a:latin typeface="+mn-lt"/>
                <a:ea typeface="+mn-ea"/>
                <a:cs typeface="+mn-cs"/>
              </a:rPr>
              <a:t> students at risk  and evaluate our course material easily and quickly.</a:t>
            </a:r>
            <a:endParaRPr lang="en-US" sz="20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5B025A1-DA7F-487C-8DB5-39127E70B460}" type="slidenum">
              <a:rPr lang="en-US" smtClean="0"/>
              <a:t>34</a:t>
            </a:fld>
            <a:endParaRPr lang="en-US"/>
          </a:p>
        </p:txBody>
      </p:sp>
    </p:spTree>
    <p:extLst>
      <p:ext uri="{BB962C8B-B14F-4D97-AF65-F5344CB8AC3E}">
        <p14:creationId xmlns:p14="http://schemas.microsoft.com/office/powerpoint/2010/main" val="2474685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kern="1200" dirty="0" smtClean="0">
                <a:solidFill>
                  <a:schemeClr val="tx1"/>
                </a:solidFill>
                <a:effectLst/>
                <a:latin typeface="+mn-lt"/>
                <a:ea typeface="+mn-ea"/>
                <a:cs typeface="+mn-cs"/>
              </a:rPr>
              <a:t>When</a:t>
            </a:r>
            <a:r>
              <a:rPr lang="en-NZ" sz="1200" kern="1200" baseline="0" dirty="0" smtClean="0">
                <a:solidFill>
                  <a:schemeClr val="tx1"/>
                </a:solidFill>
                <a:effectLst/>
                <a:latin typeface="+mn-lt"/>
                <a:ea typeface="+mn-ea"/>
                <a:cs typeface="+mn-cs"/>
              </a:rPr>
              <a:t> we are talking about the student experience we are interested in states such as interest or boredom, motivation and challenge.  Do they feel they are making progress or are they hopelessly lost.  Can we gather this data quickly and easily?</a:t>
            </a:r>
          </a:p>
          <a:p>
            <a:endParaRPr lang="en-NZ" sz="1200" kern="1200" baseline="0" dirty="0" smtClean="0">
              <a:solidFill>
                <a:schemeClr val="tx1"/>
              </a:solidFill>
              <a:effectLst/>
              <a:latin typeface="+mn-lt"/>
              <a:ea typeface="+mn-ea"/>
              <a:cs typeface="+mn-cs"/>
            </a:endParaRPr>
          </a:p>
          <a:p>
            <a:r>
              <a:rPr lang="en-NZ" sz="1200" kern="1200" baseline="0" dirty="0" smtClean="0">
                <a:solidFill>
                  <a:schemeClr val="tx1"/>
                </a:solidFill>
                <a:effectLst/>
                <a:latin typeface="+mn-lt"/>
                <a:ea typeface="+mn-ea"/>
                <a:cs typeface="+mn-cs"/>
              </a:rPr>
              <a:t>Using this data can we assess our course material, do the students find the labs interesting?  Are the labs too challenging?</a:t>
            </a:r>
          </a:p>
          <a:p>
            <a:endParaRPr lang="en-NZ" sz="1200" kern="1200" baseline="0" dirty="0" smtClean="0">
              <a:solidFill>
                <a:schemeClr val="tx1"/>
              </a:solidFill>
              <a:effectLst/>
              <a:latin typeface="+mn-lt"/>
              <a:ea typeface="+mn-ea"/>
              <a:cs typeface="+mn-cs"/>
            </a:endParaRPr>
          </a:p>
          <a:p>
            <a:r>
              <a:rPr lang="en-NZ" sz="1200" kern="1200" baseline="0" dirty="0" smtClean="0">
                <a:solidFill>
                  <a:schemeClr val="tx1"/>
                </a:solidFill>
                <a:effectLst/>
                <a:latin typeface="+mn-lt"/>
                <a:ea typeface="+mn-ea"/>
                <a:cs typeface="+mn-cs"/>
              </a:rPr>
              <a:t>Could we identify struggling at risk students early in the course, would they give honest feedback through a tool?</a:t>
            </a:r>
          </a:p>
          <a:p>
            <a:endParaRPr lang="en-NZ" sz="1200" kern="1200" baseline="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5B025A1-DA7F-487C-8DB5-39127E70B460}" type="slidenum">
              <a:rPr lang="en-US" smtClean="0"/>
              <a:t>4</a:t>
            </a:fld>
            <a:endParaRPr lang="en-US"/>
          </a:p>
        </p:txBody>
      </p:sp>
    </p:spTree>
    <p:extLst>
      <p:ext uri="{BB962C8B-B14F-4D97-AF65-F5344CB8AC3E}">
        <p14:creationId xmlns:p14="http://schemas.microsoft.com/office/powerpoint/2010/main" val="1392205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kern="1200" dirty="0" smtClean="0">
                <a:solidFill>
                  <a:schemeClr val="tx1"/>
                </a:solidFill>
                <a:effectLst/>
                <a:latin typeface="+mn-lt"/>
                <a:ea typeface="+mn-ea"/>
                <a:cs typeface="+mn-cs"/>
              </a:rPr>
              <a:t>We are teaching introductory programming to year1 Bachelor of Information technology students,</a:t>
            </a:r>
            <a:r>
              <a:rPr lang="en-NZ" sz="1200" kern="1200" baseline="0" dirty="0" smtClean="0">
                <a:solidFill>
                  <a:schemeClr val="tx1"/>
                </a:solidFill>
                <a:effectLst/>
                <a:latin typeface="+mn-lt"/>
                <a:ea typeface="+mn-ea"/>
                <a:cs typeface="+mn-cs"/>
              </a:rPr>
              <a:t> this data has come from 72 students over 2 semesters. There were 25 labs in the course and at the end of every session student have a checkpoint exercise that needs to be marked off.  A lab is a hands on programming session performed under the supervision of the lecturer and a tutorial assistant. </a:t>
            </a:r>
          </a:p>
          <a:p>
            <a:endParaRPr lang="en-NZ" sz="1200" kern="1200" dirty="0" smtClean="0">
              <a:solidFill>
                <a:schemeClr val="tx1"/>
              </a:solidFill>
              <a:effectLst/>
              <a:latin typeface="+mn-lt"/>
              <a:ea typeface="+mn-ea"/>
              <a:cs typeface="+mn-cs"/>
            </a:endParaRPr>
          </a:p>
          <a:p>
            <a:r>
              <a:rPr lang="en-NZ" sz="1200" kern="1200" dirty="0" smtClean="0">
                <a:solidFill>
                  <a:schemeClr val="tx1"/>
                </a:solidFill>
                <a:effectLst/>
                <a:latin typeface="+mn-lt"/>
                <a:ea typeface="+mn-ea"/>
                <a:cs typeface="+mn-cs"/>
              </a:rPr>
              <a:t>The tool presents a series of two-dimensional graphs where the axes are pairs of related questions, for example, the perceived difficulty of a programming problem from hard to easy, and the level of interest in the lab from boring to interesting. </a:t>
            </a:r>
          </a:p>
          <a:p>
            <a:r>
              <a:rPr lang="en-NZ" sz="1200" kern="1200" dirty="0" smtClean="0">
                <a:solidFill>
                  <a:schemeClr val="tx1"/>
                </a:solidFill>
                <a:effectLst/>
                <a:latin typeface="+mn-lt"/>
                <a:ea typeface="+mn-ea"/>
                <a:cs typeface="+mn-cs"/>
              </a:rPr>
              <a:t>Students indicate their feelings by putting a dot in the appropriate quadrant. Here the student has graded the lab as slightly easy and interesting.</a:t>
            </a:r>
          </a:p>
          <a:p>
            <a:endParaRPr lang="en-NZ"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NZ" sz="1200" kern="1200" baseline="0" dirty="0" smtClean="0">
                <a:solidFill>
                  <a:schemeClr val="tx1"/>
                </a:solidFill>
                <a:effectLst/>
                <a:latin typeface="+mn-lt"/>
                <a:ea typeface="+mn-ea"/>
                <a:cs typeface="+mn-cs"/>
              </a:rPr>
              <a:t>There are only three questions so the students give us three dots- its takes about 10 seconds and the students seem to enjoying giving us their dots. </a:t>
            </a:r>
            <a:endParaRPr lang="en-NZ" sz="1200" kern="1200" dirty="0" smtClean="0">
              <a:solidFill>
                <a:schemeClr val="tx1"/>
              </a:solidFill>
              <a:effectLst/>
              <a:latin typeface="+mn-lt"/>
              <a:ea typeface="+mn-ea"/>
              <a:cs typeface="+mn-cs"/>
            </a:endParaRPr>
          </a:p>
          <a:p>
            <a:endParaRPr lang="en-NZ" sz="1200" kern="1200" dirty="0" smtClean="0">
              <a:solidFill>
                <a:schemeClr val="tx1"/>
              </a:solidFill>
              <a:effectLst/>
              <a:latin typeface="+mn-lt"/>
              <a:ea typeface="+mn-ea"/>
              <a:cs typeface="+mn-cs"/>
            </a:endParaRPr>
          </a:p>
          <a:p>
            <a:endParaRPr lang="en-NZ"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55B025A1-DA7F-487C-8DB5-39127E70B460}" type="slidenum">
              <a:rPr lang="en-US" smtClean="0"/>
              <a:t>5</a:t>
            </a:fld>
            <a:endParaRPr lang="en-US"/>
          </a:p>
        </p:txBody>
      </p:sp>
    </p:spTree>
    <p:extLst>
      <p:ext uri="{BB962C8B-B14F-4D97-AF65-F5344CB8AC3E}">
        <p14:creationId xmlns:p14="http://schemas.microsoft.com/office/powerpoint/2010/main" val="3508258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200" kern="1200" dirty="0" smtClean="0">
                <a:solidFill>
                  <a:schemeClr val="tx1"/>
                </a:solidFill>
                <a:effectLst/>
                <a:latin typeface="+mn-lt"/>
                <a:ea typeface="+mn-ea"/>
                <a:cs typeface="+mn-cs"/>
              </a:rPr>
              <a:t>The tool presents a series of three two-dimensional graphs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grid pairs each relate to a particular feature of programming pedagogy: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Difficulty and Interest are paired to observe the extent to which challenge is related to engagement.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Plan and Familiarity are paired to see whether students are recognizing common programming problems and their solutions.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We paired Satisfaction with Improvement </a:t>
            </a:r>
            <a:r>
              <a:rPr lang="en-NZ" sz="1200" kern="1200" dirty="0" smtClean="0">
                <a:solidFill>
                  <a:schemeClr val="tx1"/>
                </a:solidFill>
                <a:effectLst/>
                <a:latin typeface="+mn-lt"/>
                <a:ea typeface="+mn-ea"/>
                <a:cs typeface="+mn-cs"/>
              </a:rPr>
              <a:t>as a lot of research has shown that successful learning involves the process of becoming frustrated and then moving through frustration to success and improvement</a:t>
            </a:r>
            <a:r>
              <a:rPr lang="en-NZ" sz="1200" kern="1200" baseline="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t>
            </a:r>
          </a:p>
          <a:p>
            <a:endParaRPr lang="en-NZ"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5B025A1-DA7F-487C-8DB5-39127E70B460}" type="slidenum">
              <a:rPr lang="en-US" smtClean="0"/>
              <a:t>6</a:t>
            </a:fld>
            <a:endParaRPr lang="en-US"/>
          </a:p>
        </p:txBody>
      </p:sp>
    </p:spTree>
    <p:extLst>
      <p:ext uri="{BB962C8B-B14F-4D97-AF65-F5344CB8AC3E}">
        <p14:creationId xmlns:p14="http://schemas.microsoft.com/office/powerpoint/2010/main" val="2950802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kern="1200" dirty="0" smtClean="0">
                <a:solidFill>
                  <a:schemeClr val="tx1"/>
                </a:solidFill>
                <a:effectLst/>
                <a:latin typeface="+mn-lt"/>
                <a:ea typeface="+mn-ea"/>
                <a:cs typeface="+mn-cs"/>
              </a:rPr>
              <a:t>For each of the questions there is a danger</a:t>
            </a:r>
            <a:r>
              <a:rPr lang="en-NZ" sz="1200" kern="1200" baseline="0" dirty="0" smtClean="0">
                <a:solidFill>
                  <a:schemeClr val="tx1"/>
                </a:solidFill>
                <a:effectLst/>
                <a:latin typeface="+mn-lt"/>
                <a:ea typeface="+mn-ea"/>
                <a:cs typeface="+mn-cs"/>
              </a:rPr>
              <a:t> area. Our data show that students that place their dots in a particular quadrant tend to struggle in the course, and this pattern starts to emerge as early as two to three weeks in.</a:t>
            </a:r>
          </a:p>
          <a:p>
            <a:r>
              <a:rPr lang="en-NZ" sz="1200" kern="1200" baseline="0" dirty="0" smtClean="0">
                <a:solidFill>
                  <a:schemeClr val="tx1"/>
                </a:solidFill>
                <a:effectLst/>
                <a:latin typeface="+mn-lt"/>
                <a:ea typeface="+mn-ea"/>
                <a:cs typeface="+mn-cs"/>
              </a:rPr>
              <a:t>For this question the students grade the lab as Easy to Hard and Boring to Interesting. Anyone selecting the </a:t>
            </a:r>
            <a:r>
              <a:rPr lang="en-NZ" sz="1200" kern="1200" dirty="0" smtClean="0">
                <a:solidFill>
                  <a:schemeClr val="tx1"/>
                </a:solidFill>
                <a:effectLst/>
                <a:latin typeface="+mn-lt"/>
                <a:ea typeface="+mn-ea"/>
                <a:cs typeface="+mn-cs"/>
              </a:rPr>
              <a:t>Boring and hard quadrant is probably showing disengagement.</a:t>
            </a:r>
          </a:p>
          <a:p>
            <a:r>
              <a:rPr lang="en-NZ" sz="1200" kern="1200" dirty="0" smtClean="0">
                <a:solidFill>
                  <a:schemeClr val="tx1"/>
                </a:solidFill>
                <a:effectLst/>
                <a:latin typeface="+mn-lt"/>
                <a:ea typeface="+mn-ea"/>
                <a:cs typeface="+mn-cs"/>
              </a:rPr>
              <a:t>While the hard and interesting</a:t>
            </a:r>
            <a:r>
              <a:rPr lang="en-NZ" sz="1200" kern="1200" baseline="0" dirty="0" smtClean="0">
                <a:solidFill>
                  <a:schemeClr val="tx1"/>
                </a:solidFill>
                <a:effectLst/>
                <a:latin typeface="+mn-lt"/>
                <a:ea typeface="+mn-ea"/>
                <a:cs typeface="+mn-cs"/>
              </a:rPr>
              <a:t> quadrant is seen as a good challenge</a:t>
            </a:r>
          </a:p>
          <a:p>
            <a:r>
              <a:rPr lang="en-NZ" sz="1200" kern="1200" baseline="0" dirty="0" smtClean="0">
                <a:solidFill>
                  <a:schemeClr val="tx1"/>
                </a:solidFill>
                <a:effectLst/>
                <a:latin typeface="+mn-lt"/>
                <a:ea typeface="+mn-ea"/>
                <a:cs typeface="+mn-cs"/>
              </a:rPr>
              <a:t>the amount of challenge must be just right for optimal learning to occur. We call this the sweet spot.</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5B025A1-DA7F-487C-8DB5-39127E70B460}" type="slidenum">
              <a:rPr lang="en-US" smtClean="0"/>
              <a:t>7</a:t>
            </a:fld>
            <a:endParaRPr lang="en-US"/>
          </a:p>
        </p:txBody>
      </p:sp>
    </p:spTree>
    <p:extLst>
      <p:ext uri="{BB962C8B-B14F-4D97-AF65-F5344CB8AC3E}">
        <p14:creationId xmlns:p14="http://schemas.microsoft.com/office/powerpoint/2010/main" val="2886698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Question two asked to what extent was the content familiar versus the content was</a:t>
            </a:r>
            <a:r>
              <a:rPr lang="en-NZ" baseline="0" dirty="0" smtClean="0"/>
              <a:t> all new</a:t>
            </a:r>
            <a:r>
              <a:rPr lang="en-NZ" dirty="0" smtClean="0"/>
              <a:t> and did they have a clear plan for the problem</a:t>
            </a:r>
            <a:r>
              <a:rPr lang="en-NZ" baseline="0" dirty="0" smtClean="0"/>
              <a:t> versus they didn’t know how to approach the problem. </a:t>
            </a:r>
          </a:p>
          <a:p>
            <a:endParaRPr lang="en-NZ"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suggest that the No Plan</a:t>
            </a:r>
            <a:r>
              <a:rPr lang="en-US" sz="1200" kern="1200" baseline="0" dirty="0" smtClean="0">
                <a:solidFill>
                  <a:schemeClr val="tx1"/>
                </a:solidFill>
                <a:effectLst/>
                <a:latin typeface="+mn-lt"/>
                <a:ea typeface="+mn-ea"/>
                <a:cs typeface="+mn-cs"/>
              </a:rPr>
              <a:t> but </a:t>
            </a:r>
            <a:r>
              <a:rPr lang="en-US" sz="1200" kern="1200" dirty="0" smtClean="0">
                <a:solidFill>
                  <a:schemeClr val="tx1"/>
                </a:solidFill>
                <a:effectLst/>
                <a:latin typeface="+mn-lt"/>
                <a:ea typeface="+mn-ea"/>
                <a:cs typeface="+mn-cs"/>
              </a:rPr>
              <a:t>Familiar quadrant is another "danger cell".  Students are recognizing</a:t>
            </a:r>
            <a:r>
              <a:rPr lang="en-US" sz="1200" kern="1200" baseline="0" dirty="0" smtClean="0">
                <a:solidFill>
                  <a:schemeClr val="tx1"/>
                </a:solidFill>
                <a:effectLst/>
                <a:latin typeface="+mn-lt"/>
                <a:ea typeface="+mn-ea"/>
                <a:cs typeface="+mn-cs"/>
              </a:rPr>
              <a:t> that they have seen this type of  problem before but the still don’t know to get started on it.</a:t>
            </a:r>
          </a:p>
          <a:p>
            <a:pPr marL="0" marR="0" indent="0" algn="l" defTabSz="914400" rtl="0" eaLnBrk="1" fontAlgn="auto" latinLnBrk="0" hangingPunct="1">
              <a:lnSpc>
                <a:spcPct val="100000"/>
              </a:lnSpc>
              <a:spcBef>
                <a:spcPts val="0"/>
              </a:spcBef>
              <a:spcAft>
                <a:spcPts val="0"/>
              </a:spcAft>
              <a:buClrTx/>
              <a:buSzTx/>
              <a:buFontTx/>
              <a:buNone/>
              <a:tabLst/>
              <a:defRPr/>
            </a:pPr>
            <a:r>
              <a:rPr lang="en-NZ" sz="1200" kern="1200" baseline="0" dirty="0" smtClean="0">
                <a:solidFill>
                  <a:schemeClr val="tx1"/>
                </a:solidFill>
                <a:effectLst/>
                <a:latin typeface="+mn-lt"/>
                <a:ea typeface="+mn-ea"/>
                <a:cs typeface="+mn-cs"/>
              </a:rPr>
              <a:t>Even more worrying are students who report every lab as content is all new and don’t know what to do. They are not recognising any programming patterns.</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Students demonstrating these response patterns may benefit from early lecturer intervention and other additional support.</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5B025A1-DA7F-487C-8DB5-39127E70B460}" type="slidenum">
              <a:rPr lang="en-US" smtClean="0"/>
              <a:t>8</a:t>
            </a:fld>
            <a:endParaRPr lang="en-US"/>
          </a:p>
        </p:txBody>
      </p:sp>
    </p:spTree>
    <p:extLst>
      <p:ext uri="{BB962C8B-B14F-4D97-AF65-F5344CB8AC3E}">
        <p14:creationId xmlns:p14="http://schemas.microsoft.com/office/powerpoint/2010/main" val="1233228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Question three</a:t>
            </a:r>
            <a:r>
              <a:rPr lang="en-NZ" baseline="0" dirty="0" smtClean="0"/>
              <a:t> asked how they felt on a scale of frustrated to triumphant and whether they felt their programming had improved or not. </a:t>
            </a:r>
          </a:p>
          <a:p>
            <a:r>
              <a:rPr lang="en-NZ" baseline="0" dirty="0" smtClean="0"/>
              <a:t>In order to learn students must be challenged by new material, this can cause frustration and confusion, we need a balance of frustration and triumph.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is like the story of Goldilocks: the amount of challenge must be just right -- neither too much nor too little -- for optimal learning to occur.</a:t>
            </a:r>
          </a:p>
          <a:p>
            <a:pPr marL="0" marR="0" indent="0" algn="l" defTabSz="914400" rtl="0" eaLnBrk="1" fontAlgn="auto" latinLnBrk="0" hangingPunct="1">
              <a:lnSpc>
                <a:spcPct val="100000"/>
              </a:lnSpc>
              <a:spcBef>
                <a:spcPts val="0"/>
              </a:spcBef>
              <a:spcAft>
                <a:spcPts val="0"/>
              </a:spcAft>
              <a:buClrTx/>
              <a:buSzTx/>
              <a:buFontTx/>
              <a:buNone/>
              <a:tabLst/>
              <a:defRPr/>
            </a:pPr>
            <a:r>
              <a:rPr lang="en-NZ" sz="1200" kern="1200" dirty="0" smtClean="0">
                <a:solidFill>
                  <a:schemeClr val="tx1"/>
                </a:solidFill>
                <a:effectLst/>
                <a:latin typeface="+mn-lt"/>
                <a:ea typeface="+mn-ea"/>
                <a:cs typeface="+mn-cs"/>
              </a:rPr>
              <a:t>The danger zone here is</a:t>
            </a:r>
            <a:r>
              <a:rPr lang="en-NZ" sz="1200" kern="1200" baseline="0" dirty="0" smtClean="0">
                <a:solidFill>
                  <a:schemeClr val="tx1"/>
                </a:solidFill>
                <a:effectLst/>
                <a:latin typeface="+mn-lt"/>
                <a:ea typeface="+mn-ea"/>
                <a:cs typeface="+mn-cs"/>
              </a:rPr>
              <a:t> students who are continually frustrated and feel they are not improving.</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5B025A1-DA7F-487C-8DB5-39127E70B460}" type="slidenum">
              <a:rPr lang="en-US" smtClean="0"/>
              <a:t>9</a:t>
            </a:fld>
            <a:endParaRPr lang="en-US"/>
          </a:p>
        </p:txBody>
      </p:sp>
    </p:spTree>
    <p:extLst>
      <p:ext uri="{BB962C8B-B14F-4D97-AF65-F5344CB8AC3E}">
        <p14:creationId xmlns:p14="http://schemas.microsoft.com/office/powerpoint/2010/main" val="8826659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4" name="Picture 6" descr="OP_logo_V_rgb_LR.jpg"/>
          <p:cNvPicPr>
            <a:picLocks noChangeAspect="1"/>
          </p:cNvPicPr>
          <p:nvPr/>
        </p:nvPicPr>
        <p:blipFill>
          <a:blip r:embed="rId3" cstate="print"/>
          <a:srcRect/>
          <a:stretch>
            <a:fillRect/>
          </a:stretch>
        </p:blipFill>
        <p:spPr bwMode="auto">
          <a:xfrm>
            <a:off x="3581400" y="1143000"/>
            <a:ext cx="1220788" cy="1447800"/>
          </a:xfrm>
          <a:prstGeom prst="rect">
            <a:avLst/>
          </a:prstGeom>
          <a:noFill/>
          <a:ln w="9525">
            <a:noFill/>
            <a:miter lim="800000"/>
            <a:headEnd/>
            <a:tailEnd/>
          </a:ln>
        </p:spPr>
      </p:pic>
      <p:sp>
        <p:nvSpPr>
          <p:cNvPr id="2" name="Title 1"/>
          <p:cNvSpPr>
            <a:spLocks noGrp="1"/>
          </p:cNvSpPr>
          <p:nvPr>
            <p:ph type="ctrTitle"/>
          </p:nvPr>
        </p:nvSpPr>
        <p:spPr>
          <a:xfrm>
            <a:off x="3470400" y="2757600"/>
            <a:ext cx="4849200" cy="1476000"/>
          </a:xfrm>
        </p:spPr>
        <p:txBody>
          <a:bodyPr anchor="t">
            <a:normAutofit/>
          </a:bodyPr>
          <a:lstStyle>
            <a:lvl1pPr algn="l">
              <a:lnSpc>
                <a:spcPts val="4000"/>
              </a:lnSpc>
              <a:spcAft>
                <a:spcPts val="1400"/>
              </a:spcAft>
              <a:defRPr sz="4000" b="1" i="0">
                <a:solidFill>
                  <a:schemeClr val="bg1"/>
                </a:solidFill>
                <a:latin typeface="Arial"/>
                <a:cs typeface="Arial"/>
              </a:defRPr>
            </a:lvl1pPr>
          </a:lstStyle>
          <a:p>
            <a:r>
              <a:rPr lang="en-US" smtClean="0"/>
              <a:t>Click to edit Master title style</a:t>
            </a:r>
            <a:endParaRPr lang="en-US" dirty="0"/>
          </a:p>
        </p:txBody>
      </p:sp>
      <p:sp>
        <p:nvSpPr>
          <p:cNvPr id="3" name="Subtitle 2"/>
          <p:cNvSpPr>
            <a:spLocks noGrp="1"/>
          </p:cNvSpPr>
          <p:nvPr>
            <p:ph type="subTitle" idx="1"/>
          </p:nvPr>
        </p:nvSpPr>
        <p:spPr>
          <a:xfrm>
            <a:off x="3470400" y="4057200"/>
            <a:ext cx="4849200" cy="871200"/>
          </a:xfrm>
        </p:spPr>
        <p:txBody>
          <a:bodyPr anchor="b">
            <a:normAutofit/>
          </a:bodyPr>
          <a:lstStyle>
            <a:lvl1pPr marL="0" indent="0" algn="l">
              <a:lnSpc>
                <a:spcPts val="1800"/>
              </a:lnSpc>
              <a:buNone/>
              <a:defRPr sz="180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Date Placeholder 3"/>
          <p:cNvSpPr>
            <a:spLocks noGrp="1"/>
          </p:cNvSpPr>
          <p:nvPr>
            <p:ph type="dt" sz="half" idx="10"/>
          </p:nvPr>
        </p:nvSpPr>
        <p:spPr/>
        <p:txBody>
          <a:bodyPr/>
          <a:lstStyle>
            <a:lvl1pPr>
              <a:defRPr>
                <a:solidFill>
                  <a:srgbClr val="FFFFFF"/>
                </a:solidFill>
              </a:defRPr>
            </a:lvl1pPr>
          </a:lstStyle>
          <a:p>
            <a:fld id="{61A767F0-60E8-44A6-B307-A90783EB2F3F}" type="datetimeFigureOut">
              <a:rPr lang="en-US" smtClean="0"/>
              <a:t>10/18/2018</a:t>
            </a:fld>
            <a:endParaRPr lang="en-US"/>
          </a:p>
        </p:txBody>
      </p:sp>
      <p:sp>
        <p:nvSpPr>
          <p:cNvPr id="6"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7" name="Slide Number Placeholder 5"/>
          <p:cNvSpPr>
            <a:spLocks noGrp="1"/>
          </p:cNvSpPr>
          <p:nvPr>
            <p:ph type="sldNum" sz="quarter" idx="12"/>
          </p:nvPr>
        </p:nvSpPr>
        <p:spPr/>
        <p:txBody>
          <a:bodyPr/>
          <a:lstStyle>
            <a:lvl1pPr>
              <a:defRPr>
                <a:solidFill>
                  <a:srgbClr val="FFFFFF"/>
                </a:solidFill>
              </a:defRPr>
            </a:lvl1pPr>
          </a:lstStyle>
          <a:p>
            <a:fld id="{87C5BE3C-AF7E-4F7C-88A8-2A792C0B1B03}" type="slidenum">
              <a:rPr lang="en-US" smtClean="0"/>
              <a:t>‹#›</a:t>
            </a:fld>
            <a:endParaRPr lang="en-US"/>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533400" y="617538"/>
            <a:ext cx="8153400" cy="1143000"/>
          </a:xfrm>
        </p:spPr>
        <p:txBody>
          <a:bodyPr/>
          <a:lstStyle/>
          <a:p>
            <a:r>
              <a:rPr lang="en-US" smtClean="0"/>
              <a:t>Click to edit Master title style</a:t>
            </a:r>
            <a:endParaRPr lang="en-NZ"/>
          </a:p>
        </p:txBody>
      </p:sp>
      <p:sp>
        <p:nvSpPr>
          <p:cNvPr id="3" name="Content Placeholder 2"/>
          <p:cNvSpPr>
            <a:spLocks noGrp="1"/>
          </p:cNvSpPr>
          <p:nvPr>
            <p:ph sz="quarter" idx="1"/>
          </p:nvPr>
        </p:nvSpPr>
        <p:spPr>
          <a:xfrm>
            <a:off x="533400" y="1981200"/>
            <a:ext cx="40767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quarter" idx="2"/>
          </p:nvPr>
        </p:nvSpPr>
        <p:spPr>
          <a:xfrm>
            <a:off x="4762500" y="1981200"/>
            <a:ext cx="40767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Content Placeholder 4"/>
          <p:cNvSpPr>
            <a:spLocks noGrp="1"/>
          </p:cNvSpPr>
          <p:nvPr>
            <p:ph sz="quarter" idx="3"/>
          </p:nvPr>
        </p:nvSpPr>
        <p:spPr>
          <a:xfrm>
            <a:off x="533400" y="4305300"/>
            <a:ext cx="40767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Content Placeholder 5"/>
          <p:cNvSpPr>
            <a:spLocks noGrp="1"/>
          </p:cNvSpPr>
          <p:nvPr>
            <p:ph sz="quarter" idx="4"/>
          </p:nvPr>
        </p:nvSpPr>
        <p:spPr>
          <a:xfrm>
            <a:off x="4762500" y="4305300"/>
            <a:ext cx="40767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Rectangle 2"/>
          <p:cNvSpPr>
            <a:spLocks noGrp="1" noChangeArrowheads="1"/>
          </p:cNvSpPr>
          <p:nvPr>
            <p:ph type="ftr" sz="quarter" idx="10"/>
          </p:nvPr>
        </p:nvSpPr>
        <p:spPr/>
        <p:txBody>
          <a:bodyPr/>
          <a:lstStyle>
            <a:lvl1pPr>
              <a:defRPr/>
            </a:lvl1pPr>
          </a:lstStyle>
          <a:p>
            <a:endParaRPr lang="en-US"/>
          </a:p>
        </p:txBody>
      </p:sp>
      <p:sp>
        <p:nvSpPr>
          <p:cNvPr id="8" name="Rectangle 3"/>
          <p:cNvSpPr>
            <a:spLocks noGrp="1" noChangeArrowheads="1"/>
          </p:cNvSpPr>
          <p:nvPr>
            <p:ph type="sldNum" sz="quarter" idx="11"/>
          </p:nvPr>
        </p:nvSpPr>
        <p:spPr/>
        <p:txBody>
          <a:bodyPr/>
          <a:lstStyle>
            <a:lvl1pPr>
              <a:defRPr/>
            </a:lvl1pPr>
          </a:lstStyle>
          <a:p>
            <a:fld id="{87C5BE3C-AF7E-4F7C-88A8-2A792C0B1B03}" type="slidenum">
              <a:rPr lang="en-US" smtClean="0"/>
              <a:t>‹#›</a:t>
            </a:fld>
            <a:endParaRPr lang="en-US"/>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A767F0-60E8-44A6-B307-A90783EB2F3F}" type="datetimeFigureOut">
              <a:rPr lang="en-US" smtClean="0"/>
              <a:t>10/18/2018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C5BE3C-AF7E-4F7C-88A8-2A792C0B1B03}" type="slidenum">
              <a:rPr lang="en-US" smtClean="0"/>
              <a:t>‹#›</a:t>
            </a:fld>
            <a:endParaRPr lang="en-US"/>
          </a:p>
        </p:txBody>
      </p:sp>
    </p:spTree>
    <p:extLst>
      <p:ext uri="{BB962C8B-B14F-4D97-AF65-F5344CB8AC3E}">
        <p14:creationId xmlns:p14="http://schemas.microsoft.com/office/powerpoint/2010/main" val="2044989172"/>
      </p:ext>
    </p:extLst>
  </p:cSld>
  <p:clrMapOvr>
    <a:masterClrMapping/>
  </p:clrMapOvr>
  <p:transition spd="slow">
    <p:wip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A767F0-60E8-44A6-B307-A90783EB2F3F}" type="datetimeFigureOut">
              <a:rPr lang="en-US" smtClean="0"/>
              <a:t>10/18/2018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C5BE3C-AF7E-4F7C-88A8-2A792C0B1B03}" type="slidenum">
              <a:rPr lang="en-US" smtClean="0"/>
              <a:t>‹#›</a:t>
            </a:fld>
            <a:endParaRPr lang="en-US"/>
          </a:p>
        </p:txBody>
      </p:sp>
    </p:spTree>
    <p:extLst>
      <p:ext uri="{BB962C8B-B14F-4D97-AF65-F5344CB8AC3E}">
        <p14:creationId xmlns:p14="http://schemas.microsoft.com/office/powerpoint/2010/main" val="3410065329"/>
      </p:ext>
    </p:extLst>
  </p:cSld>
  <p:clrMapOvr>
    <a:masterClrMapping/>
  </p:clrMapOvr>
  <p:transition spd="slow">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A767F0-60E8-44A6-B307-A90783EB2F3F}" type="datetimeFigureOut">
              <a:rPr lang="en-US" smtClean="0"/>
              <a:t>10/18/2018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C5BE3C-AF7E-4F7C-88A8-2A792C0B1B03}" type="slidenum">
              <a:rPr lang="en-US" smtClean="0"/>
              <a:t>‹#›</a:t>
            </a:fld>
            <a:endParaRPr lang="en-US"/>
          </a:p>
        </p:txBody>
      </p:sp>
    </p:spTree>
    <p:extLst>
      <p:ext uri="{BB962C8B-B14F-4D97-AF65-F5344CB8AC3E}">
        <p14:creationId xmlns:p14="http://schemas.microsoft.com/office/powerpoint/2010/main" val="11012807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A767F0-60E8-44A6-B307-A90783EB2F3F}" type="datetimeFigureOut">
              <a:rPr lang="en-US" smtClean="0"/>
              <a:t>10/18/2018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C5BE3C-AF7E-4F7C-88A8-2A792C0B1B03}" type="slidenum">
              <a:rPr lang="en-US" smtClean="0"/>
              <a:t>‹#›</a:t>
            </a:fld>
            <a:endParaRPr lang="en-US"/>
          </a:p>
        </p:txBody>
      </p:sp>
    </p:spTree>
    <p:extLst>
      <p:ext uri="{BB962C8B-B14F-4D97-AF65-F5344CB8AC3E}">
        <p14:creationId xmlns:p14="http://schemas.microsoft.com/office/powerpoint/2010/main" val="864537734"/>
      </p:ext>
    </p:extLst>
  </p:cSld>
  <p:clrMapOvr>
    <a:masterClrMapping/>
  </p:clrMapOvr>
  <p:transition spd="slow">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A767F0-60E8-44A6-B307-A90783EB2F3F}" type="datetimeFigureOut">
              <a:rPr lang="en-US" smtClean="0"/>
              <a:t>10/18/2018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C5BE3C-AF7E-4F7C-88A8-2A792C0B1B03}" type="slidenum">
              <a:rPr lang="en-US" smtClean="0"/>
              <a:t>‹#›</a:t>
            </a:fld>
            <a:endParaRPr lang="en-US"/>
          </a:p>
        </p:txBody>
      </p:sp>
    </p:spTree>
    <p:extLst>
      <p:ext uri="{BB962C8B-B14F-4D97-AF65-F5344CB8AC3E}">
        <p14:creationId xmlns:p14="http://schemas.microsoft.com/office/powerpoint/2010/main" val="9716240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A767F0-60E8-44A6-B307-A90783EB2F3F}" type="datetimeFigureOut">
              <a:rPr lang="en-US" smtClean="0"/>
              <a:t>10/18/2018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C5BE3C-AF7E-4F7C-88A8-2A792C0B1B03}" type="slidenum">
              <a:rPr lang="en-US" smtClean="0"/>
              <a:t>‹#›</a:t>
            </a:fld>
            <a:endParaRPr lang="en-US"/>
          </a:p>
        </p:txBody>
      </p:sp>
    </p:spTree>
    <p:extLst>
      <p:ext uri="{BB962C8B-B14F-4D97-AF65-F5344CB8AC3E}">
        <p14:creationId xmlns:p14="http://schemas.microsoft.com/office/powerpoint/2010/main" val="4118930204"/>
      </p:ext>
    </p:extLst>
  </p:cSld>
  <p:clrMapOvr>
    <a:masterClrMapping/>
  </p:clrMapOvr>
  <p:transition spd="slow">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A767F0-60E8-44A6-B307-A90783EB2F3F}" type="datetimeFigureOut">
              <a:rPr lang="en-US" smtClean="0"/>
              <a:t>10/18/2018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C5BE3C-AF7E-4F7C-88A8-2A792C0B1B03}" type="slidenum">
              <a:rPr lang="en-US" smtClean="0"/>
              <a:t>‹#›</a:t>
            </a:fld>
            <a:endParaRPr lang="en-US"/>
          </a:p>
        </p:txBody>
      </p:sp>
    </p:spTree>
    <p:extLst>
      <p:ext uri="{BB962C8B-B14F-4D97-AF65-F5344CB8AC3E}">
        <p14:creationId xmlns:p14="http://schemas.microsoft.com/office/powerpoint/2010/main" val="194562994"/>
      </p:ext>
    </p:extLst>
  </p:cSld>
  <p:clrMapOvr>
    <a:masterClrMapping/>
  </p:clrMapOvr>
  <p:transition spd="slow">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A767F0-60E8-44A6-B307-A90783EB2F3F}" type="datetimeFigureOut">
              <a:rPr lang="en-US" smtClean="0"/>
              <a:t>10/18/2018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C5BE3C-AF7E-4F7C-88A8-2A792C0B1B03}" type="slidenum">
              <a:rPr lang="en-US" smtClean="0"/>
              <a:t>‹#›</a:t>
            </a:fld>
            <a:endParaRPr lang="en-US"/>
          </a:p>
        </p:txBody>
      </p:sp>
    </p:spTree>
    <p:extLst>
      <p:ext uri="{BB962C8B-B14F-4D97-AF65-F5344CB8AC3E}">
        <p14:creationId xmlns:p14="http://schemas.microsoft.com/office/powerpoint/2010/main" val="2132497716"/>
      </p:ext>
    </p:extLst>
  </p:cSld>
  <p:clrMapOvr>
    <a:masterClrMapping/>
  </p:clrMapOvr>
  <p:transition spd="slow">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A767F0-60E8-44A6-B307-A90783EB2F3F}" type="datetimeFigureOut">
              <a:rPr lang="en-US" smtClean="0"/>
              <a:t>10/18/2018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C5BE3C-AF7E-4F7C-88A8-2A792C0B1B03}" type="slidenum">
              <a:rPr lang="en-US" smtClean="0"/>
              <a:t>‹#›</a:t>
            </a:fld>
            <a:endParaRPr lang="en-US"/>
          </a:p>
        </p:txBody>
      </p:sp>
    </p:spTree>
    <p:extLst>
      <p:ext uri="{BB962C8B-B14F-4D97-AF65-F5344CB8AC3E}">
        <p14:creationId xmlns:p14="http://schemas.microsoft.com/office/powerpoint/2010/main" val="4122081642"/>
      </p:ext>
    </p:extLst>
  </p:cSld>
  <p:clrMapOvr>
    <a:masterClrMapping/>
  </p:clrMapOvr>
  <p:transition spd="slow">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spcBef>
                <a:spcPts val="1500"/>
              </a:spcBef>
              <a:spcAft>
                <a:spcPts val="0"/>
              </a:spcAft>
              <a:defRPr/>
            </a:lvl1pPr>
            <a:lvl2pPr>
              <a:spcBef>
                <a:spcPts val="600"/>
              </a:spcBef>
              <a:spcAft>
                <a:spcPts val="0"/>
              </a:spcAft>
              <a:defRPr/>
            </a:lvl2pPr>
            <a:lvl3pPr>
              <a:spcAft>
                <a:spcPts val="0"/>
              </a:spcAft>
              <a:defRPr/>
            </a:lvl3pPr>
            <a:lvl4pPr>
              <a:spcAft>
                <a:spcPts val="0"/>
              </a:spcAft>
              <a:defRPr/>
            </a:lvl4pPr>
            <a:lvl5pPr>
              <a:spcAft>
                <a:spcPts val="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61A767F0-60E8-44A6-B307-A90783EB2F3F}" type="datetimeFigureOut">
              <a:rPr lang="en-US" smtClean="0"/>
              <a:t>10/18/2018</a:t>
            </a:fld>
            <a:endParaRPr lang="en-US"/>
          </a:p>
        </p:txBody>
      </p:sp>
      <p:sp>
        <p:nvSpPr>
          <p:cNvPr id="5" name="Slide Number Placeholder 5"/>
          <p:cNvSpPr>
            <a:spLocks noGrp="1"/>
          </p:cNvSpPr>
          <p:nvPr>
            <p:ph type="sldNum" sz="quarter" idx="11"/>
          </p:nvPr>
        </p:nvSpPr>
        <p:spPr/>
        <p:txBody>
          <a:bodyPr/>
          <a:lstStyle>
            <a:lvl1pPr>
              <a:defRPr b="0">
                <a:solidFill>
                  <a:schemeClr val="tx1"/>
                </a:solidFill>
              </a:defRPr>
            </a:lvl1pPr>
          </a:lstStyle>
          <a:p>
            <a:fld id="{87C5BE3C-AF7E-4F7C-88A8-2A792C0B1B03}" type="slidenum">
              <a:rPr lang="en-US" smtClean="0"/>
              <a:t>‹#›</a:t>
            </a:fld>
            <a:endParaRPr lang="en-US"/>
          </a:p>
        </p:txBody>
      </p:sp>
    </p:spTree>
  </p:cSld>
  <p:clrMapOvr>
    <a:masterClrMapping/>
  </p:clrMapOvr>
  <p:transition spd="slow">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A767F0-60E8-44A6-B307-A90783EB2F3F}" type="datetimeFigureOut">
              <a:rPr lang="en-US" smtClean="0"/>
              <a:t>10/18/2018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C5BE3C-AF7E-4F7C-88A8-2A792C0B1B03}" type="slidenum">
              <a:rPr lang="en-US" smtClean="0"/>
              <a:t>‹#›</a:t>
            </a:fld>
            <a:endParaRPr lang="en-US"/>
          </a:p>
        </p:txBody>
      </p:sp>
    </p:spTree>
    <p:extLst>
      <p:ext uri="{BB962C8B-B14F-4D97-AF65-F5344CB8AC3E}">
        <p14:creationId xmlns:p14="http://schemas.microsoft.com/office/powerpoint/2010/main" val="4202397773"/>
      </p:ext>
    </p:extLst>
  </p:cSld>
  <p:clrMapOvr>
    <a:masterClrMapping/>
  </p:clrMapOvr>
  <p:transition spd="slow">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A767F0-60E8-44A6-B307-A90783EB2F3F}" type="datetimeFigureOut">
              <a:rPr lang="en-US" smtClean="0"/>
              <a:t>10/18/2018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C5BE3C-AF7E-4F7C-88A8-2A792C0B1B03}" type="slidenum">
              <a:rPr lang="en-US" smtClean="0"/>
              <a:t>‹#›</a:t>
            </a:fld>
            <a:endParaRPr lang="en-US"/>
          </a:p>
        </p:txBody>
      </p:sp>
    </p:spTree>
    <p:extLst>
      <p:ext uri="{BB962C8B-B14F-4D97-AF65-F5344CB8AC3E}">
        <p14:creationId xmlns:p14="http://schemas.microsoft.com/office/powerpoint/2010/main" val="364592918"/>
      </p:ext>
    </p:extLst>
  </p:cSld>
  <p:clrMapOvr>
    <a:masterClrMapping/>
  </p:clrMapOvr>
  <p:transition spd="slow">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1487"/>
            <a:ext cx="7772400" cy="1468967"/>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21" indent="0" algn="ctr">
              <a:buNone/>
              <a:defRPr>
                <a:solidFill>
                  <a:schemeClr val="tx1">
                    <a:tint val="75000"/>
                  </a:schemeClr>
                </a:solidFill>
              </a:defRPr>
            </a:lvl2pPr>
            <a:lvl3pPr marL="914242" indent="0" algn="ctr">
              <a:buNone/>
              <a:defRPr>
                <a:solidFill>
                  <a:schemeClr val="tx1">
                    <a:tint val="75000"/>
                  </a:schemeClr>
                </a:solidFill>
              </a:defRPr>
            </a:lvl3pPr>
            <a:lvl4pPr marL="1371364" indent="0" algn="ctr">
              <a:buNone/>
              <a:defRPr>
                <a:solidFill>
                  <a:schemeClr val="tx1">
                    <a:tint val="75000"/>
                  </a:schemeClr>
                </a:solidFill>
              </a:defRPr>
            </a:lvl4pPr>
            <a:lvl5pPr marL="1828484" indent="0" algn="ctr">
              <a:buNone/>
              <a:defRPr>
                <a:solidFill>
                  <a:schemeClr val="tx1">
                    <a:tint val="75000"/>
                  </a:schemeClr>
                </a:solidFill>
              </a:defRPr>
            </a:lvl5pPr>
            <a:lvl6pPr marL="2285605" indent="0" algn="ctr">
              <a:buNone/>
              <a:defRPr>
                <a:solidFill>
                  <a:schemeClr val="tx1">
                    <a:tint val="75000"/>
                  </a:schemeClr>
                </a:solidFill>
              </a:defRPr>
            </a:lvl6pPr>
            <a:lvl7pPr marL="2742726" indent="0" algn="ctr">
              <a:buNone/>
              <a:defRPr>
                <a:solidFill>
                  <a:schemeClr val="tx1">
                    <a:tint val="75000"/>
                  </a:schemeClr>
                </a:solidFill>
              </a:defRPr>
            </a:lvl7pPr>
            <a:lvl8pPr marL="3199847" indent="0" algn="ctr">
              <a:buNone/>
              <a:defRPr>
                <a:solidFill>
                  <a:schemeClr val="tx1">
                    <a:tint val="75000"/>
                  </a:schemeClr>
                </a:solidFill>
              </a:defRPr>
            </a:lvl8pPr>
            <a:lvl9pPr marL="365696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4AD5D6-B67B-CD4D-A5BD-1FE86769B3A8}" type="datetimeFigureOut">
              <a:rPr lang="en-US" smtClean="0">
                <a:solidFill>
                  <a:prstClr val="black">
                    <a:tint val="75000"/>
                  </a:prstClr>
                </a:solidFill>
              </a:rPr>
              <a:pPr/>
              <a:t>10/18/2018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DCF2A44-C8AD-354A-84EB-7BACEBA8169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77338353"/>
      </p:ext>
    </p:extLst>
  </p:cSld>
  <p:clrMapOvr>
    <a:masterClrMapping/>
  </p:clrMapOvr>
  <mc:AlternateContent xmlns:mc="http://schemas.openxmlformats.org/markup-compatibility/2006" xmlns:p14="http://schemas.microsoft.com/office/powerpoint/2010/main">
    <mc:Choice Requires="p14">
      <p:transition p14:dur="250" advClick="0" advTm="4000">
        <p:fade/>
      </p:transition>
    </mc:Choice>
    <mc:Fallback xmlns="">
      <p:transition advClick="0" advTm="4000">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4AD5D6-B67B-CD4D-A5BD-1FE86769B3A8}" type="datetimeFigureOut">
              <a:rPr lang="en-US" smtClean="0">
                <a:solidFill>
                  <a:prstClr val="black">
                    <a:tint val="75000"/>
                  </a:prstClr>
                </a:solidFill>
              </a:rPr>
              <a:pPr/>
              <a:t>10/18/2018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DCF2A44-C8AD-354A-84EB-7BACEBA8169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16673941"/>
      </p:ext>
    </p:extLst>
  </p:cSld>
  <p:clrMapOvr>
    <a:masterClrMapping/>
  </p:clrMapOvr>
  <mc:AlternateContent xmlns:mc="http://schemas.openxmlformats.org/markup-compatibility/2006" xmlns:p14="http://schemas.microsoft.com/office/powerpoint/2010/main">
    <mc:Choice Requires="p14">
      <p:transition p14:dur="250" advClick="0" advTm="4000">
        <p:fade/>
      </p:transition>
    </mc:Choice>
    <mc:Fallback xmlns="">
      <p:transition advClick="0" advTm="4000">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313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187"/>
            <a:ext cx="7772400" cy="1500716"/>
          </a:xfrm>
        </p:spPr>
        <p:txBody>
          <a:bodyPr anchor="b"/>
          <a:lstStyle>
            <a:lvl1pPr marL="0" indent="0">
              <a:buNone/>
              <a:defRPr sz="2000">
                <a:solidFill>
                  <a:schemeClr val="tx1">
                    <a:tint val="75000"/>
                  </a:schemeClr>
                </a:solidFill>
              </a:defRPr>
            </a:lvl1pPr>
            <a:lvl2pPr marL="457121" indent="0">
              <a:buNone/>
              <a:defRPr sz="1800">
                <a:solidFill>
                  <a:schemeClr val="tx1">
                    <a:tint val="75000"/>
                  </a:schemeClr>
                </a:solidFill>
              </a:defRPr>
            </a:lvl2pPr>
            <a:lvl3pPr marL="914242" indent="0">
              <a:buNone/>
              <a:defRPr sz="1600">
                <a:solidFill>
                  <a:schemeClr val="tx1">
                    <a:tint val="75000"/>
                  </a:schemeClr>
                </a:solidFill>
              </a:defRPr>
            </a:lvl3pPr>
            <a:lvl4pPr marL="1371364" indent="0">
              <a:buNone/>
              <a:defRPr sz="1400">
                <a:solidFill>
                  <a:schemeClr val="tx1">
                    <a:tint val="75000"/>
                  </a:schemeClr>
                </a:solidFill>
              </a:defRPr>
            </a:lvl4pPr>
            <a:lvl5pPr marL="1828484" indent="0">
              <a:buNone/>
              <a:defRPr sz="1400">
                <a:solidFill>
                  <a:schemeClr val="tx1">
                    <a:tint val="75000"/>
                  </a:schemeClr>
                </a:solidFill>
              </a:defRPr>
            </a:lvl5pPr>
            <a:lvl6pPr marL="2285605" indent="0">
              <a:buNone/>
              <a:defRPr sz="1400">
                <a:solidFill>
                  <a:schemeClr val="tx1">
                    <a:tint val="75000"/>
                  </a:schemeClr>
                </a:solidFill>
              </a:defRPr>
            </a:lvl6pPr>
            <a:lvl7pPr marL="2742726" indent="0">
              <a:buNone/>
              <a:defRPr sz="1400">
                <a:solidFill>
                  <a:schemeClr val="tx1">
                    <a:tint val="75000"/>
                  </a:schemeClr>
                </a:solidFill>
              </a:defRPr>
            </a:lvl7pPr>
            <a:lvl8pPr marL="3199847" indent="0">
              <a:buNone/>
              <a:defRPr sz="1400">
                <a:solidFill>
                  <a:schemeClr val="tx1">
                    <a:tint val="75000"/>
                  </a:schemeClr>
                </a:solidFill>
              </a:defRPr>
            </a:lvl8pPr>
            <a:lvl9pPr marL="3656968"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4AD5D6-B67B-CD4D-A5BD-1FE86769B3A8}" type="datetimeFigureOut">
              <a:rPr lang="en-US" smtClean="0">
                <a:solidFill>
                  <a:prstClr val="black">
                    <a:tint val="75000"/>
                  </a:prstClr>
                </a:solidFill>
              </a:rPr>
              <a:pPr/>
              <a:t>10/18/2018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DCF2A44-C8AD-354A-84EB-7BACEBA8169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89883872"/>
      </p:ext>
    </p:extLst>
  </p:cSld>
  <p:clrMapOvr>
    <a:masterClrMapping/>
  </p:clrMapOvr>
  <mc:AlternateContent xmlns:mc="http://schemas.openxmlformats.org/markup-compatibility/2006" xmlns:p14="http://schemas.microsoft.com/office/powerpoint/2010/main">
    <mc:Choice Requires="p14">
      <p:transition p14:dur="250" advClick="0" advTm="4000">
        <p:fade/>
      </p:transition>
    </mc:Choice>
    <mc:Fallback xmlns="">
      <p:transition advClick="0" advTm="4000">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4"/>
            <a:ext cx="4038600" cy="452543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4"/>
            <a:ext cx="4038600" cy="452543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4AD5D6-B67B-CD4D-A5BD-1FE86769B3A8}" type="datetimeFigureOut">
              <a:rPr lang="en-US" smtClean="0">
                <a:solidFill>
                  <a:prstClr val="black">
                    <a:tint val="75000"/>
                  </a:prstClr>
                </a:solidFill>
              </a:rPr>
              <a:pPr/>
              <a:t>10/18/2018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DCF2A44-C8AD-354A-84EB-7BACEBA8169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65226202"/>
      </p:ext>
    </p:extLst>
  </p:cSld>
  <p:clrMapOvr>
    <a:masterClrMapping/>
  </p:clrMapOvr>
  <mc:AlternateContent xmlns:mc="http://schemas.openxmlformats.org/markup-compatibility/2006" xmlns:p14="http://schemas.microsoft.com/office/powerpoint/2010/main">
    <mc:Choice Requires="p14">
      <p:transition p14:dur="250" advClick="0" advTm="4000">
        <p:fade/>
      </p:transition>
    </mc:Choice>
    <mc:Fallback xmlns="">
      <p:transition advClick="0" advTm="4000">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4584"/>
            <a:ext cx="4040188" cy="641349"/>
          </a:xfrm>
        </p:spPr>
        <p:txBody>
          <a:bodyPr anchor="b"/>
          <a:lstStyle>
            <a:lvl1pPr marL="0" indent="0">
              <a:buNone/>
              <a:defRPr sz="2400" b="1"/>
            </a:lvl1pPr>
            <a:lvl2pPr marL="457121" indent="0">
              <a:buNone/>
              <a:defRPr sz="2000" b="1"/>
            </a:lvl2pPr>
            <a:lvl3pPr marL="914242" indent="0">
              <a:buNone/>
              <a:defRPr sz="1800" b="1"/>
            </a:lvl3pPr>
            <a:lvl4pPr marL="1371364" indent="0">
              <a:buNone/>
              <a:defRPr sz="1600" b="1"/>
            </a:lvl4pPr>
            <a:lvl5pPr marL="1828484" indent="0">
              <a:buNone/>
              <a:defRPr sz="1600" b="1"/>
            </a:lvl5pPr>
            <a:lvl6pPr marL="2285605" indent="0">
              <a:buNone/>
              <a:defRPr sz="1600" b="1"/>
            </a:lvl6pPr>
            <a:lvl7pPr marL="2742726" indent="0">
              <a:buNone/>
              <a:defRPr sz="1600" b="1"/>
            </a:lvl7pPr>
            <a:lvl8pPr marL="3199847" indent="0">
              <a:buNone/>
              <a:defRPr sz="1600" b="1"/>
            </a:lvl8pPr>
            <a:lvl9pPr marL="365696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5935"/>
            <a:ext cx="4040188" cy="39497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534584"/>
            <a:ext cx="4041775" cy="641349"/>
          </a:xfrm>
        </p:spPr>
        <p:txBody>
          <a:bodyPr anchor="b"/>
          <a:lstStyle>
            <a:lvl1pPr marL="0" indent="0">
              <a:buNone/>
              <a:defRPr sz="2400" b="1"/>
            </a:lvl1pPr>
            <a:lvl2pPr marL="457121" indent="0">
              <a:buNone/>
              <a:defRPr sz="2000" b="1"/>
            </a:lvl2pPr>
            <a:lvl3pPr marL="914242" indent="0">
              <a:buNone/>
              <a:defRPr sz="1800" b="1"/>
            </a:lvl3pPr>
            <a:lvl4pPr marL="1371364" indent="0">
              <a:buNone/>
              <a:defRPr sz="1600" b="1"/>
            </a:lvl4pPr>
            <a:lvl5pPr marL="1828484" indent="0">
              <a:buNone/>
              <a:defRPr sz="1600" b="1"/>
            </a:lvl5pPr>
            <a:lvl6pPr marL="2285605" indent="0">
              <a:buNone/>
              <a:defRPr sz="1600" b="1"/>
            </a:lvl6pPr>
            <a:lvl7pPr marL="2742726" indent="0">
              <a:buNone/>
              <a:defRPr sz="1600" b="1"/>
            </a:lvl7pPr>
            <a:lvl8pPr marL="3199847" indent="0">
              <a:buNone/>
              <a:defRPr sz="1600" b="1"/>
            </a:lvl8pPr>
            <a:lvl9pPr marL="365696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2175935"/>
            <a:ext cx="4041775" cy="39497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4AD5D6-B67B-CD4D-A5BD-1FE86769B3A8}" type="datetimeFigureOut">
              <a:rPr lang="en-US" smtClean="0">
                <a:solidFill>
                  <a:prstClr val="black">
                    <a:tint val="75000"/>
                  </a:prstClr>
                </a:solidFill>
              </a:rPr>
              <a:pPr/>
              <a:t>10/18/2018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DCF2A44-C8AD-354A-84EB-7BACEBA8169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6063091"/>
      </p:ext>
    </p:extLst>
  </p:cSld>
  <p:clrMapOvr>
    <a:masterClrMapping/>
  </p:clrMapOvr>
  <mc:AlternateContent xmlns:mc="http://schemas.openxmlformats.org/markup-compatibility/2006" xmlns:p14="http://schemas.microsoft.com/office/powerpoint/2010/main">
    <mc:Choice Requires="p14">
      <p:transition p14:dur="250" advClick="0" advTm="4000">
        <p:fade/>
      </p:transition>
    </mc:Choice>
    <mc:Fallback xmlns="">
      <p:transition advClick="0" advTm="4000">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4AD5D6-B67B-CD4D-A5BD-1FE86769B3A8}" type="datetimeFigureOut">
              <a:rPr lang="en-US" smtClean="0">
                <a:solidFill>
                  <a:prstClr val="black">
                    <a:tint val="75000"/>
                  </a:prstClr>
                </a:solidFill>
              </a:rPr>
              <a:pPr/>
              <a:t>10/18/2018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DCF2A44-C8AD-354A-84EB-7BACEBA8169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03764575"/>
      </p:ext>
    </p:extLst>
  </p:cSld>
  <p:clrMapOvr>
    <a:masterClrMapping/>
  </p:clrMapOvr>
  <mc:AlternateContent xmlns:mc="http://schemas.openxmlformats.org/markup-compatibility/2006" xmlns:p14="http://schemas.microsoft.com/office/powerpoint/2010/main">
    <mc:Choice Requires="p14">
      <p:transition p14:dur="250" advClick="0" advTm="4000">
        <p:fade/>
      </p:transition>
    </mc:Choice>
    <mc:Fallback xmlns="">
      <p:transition advClick="0" advTm="4000">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4AD5D6-B67B-CD4D-A5BD-1FE86769B3A8}" type="datetimeFigureOut">
              <a:rPr lang="en-US" smtClean="0">
                <a:solidFill>
                  <a:prstClr val="black">
                    <a:tint val="75000"/>
                  </a:prstClr>
                </a:solidFill>
              </a:rPr>
              <a:pPr/>
              <a:t>10/18/2018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DCF2A44-C8AD-354A-84EB-7BACEBA8169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68030663"/>
      </p:ext>
    </p:extLst>
  </p:cSld>
  <p:clrMapOvr>
    <a:masterClrMapping/>
  </p:clrMapOvr>
  <mc:AlternateContent xmlns:mc="http://schemas.openxmlformats.org/markup-compatibility/2006" xmlns:p14="http://schemas.microsoft.com/office/powerpoint/2010/main">
    <mc:Choice Requires="p14">
      <p:transition p14:dur="250" advClick="0" advTm="4000">
        <p:fade/>
      </p:transition>
    </mc:Choice>
    <mc:Fallback xmlns="">
      <p:transition advClick="0" advTm="4000">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4"/>
            <a:ext cx="4530902" cy="1162049"/>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988102" y="273054"/>
            <a:ext cx="3698698" cy="58525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4530902" cy="4690533"/>
          </a:xfrm>
        </p:spPr>
        <p:txBody>
          <a:bodyPr/>
          <a:lstStyle>
            <a:lvl1pPr marL="0" indent="0">
              <a:buNone/>
              <a:defRPr sz="1400"/>
            </a:lvl1pPr>
            <a:lvl2pPr marL="457121" indent="0">
              <a:buNone/>
              <a:defRPr sz="1200"/>
            </a:lvl2pPr>
            <a:lvl3pPr marL="914242" indent="0">
              <a:buNone/>
              <a:defRPr sz="1000"/>
            </a:lvl3pPr>
            <a:lvl4pPr marL="1371364" indent="0">
              <a:buNone/>
              <a:defRPr sz="900"/>
            </a:lvl4pPr>
            <a:lvl5pPr marL="1828484" indent="0">
              <a:buNone/>
              <a:defRPr sz="900"/>
            </a:lvl5pPr>
            <a:lvl6pPr marL="2285605" indent="0">
              <a:buNone/>
              <a:defRPr sz="900"/>
            </a:lvl6pPr>
            <a:lvl7pPr marL="2742726" indent="0">
              <a:buNone/>
              <a:defRPr sz="900"/>
            </a:lvl7pPr>
            <a:lvl8pPr marL="3199847" indent="0">
              <a:buNone/>
              <a:defRPr sz="900"/>
            </a:lvl8pPr>
            <a:lvl9pPr marL="3656968" indent="0">
              <a:buNone/>
              <a:defRPr sz="900"/>
            </a:lvl9pPr>
          </a:lstStyle>
          <a:p>
            <a:pPr lvl="0"/>
            <a:r>
              <a:rPr lang="en-US" smtClean="0"/>
              <a:t>Click to edit Master text styles</a:t>
            </a:r>
          </a:p>
        </p:txBody>
      </p:sp>
    </p:spTree>
    <p:extLst>
      <p:ext uri="{BB962C8B-B14F-4D97-AF65-F5344CB8AC3E}">
        <p14:creationId xmlns:p14="http://schemas.microsoft.com/office/powerpoint/2010/main" val="2338517269"/>
      </p:ext>
    </p:extLst>
  </p:cSld>
  <p:clrMapOvr>
    <a:masterClrMapping/>
  </p:clrMapOvr>
  <mc:AlternateContent xmlns:mc="http://schemas.openxmlformats.org/markup-compatibility/2006" xmlns:p14="http://schemas.microsoft.com/office/powerpoint/2010/main">
    <mc:Choice Requires="p14">
      <p:transition p14:dur="250" advClick="0" advTm="4000">
        <p:fade/>
      </p:transition>
    </mc:Choice>
    <mc:Fallback xmlns="">
      <p:transition advClick="0" advTm="4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0000" y="1600200"/>
            <a:ext cx="36858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38100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fld id="{61A767F0-60E8-44A6-B307-A90783EB2F3F}" type="datetimeFigureOut">
              <a:rPr lang="en-US" smtClean="0"/>
              <a:t>10/18/2018</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87C5BE3C-AF7E-4F7C-88A8-2A792C0B1B03}" type="slidenum">
              <a:rPr lang="en-US" smtClean="0"/>
              <a:t>‹#›</a:t>
            </a:fld>
            <a:endParaRPr lang="en-US"/>
          </a:p>
        </p:txBody>
      </p:sp>
    </p:spTree>
  </p:cSld>
  <p:clrMapOvr>
    <a:masterClrMapping/>
  </p:clrMapOvr>
  <p:transition spd="slow">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726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3833"/>
            <a:ext cx="5486400" cy="4114800"/>
          </a:xfrm>
        </p:spPr>
        <p:txBody>
          <a:bodyPr/>
          <a:lstStyle>
            <a:lvl1pPr marL="0" indent="0">
              <a:buNone/>
              <a:defRPr sz="3200"/>
            </a:lvl1pPr>
            <a:lvl2pPr marL="457121" indent="0">
              <a:buNone/>
              <a:defRPr sz="2800"/>
            </a:lvl2pPr>
            <a:lvl3pPr marL="914242" indent="0">
              <a:buNone/>
              <a:defRPr sz="2400"/>
            </a:lvl3pPr>
            <a:lvl4pPr marL="1371364" indent="0">
              <a:buNone/>
              <a:defRPr sz="2000"/>
            </a:lvl4pPr>
            <a:lvl5pPr marL="1828484" indent="0">
              <a:buNone/>
              <a:defRPr sz="2000"/>
            </a:lvl5pPr>
            <a:lvl6pPr marL="2285605" indent="0">
              <a:buNone/>
              <a:defRPr sz="2000"/>
            </a:lvl6pPr>
            <a:lvl7pPr marL="2742726" indent="0">
              <a:buNone/>
              <a:defRPr sz="2000"/>
            </a:lvl7pPr>
            <a:lvl8pPr marL="3199847" indent="0">
              <a:buNone/>
              <a:defRPr sz="2000"/>
            </a:lvl8pPr>
            <a:lvl9pPr marL="3656968"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867"/>
            <a:ext cx="5486400" cy="804333"/>
          </a:xfrm>
        </p:spPr>
        <p:txBody>
          <a:bodyPr/>
          <a:lstStyle>
            <a:lvl1pPr marL="0" indent="0">
              <a:buNone/>
              <a:defRPr sz="1400"/>
            </a:lvl1pPr>
            <a:lvl2pPr marL="457121" indent="0">
              <a:buNone/>
              <a:defRPr sz="1200"/>
            </a:lvl2pPr>
            <a:lvl3pPr marL="914242" indent="0">
              <a:buNone/>
              <a:defRPr sz="1000"/>
            </a:lvl3pPr>
            <a:lvl4pPr marL="1371364" indent="0">
              <a:buNone/>
              <a:defRPr sz="900"/>
            </a:lvl4pPr>
            <a:lvl5pPr marL="1828484" indent="0">
              <a:buNone/>
              <a:defRPr sz="900"/>
            </a:lvl5pPr>
            <a:lvl6pPr marL="2285605" indent="0">
              <a:buNone/>
              <a:defRPr sz="900"/>
            </a:lvl6pPr>
            <a:lvl7pPr marL="2742726" indent="0">
              <a:buNone/>
              <a:defRPr sz="900"/>
            </a:lvl7pPr>
            <a:lvl8pPr marL="3199847" indent="0">
              <a:buNone/>
              <a:defRPr sz="900"/>
            </a:lvl8pPr>
            <a:lvl9pPr marL="3656968"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4AD5D6-B67B-CD4D-A5BD-1FE86769B3A8}" type="datetimeFigureOut">
              <a:rPr lang="en-US" smtClean="0">
                <a:solidFill>
                  <a:prstClr val="black">
                    <a:tint val="75000"/>
                  </a:prstClr>
                </a:solidFill>
              </a:rPr>
              <a:pPr/>
              <a:t>10/18/2018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DCF2A44-C8AD-354A-84EB-7BACEBA8169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08986384"/>
      </p:ext>
    </p:extLst>
  </p:cSld>
  <p:clrMapOvr>
    <a:masterClrMapping/>
  </p:clrMapOvr>
  <mc:AlternateContent xmlns:mc="http://schemas.openxmlformats.org/markup-compatibility/2006" xmlns:p14="http://schemas.microsoft.com/office/powerpoint/2010/main">
    <mc:Choice Requires="p14">
      <p:transition p14:dur="250" advClick="0" advTm="4000">
        <p:fade/>
      </p:transition>
    </mc:Choice>
    <mc:Fallback xmlns="">
      <p:transition advClick="0" advTm="4000">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4AD5D6-B67B-CD4D-A5BD-1FE86769B3A8}" type="datetimeFigureOut">
              <a:rPr lang="en-US" smtClean="0">
                <a:solidFill>
                  <a:prstClr val="black">
                    <a:tint val="75000"/>
                  </a:prstClr>
                </a:solidFill>
              </a:rPr>
              <a:pPr/>
              <a:t>10/18/2018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DCF2A44-C8AD-354A-84EB-7BACEBA8169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51515111"/>
      </p:ext>
    </p:extLst>
  </p:cSld>
  <p:clrMapOvr>
    <a:masterClrMapping/>
  </p:clrMapOvr>
  <mc:AlternateContent xmlns:mc="http://schemas.openxmlformats.org/markup-compatibility/2006" xmlns:p14="http://schemas.microsoft.com/office/powerpoint/2010/main">
    <mc:Choice Requires="p14">
      <p:transition p14:dur="250" advClick="0" advTm="4000">
        <p:fade/>
      </p:transition>
    </mc:Choice>
    <mc:Fallback xmlns="">
      <p:transition advClick="0" advTm="4000">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5168"/>
            <a:ext cx="2057400" cy="585046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5168"/>
            <a:ext cx="6019800" cy="58504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4AD5D6-B67B-CD4D-A5BD-1FE86769B3A8}" type="datetimeFigureOut">
              <a:rPr lang="en-US" smtClean="0">
                <a:solidFill>
                  <a:prstClr val="black">
                    <a:tint val="75000"/>
                  </a:prstClr>
                </a:solidFill>
              </a:rPr>
              <a:pPr/>
              <a:t>10/18/2018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DCF2A44-C8AD-354A-84EB-7BACEBA8169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7922718"/>
      </p:ext>
    </p:extLst>
  </p:cSld>
  <p:clrMapOvr>
    <a:masterClrMapping/>
  </p:clrMapOvr>
  <mc:AlternateContent xmlns:mc="http://schemas.openxmlformats.org/markup-compatibility/2006" xmlns:p14="http://schemas.microsoft.com/office/powerpoint/2010/main">
    <mc:Choice Requires="p14">
      <p:transition p14:dur="250" advClick="0" advTm="4000">
        <p:fade/>
      </p:transition>
    </mc:Choice>
    <mc:Fallback xmlns="">
      <p:transition advClick="0" advTm="4000">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OP 2013">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457203" y="1515534"/>
            <a:ext cx="5565775" cy="4696884"/>
          </a:xfrm>
        </p:spPr>
        <p:txBody>
          <a:bodyPr>
            <a:normAutofit/>
          </a:bodyPr>
          <a:lstStyle>
            <a:lvl1pPr marL="0" indent="0">
              <a:lnSpc>
                <a:spcPct val="100000"/>
              </a:lnSpc>
              <a:spcBef>
                <a:spcPts val="0"/>
              </a:spcBef>
              <a:buNone/>
              <a:defRPr sz="2400" b="0" i="0" baseline="0">
                <a:solidFill>
                  <a:srgbClr val="FFFFFF"/>
                </a:solidFill>
                <a:latin typeface="HelveticaNeueLT Com 45 Lt"/>
                <a:cs typeface="HelveticaNeueLT Com 45 Lt"/>
              </a:defRPr>
            </a:lvl1pPr>
            <a:lvl2pPr>
              <a:defRPr b="0" i="0">
                <a:solidFill>
                  <a:srgbClr val="FFFFFF"/>
                </a:solidFill>
                <a:latin typeface="HelveticaNeueLT Com 45 Lt"/>
                <a:cs typeface="HelveticaNeueLT Com 45 Lt"/>
              </a:defRPr>
            </a:lvl2pPr>
            <a:lvl3pPr>
              <a:defRPr b="0" i="0">
                <a:solidFill>
                  <a:srgbClr val="FFFFFF"/>
                </a:solidFill>
                <a:latin typeface="HelveticaNeueLT Com 45 Lt"/>
                <a:cs typeface="HelveticaNeueLT Com 45 Lt"/>
              </a:defRPr>
            </a:lvl3pPr>
            <a:lvl4pPr>
              <a:defRPr b="0" i="0">
                <a:solidFill>
                  <a:srgbClr val="FFFFFF"/>
                </a:solidFill>
                <a:latin typeface="HelveticaNeueLT Com 45 Lt"/>
                <a:cs typeface="HelveticaNeueLT Com 45 Lt"/>
              </a:defRPr>
            </a:lvl4pPr>
            <a:lvl5pPr>
              <a:defRPr b="0" i="0">
                <a:solidFill>
                  <a:srgbClr val="FFFFFF"/>
                </a:solidFill>
                <a:latin typeface="HelveticaNeueLT Com 45 Lt"/>
                <a:cs typeface="HelveticaNeueLT Com 45 Lt"/>
              </a:defRPr>
            </a:lvl5pPr>
          </a:lstStyle>
          <a:p>
            <a:pPr lvl="0"/>
            <a:r>
              <a:rPr lang="en-US" dirty="0" smtClean="0"/>
              <a:t>Enter text here. Please ensure you use “Helvetica or Helvetica </a:t>
            </a:r>
            <a:r>
              <a:rPr lang="en-US" dirty="0" err="1" smtClean="0"/>
              <a:t>Neue</a:t>
            </a:r>
            <a:r>
              <a:rPr lang="en-US" dirty="0" smtClean="0"/>
              <a:t>” font for all titles and text.</a:t>
            </a:r>
          </a:p>
        </p:txBody>
      </p:sp>
      <p:sp>
        <p:nvSpPr>
          <p:cNvPr id="13" name="Content Placeholder 12"/>
          <p:cNvSpPr>
            <a:spLocks noGrp="1"/>
          </p:cNvSpPr>
          <p:nvPr>
            <p:ph sz="quarter" idx="11" hasCustomPrompt="1"/>
          </p:nvPr>
        </p:nvSpPr>
        <p:spPr>
          <a:xfrm>
            <a:off x="6117170" y="1515534"/>
            <a:ext cx="2569633" cy="4696884"/>
          </a:xfrm>
        </p:spPr>
        <p:txBody>
          <a:bodyPr/>
          <a:lstStyle>
            <a:lvl1pPr marL="0" indent="0">
              <a:buNone/>
              <a:defRPr baseline="0"/>
            </a:lvl1pPr>
          </a:lstStyle>
          <a:p>
            <a:pPr lvl="0"/>
            <a:r>
              <a:rPr lang="en-US" dirty="0" smtClean="0"/>
              <a:t>Media (if needed)</a:t>
            </a:r>
            <a:endParaRPr lang="en-US" dirty="0"/>
          </a:p>
        </p:txBody>
      </p:sp>
      <p:sp>
        <p:nvSpPr>
          <p:cNvPr id="14" name="Title 13"/>
          <p:cNvSpPr>
            <a:spLocks noGrp="1"/>
          </p:cNvSpPr>
          <p:nvPr>
            <p:ph type="title" hasCustomPrompt="1"/>
          </p:nvPr>
        </p:nvSpPr>
        <p:spPr/>
        <p:txBody>
          <a:bodyPr/>
          <a:lstStyle>
            <a:lvl1pPr algn="l">
              <a:defRPr/>
            </a:lvl1pPr>
          </a:lstStyle>
          <a:p>
            <a:r>
              <a:rPr lang="en-AU" dirty="0" smtClean="0"/>
              <a:t>Title</a:t>
            </a:r>
            <a:endParaRPr lang="en-US" dirty="0"/>
          </a:p>
        </p:txBody>
      </p:sp>
    </p:spTree>
    <p:extLst>
      <p:ext uri="{BB962C8B-B14F-4D97-AF65-F5344CB8AC3E}">
        <p14:creationId xmlns:p14="http://schemas.microsoft.com/office/powerpoint/2010/main" val="778572770"/>
      </p:ext>
    </p:extLst>
  </p:cSld>
  <p:clrMapOvr>
    <a:masterClrMapping/>
  </p:clrMapOvr>
  <mc:AlternateContent xmlns:mc="http://schemas.openxmlformats.org/markup-compatibility/2006" xmlns:p14="http://schemas.microsoft.com/office/powerpoint/2010/main">
    <mc:Choice Requires="p14">
      <p:transition p14:dur="250" advClick="0" advTm="4000">
        <p:fade/>
      </p:transition>
    </mc:Choice>
    <mc:Fallback xmlns="">
      <p:transition advClick="0" advTm="4000">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4AD5D6-B67B-CD4D-A5BD-1FE86769B3A8}" type="datetimeFigureOut">
              <a:rPr lang="en-US" smtClean="0">
                <a:solidFill>
                  <a:prstClr val="black">
                    <a:tint val="75000"/>
                  </a:prstClr>
                </a:solidFill>
              </a:rPr>
              <a:pPr/>
              <a:t>10/18/2018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DCF2A44-C8AD-354A-84EB-7BACEBA81697}" type="slidenum">
              <a:rPr lang="en-US" smtClean="0">
                <a:solidFill>
                  <a:prstClr val="black">
                    <a:tint val="75000"/>
                  </a:prstClr>
                </a:solidFill>
              </a:rPr>
              <a:pPr/>
              <a:t>‹#›</a:t>
            </a:fld>
            <a:endParaRPr lang="en-US">
              <a:solidFill>
                <a:prstClr val="black">
                  <a:tint val="75000"/>
                </a:prstClr>
              </a:solidFill>
            </a:endParaRPr>
          </a:p>
        </p:txBody>
      </p:sp>
      <p:sp>
        <p:nvSpPr>
          <p:cNvPr id="7" name="Content Placeholder 6"/>
          <p:cNvSpPr>
            <a:spLocks noGrp="1"/>
          </p:cNvSpPr>
          <p:nvPr>
            <p:ph sz="quarter" idx="13"/>
          </p:nvPr>
        </p:nvSpPr>
        <p:spPr>
          <a:xfrm>
            <a:off x="457200" y="1530350"/>
            <a:ext cx="4756150" cy="46820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40518095"/>
      </p:ext>
    </p:extLst>
  </p:cSld>
  <p:clrMapOvr>
    <a:masterClrMapping/>
  </p:clrMapOvr>
  <mc:AlternateContent xmlns:mc="http://schemas.openxmlformats.org/markup-compatibility/2006" xmlns:p14="http://schemas.microsoft.com/office/powerpoint/2010/main">
    <mc:Choice Requires="p14">
      <p:transition p14:dur="250" advClick="0" advTm="4000">
        <p:fade/>
      </p:transition>
    </mc:Choice>
    <mc:Fallback xmlns="">
      <p:transition advClick="0" advTm="4000">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OP 2013">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457203" y="1515534"/>
            <a:ext cx="5565775" cy="4696884"/>
          </a:xfrm>
        </p:spPr>
        <p:txBody>
          <a:bodyPr>
            <a:normAutofit/>
          </a:bodyPr>
          <a:lstStyle>
            <a:lvl1pPr marL="0" indent="0">
              <a:lnSpc>
                <a:spcPct val="100000"/>
              </a:lnSpc>
              <a:spcBef>
                <a:spcPts val="0"/>
              </a:spcBef>
              <a:buNone/>
              <a:defRPr sz="2400" b="0" i="0" baseline="0">
                <a:solidFill>
                  <a:srgbClr val="FFFFFF"/>
                </a:solidFill>
                <a:latin typeface="HelveticaNeueLT Com 45 Lt"/>
                <a:cs typeface="HelveticaNeueLT Com 45 Lt"/>
              </a:defRPr>
            </a:lvl1pPr>
            <a:lvl2pPr>
              <a:defRPr b="0" i="0">
                <a:solidFill>
                  <a:srgbClr val="FFFFFF"/>
                </a:solidFill>
                <a:latin typeface="HelveticaNeueLT Com 45 Lt"/>
                <a:cs typeface="HelveticaNeueLT Com 45 Lt"/>
              </a:defRPr>
            </a:lvl2pPr>
            <a:lvl3pPr>
              <a:defRPr b="0" i="0">
                <a:solidFill>
                  <a:srgbClr val="FFFFFF"/>
                </a:solidFill>
                <a:latin typeface="HelveticaNeueLT Com 45 Lt"/>
                <a:cs typeface="HelveticaNeueLT Com 45 Lt"/>
              </a:defRPr>
            </a:lvl3pPr>
            <a:lvl4pPr>
              <a:defRPr b="0" i="0">
                <a:solidFill>
                  <a:srgbClr val="FFFFFF"/>
                </a:solidFill>
                <a:latin typeface="HelveticaNeueLT Com 45 Lt"/>
                <a:cs typeface="HelveticaNeueLT Com 45 Lt"/>
              </a:defRPr>
            </a:lvl4pPr>
            <a:lvl5pPr>
              <a:defRPr b="0" i="0">
                <a:solidFill>
                  <a:srgbClr val="FFFFFF"/>
                </a:solidFill>
                <a:latin typeface="HelveticaNeueLT Com 45 Lt"/>
                <a:cs typeface="HelveticaNeueLT Com 45 Lt"/>
              </a:defRPr>
            </a:lvl5pPr>
          </a:lstStyle>
          <a:p>
            <a:pPr lvl="0"/>
            <a:r>
              <a:rPr lang="en-US" dirty="0" smtClean="0"/>
              <a:t>Enter text here. Please ensure you use “Helvetica or Helvetica </a:t>
            </a:r>
            <a:r>
              <a:rPr lang="en-US" dirty="0" err="1" smtClean="0"/>
              <a:t>Neue</a:t>
            </a:r>
            <a:r>
              <a:rPr lang="en-US" dirty="0" smtClean="0"/>
              <a:t>” font for all titles and text.</a:t>
            </a:r>
          </a:p>
        </p:txBody>
      </p:sp>
      <p:sp>
        <p:nvSpPr>
          <p:cNvPr id="13" name="Content Placeholder 12"/>
          <p:cNvSpPr>
            <a:spLocks noGrp="1"/>
          </p:cNvSpPr>
          <p:nvPr>
            <p:ph sz="quarter" idx="11" hasCustomPrompt="1"/>
          </p:nvPr>
        </p:nvSpPr>
        <p:spPr>
          <a:xfrm>
            <a:off x="6117170" y="1515534"/>
            <a:ext cx="2569633" cy="4696884"/>
          </a:xfrm>
        </p:spPr>
        <p:txBody>
          <a:bodyPr/>
          <a:lstStyle>
            <a:lvl1pPr marL="0" indent="0">
              <a:buNone/>
              <a:defRPr baseline="0"/>
            </a:lvl1pPr>
          </a:lstStyle>
          <a:p>
            <a:pPr lvl="0"/>
            <a:r>
              <a:rPr lang="en-US" dirty="0" smtClean="0"/>
              <a:t>Media (if needed)</a:t>
            </a:r>
            <a:endParaRPr lang="en-US" dirty="0"/>
          </a:p>
        </p:txBody>
      </p:sp>
      <p:sp>
        <p:nvSpPr>
          <p:cNvPr id="14" name="Title 13"/>
          <p:cNvSpPr>
            <a:spLocks noGrp="1"/>
          </p:cNvSpPr>
          <p:nvPr>
            <p:ph type="title" hasCustomPrompt="1"/>
          </p:nvPr>
        </p:nvSpPr>
        <p:spPr/>
        <p:txBody>
          <a:bodyPr/>
          <a:lstStyle>
            <a:lvl1pPr algn="l">
              <a:defRPr/>
            </a:lvl1pPr>
          </a:lstStyle>
          <a:p>
            <a:r>
              <a:rPr lang="en-AU" dirty="0" smtClean="0"/>
              <a:t>Title</a:t>
            </a:r>
            <a:endParaRPr lang="en-US" dirty="0"/>
          </a:p>
        </p:txBody>
      </p:sp>
    </p:spTree>
    <p:extLst>
      <p:ext uri="{BB962C8B-B14F-4D97-AF65-F5344CB8AC3E}">
        <p14:creationId xmlns:p14="http://schemas.microsoft.com/office/powerpoint/2010/main" val="3755803780"/>
      </p:ext>
    </p:extLst>
  </p:cSld>
  <p:clrMapOvr>
    <a:masterClrMapping/>
  </p:clrMapOvr>
  <mc:AlternateContent xmlns:mc="http://schemas.openxmlformats.org/markup-compatibility/2006" xmlns:p14="http://schemas.microsoft.com/office/powerpoint/2010/main">
    <mc:Choice Requires="p14">
      <p:transition p14:dur="250" advClick="0" advTm="4000">
        <p:fade/>
      </p:transition>
    </mc:Choice>
    <mc:Fallback xmlns="">
      <p:transition advClick="0" advTm="4000">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9"/>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3" name="Date Placeholder 2"/>
          <p:cNvSpPr>
            <a:spLocks noGrp="1"/>
          </p:cNvSpPr>
          <p:nvPr>
            <p:ph type="dt" sz="half" idx="10"/>
          </p:nvPr>
        </p:nvSpPr>
        <p:spPr>
          <a:xfrm>
            <a:off x="457200" y="6245225"/>
            <a:ext cx="2133600" cy="476251"/>
          </a:xfrm>
        </p:spPr>
        <p:txBody>
          <a:bodyPr/>
          <a:lstStyle>
            <a:lvl1pPr>
              <a:defRPr/>
            </a:lvl1pPr>
          </a:lstStyle>
          <a:p>
            <a:pPr>
              <a:defRPr/>
            </a:pPr>
            <a:endParaRPr lang="en-US" dirty="0">
              <a:solidFill>
                <a:prstClr val="black">
                  <a:tint val="75000"/>
                </a:prstClr>
              </a:solidFill>
            </a:endParaRPr>
          </a:p>
        </p:txBody>
      </p:sp>
      <p:sp>
        <p:nvSpPr>
          <p:cNvPr id="4" name="Footer Placeholder 3"/>
          <p:cNvSpPr>
            <a:spLocks noGrp="1"/>
          </p:cNvSpPr>
          <p:nvPr>
            <p:ph type="ftr" sz="quarter" idx="11"/>
          </p:nvPr>
        </p:nvSpPr>
        <p:spPr>
          <a:xfrm>
            <a:off x="3124200" y="6245225"/>
            <a:ext cx="2895600" cy="476251"/>
          </a:xfrm>
        </p:spPr>
        <p:txBody>
          <a:bodyPr/>
          <a:lstStyle>
            <a:lvl1pPr>
              <a:defRPr/>
            </a:lvl1pPr>
          </a:lstStyle>
          <a:p>
            <a:pPr>
              <a:defRPr/>
            </a:pPr>
            <a:r>
              <a:rPr lang="en-US" dirty="0" smtClean="0">
                <a:solidFill>
                  <a:prstClr val="black">
                    <a:tint val="75000"/>
                  </a:prstClr>
                </a:solidFill>
              </a:rPr>
              <a:t>www.op.ac.nz  international@op.ac.nz</a:t>
            </a:r>
            <a:endParaRPr lang="en-US" dirty="0">
              <a:solidFill>
                <a:prstClr val="black">
                  <a:tint val="75000"/>
                </a:prstClr>
              </a:solidFill>
            </a:endParaRPr>
          </a:p>
        </p:txBody>
      </p:sp>
      <p:sp>
        <p:nvSpPr>
          <p:cNvPr id="5" name="Slide Number Placeholder 4"/>
          <p:cNvSpPr>
            <a:spLocks noGrp="1"/>
          </p:cNvSpPr>
          <p:nvPr>
            <p:ph type="sldNum" sz="quarter" idx="12"/>
          </p:nvPr>
        </p:nvSpPr>
        <p:spPr>
          <a:xfrm>
            <a:off x="6553200" y="6245225"/>
            <a:ext cx="2133600" cy="476251"/>
          </a:xfrm>
        </p:spPr>
        <p:txBody>
          <a:bodyPr/>
          <a:lstStyle>
            <a:lvl1pPr>
              <a:defRPr/>
            </a:lvl1pPr>
          </a:lstStyle>
          <a:p>
            <a:pPr>
              <a:defRPr/>
            </a:pPr>
            <a:fld id="{8A9F474D-1BE1-4FB2-8CE4-F745C79674D3}"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205689465"/>
      </p:ext>
    </p:extLst>
  </p:cSld>
  <p:clrMapOvr>
    <a:masterClrMapping/>
  </p:clrMapOvr>
  <mc:AlternateContent xmlns:mc="http://schemas.openxmlformats.org/markup-compatibility/2006" xmlns:p14="http://schemas.microsoft.com/office/powerpoint/2010/main">
    <mc:Choice Requires="p14">
      <p:transition p14:dur="250" advClick="0" advTm="4000">
        <p:fade/>
      </p:transition>
    </mc:Choice>
    <mc:Fallback xmlns="">
      <p:transition advClick="0" advTm="4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61A767F0-60E8-44A6-B307-A90783EB2F3F}" type="datetimeFigureOut">
              <a:rPr lang="en-US" smtClean="0"/>
              <a:t>10/18/2018</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87C5BE3C-AF7E-4F7C-88A8-2A792C0B1B03}" type="slidenum">
              <a:rPr lang="en-US" smtClean="0"/>
              <a:t>‹#›</a:t>
            </a:fld>
            <a:endParaRPr lang="en-US"/>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61A767F0-60E8-44A6-B307-A90783EB2F3F}" type="datetimeFigureOut">
              <a:rPr lang="en-US" smtClean="0"/>
              <a:t>10/18/2018</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87C5BE3C-AF7E-4F7C-88A8-2A792C0B1B03}" type="slidenum">
              <a:rPr lang="en-US" smtClean="0"/>
              <a:t>‹#›</a:t>
            </a:fld>
            <a:endParaRPr lang="en-US"/>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435100"/>
            <a:ext cx="4883150" cy="46910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0000" y="1435100"/>
            <a:ext cx="26555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Placeholder 1"/>
          <p:cNvSpPr>
            <a:spLocks noGrp="1"/>
          </p:cNvSpPr>
          <p:nvPr>
            <p:ph type="title"/>
          </p:nvPr>
        </p:nvSpPr>
        <p:spPr bwMode="auto">
          <a:xfrm>
            <a:off x="810000" y="201600"/>
            <a:ext cx="5572800" cy="1134000"/>
          </a:xfrm>
          <a:prstGeom prst="rect">
            <a:avLst/>
          </a:prstGeom>
          <a:noFill/>
          <a:ln w="9525">
            <a:noFill/>
            <a:miter lim="800000"/>
            <a:headEnd/>
            <a:tailEnd/>
          </a:ln>
        </p:spPr>
        <p:txBody>
          <a:bodyPr/>
          <a:lstStyle/>
          <a:p>
            <a:pPr lvl="0"/>
            <a:r>
              <a:rPr lang="en-US" smtClean="0"/>
              <a:t>Click to edit Master title style</a:t>
            </a:r>
            <a:endParaRPr lang="en-US" dirty="0"/>
          </a:p>
        </p:txBody>
      </p:sp>
      <p:sp>
        <p:nvSpPr>
          <p:cNvPr id="5" name="Date Placeholder 3"/>
          <p:cNvSpPr>
            <a:spLocks noGrp="1"/>
          </p:cNvSpPr>
          <p:nvPr>
            <p:ph type="dt" sz="half" idx="10"/>
          </p:nvPr>
        </p:nvSpPr>
        <p:spPr/>
        <p:txBody>
          <a:bodyPr/>
          <a:lstStyle>
            <a:lvl1pPr>
              <a:defRPr/>
            </a:lvl1pPr>
          </a:lstStyle>
          <a:p>
            <a:fld id="{61A767F0-60E8-44A6-B307-A90783EB2F3F}" type="datetimeFigureOut">
              <a:rPr lang="en-US" smtClean="0"/>
              <a:t>10/18/2018</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87C5BE3C-AF7E-4F7C-88A8-2A792C0B1B03}" type="slidenum">
              <a:rPr lang="en-US" smtClean="0"/>
              <a:t>‹#›</a:t>
            </a:fld>
            <a:endParaRPr lang="en-US"/>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907200" y="1709999"/>
            <a:ext cx="7351200" cy="42156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809625" y="5367338"/>
            <a:ext cx="7572375" cy="558261"/>
          </a:xfrm>
        </p:spPr>
        <p:txBody>
          <a:bodyPr anchor="b"/>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itle Placeholder 1"/>
          <p:cNvSpPr>
            <a:spLocks noGrp="1"/>
          </p:cNvSpPr>
          <p:nvPr>
            <p:ph type="title"/>
          </p:nvPr>
        </p:nvSpPr>
        <p:spPr bwMode="auto">
          <a:xfrm>
            <a:off x="809625" y="201613"/>
            <a:ext cx="5573713" cy="1133475"/>
          </a:xfrm>
          <a:prstGeom prst="rect">
            <a:avLst/>
          </a:prstGeom>
          <a:noFill/>
          <a:ln w="9525">
            <a:noFill/>
            <a:miter lim="800000"/>
            <a:headEnd/>
            <a:tailEnd/>
          </a:ln>
        </p:spPr>
        <p:txBody>
          <a:bodyPr/>
          <a:lstStyle/>
          <a:p>
            <a:pPr lvl="0"/>
            <a:r>
              <a:rPr lang="en-US" smtClean="0"/>
              <a:t>Click to edit Master title style</a:t>
            </a:r>
            <a:endParaRPr lang="en-US" dirty="0"/>
          </a:p>
        </p:txBody>
      </p:sp>
      <p:sp>
        <p:nvSpPr>
          <p:cNvPr id="5" name="Date Placeholder 3"/>
          <p:cNvSpPr>
            <a:spLocks noGrp="1"/>
          </p:cNvSpPr>
          <p:nvPr>
            <p:ph type="dt" sz="half" idx="10"/>
          </p:nvPr>
        </p:nvSpPr>
        <p:spPr/>
        <p:txBody>
          <a:bodyPr/>
          <a:lstStyle>
            <a:lvl1pPr>
              <a:defRPr/>
            </a:lvl1pPr>
          </a:lstStyle>
          <a:p>
            <a:fld id="{61A767F0-60E8-44A6-B307-A90783EB2F3F}" type="datetimeFigureOut">
              <a:rPr lang="en-US" smtClean="0"/>
              <a:t>10/18/2018</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87C5BE3C-AF7E-4F7C-88A8-2A792C0B1B03}" type="slidenum">
              <a:rPr lang="en-US" smtClean="0"/>
              <a:t>‹#›</a:t>
            </a:fld>
            <a:endParaRPr lang="en-US"/>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61A767F0-60E8-44A6-B307-A90783EB2F3F}" type="datetimeFigureOut">
              <a:rPr lang="en-US" smtClean="0"/>
              <a:t>10/18/2018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7C5BE3C-AF7E-4F7C-88A8-2A792C0B1B03}" type="slidenum">
              <a:rPr lang="en-US" smtClean="0"/>
              <a:t>‹#›</a:t>
            </a:fld>
            <a:endParaRPr lang="en-US"/>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61A767F0-60E8-44A6-B307-A90783EB2F3F}" type="datetimeFigureOut">
              <a:rPr lang="en-US" smtClean="0"/>
              <a:t>10/18/2018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7C5BE3C-AF7E-4F7C-88A8-2A792C0B1B03}" type="slidenum">
              <a:rPr lang="en-US" smtClean="0"/>
              <a:t>‹#›</a:t>
            </a:fld>
            <a:endParaRPr lang="en-US"/>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image" Target="../media/image4.jpg"/><Relationship Id="rId2" Type="http://schemas.openxmlformats.org/officeDocument/2006/relationships/slideLayout" Target="../slideLayouts/slideLayout23.xml"/><Relationship Id="rId16" Type="http://schemas.openxmlformats.org/officeDocument/2006/relationships/theme" Target="../theme/theme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09625" y="201613"/>
            <a:ext cx="5573713" cy="11334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809625" y="1706563"/>
            <a:ext cx="7448550" cy="4092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97BB"/>
                </a:solidFill>
                <a:latin typeface="Arial" charset="0"/>
                <a:ea typeface="ＭＳ Ｐゴシック" charset="-128"/>
                <a:cs typeface="ＭＳ Ｐゴシック" charset="-128"/>
              </a:defRPr>
            </a:lvl1pPr>
          </a:lstStyle>
          <a:p>
            <a:fld id="{61A767F0-60E8-44A6-B307-A90783EB2F3F}" type="datetimeFigureOut">
              <a:rPr lang="en-US" smtClean="0"/>
              <a:t>10/18/2018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97BB"/>
                </a:solidFill>
                <a:latin typeface="Arial" charset="0"/>
                <a:ea typeface="ＭＳ Ｐゴシック" charset="-128"/>
                <a:cs typeface="ＭＳ Ｐゴシック" charset="-128"/>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chemeClr val="tx1"/>
                </a:solidFill>
                <a:latin typeface="Arial" charset="0"/>
                <a:ea typeface="ＭＳ Ｐゴシック" charset="-128"/>
                <a:cs typeface="ＭＳ Ｐゴシック" charset="-128"/>
              </a:defRPr>
            </a:lvl1pPr>
          </a:lstStyle>
          <a:p>
            <a:fld id="{87C5BE3C-AF7E-4F7C-88A8-2A792C0B1B0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ransition spd="slow">
    <p:fade/>
  </p:transition>
  <p:timing>
    <p:tnLst>
      <p:par>
        <p:cTn id="1" dur="indefinite" restart="never" nodeType="tmRoot"/>
      </p:par>
    </p:tnLst>
  </p:timing>
  <p:txStyles>
    <p:titleStyle>
      <a:lvl1pPr algn="l" defTabSz="457200" rtl="0" eaLnBrk="1" fontAlgn="base" hangingPunct="1">
        <a:spcBef>
          <a:spcPct val="0"/>
        </a:spcBef>
        <a:spcAft>
          <a:spcPct val="0"/>
        </a:spcAft>
        <a:defRPr sz="2800" b="1" kern="1200">
          <a:solidFill>
            <a:schemeClr val="tx1"/>
          </a:solidFill>
          <a:latin typeface="Arial"/>
          <a:ea typeface="ＭＳ Ｐゴシック" pitchFamily="-109" charset="-128"/>
          <a:cs typeface="ＭＳ Ｐゴシック" pitchFamily="-109" charset="-128"/>
        </a:defRPr>
      </a:lvl1pPr>
      <a:lvl2pPr algn="l" defTabSz="457200" rtl="0" eaLnBrk="1" fontAlgn="base" hangingPunct="1">
        <a:spcBef>
          <a:spcPct val="0"/>
        </a:spcBef>
        <a:spcAft>
          <a:spcPct val="0"/>
        </a:spcAft>
        <a:defRPr sz="2800" b="1">
          <a:solidFill>
            <a:schemeClr val="tx1"/>
          </a:solidFill>
          <a:latin typeface="Arial" pitchFamily="-109" charset="0"/>
          <a:ea typeface="ＭＳ Ｐゴシック" pitchFamily="-109" charset="-128"/>
          <a:cs typeface="ＭＳ Ｐゴシック" pitchFamily="-109" charset="-128"/>
        </a:defRPr>
      </a:lvl2pPr>
      <a:lvl3pPr algn="l" defTabSz="457200" rtl="0" eaLnBrk="1" fontAlgn="base" hangingPunct="1">
        <a:spcBef>
          <a:spcPct val="0"/>
        </a:spcBef>
        <a:spcAft>
          <a:spcPct val="0"/>
        </a:spcAft>
        <a:defRPr sz="2800" b="1">
          <a:solidFill>
            <a:schemeClr val="tx1"/>
          </a:solidFill>
          <a:latin typeface="Arial" pitchFamily="-109" charset="0"/>
          <a:ea typeface="ＭＳ Ｐゴシック" pitchFamily="-109" charset="-128"/>
          <a:cs typeface="ＭＳ Ｐゴシック" pitchFamily="-109" charset="-128"/>
        </a:defRPr>
      </a:lvl3pPr>
      <a:lvl4pPr algn="l" defTabSz="457200" rtl="0" eaLnBrk="1" fontAlgn="base" hangingPunct="1">
        <a:spcBef>
          <a:spcPct val="0"/>
        </a:spcBef>
        <a:spcAft>
          <a:spcPct val="0"/>
        </a:spcAft>
        <a:defRPr sz="2800" b="1">
          <a:solidFill>
            <a:schemeClr val="tx1"/>
          </a:solidFill>
          <a:latin typeface="Arial" pitchFamily="-109" charset="0"/>
          <a:ea typeface="ＭＳ Ｐゴシック" pitchFamily="-109" charset="-128"/>
          <a:cs typeface="ＭＳ Ｐゴシック" pitchFamily="-109" charset="-128"/>
        </a:defRPr>
      </a:lvl4pPr>
      <a:lvl5pPr algn="l" defTabSz="457200" rtl="0" eaLnBrk="1" fontAlgn="base" hangingPunct="1">
        <a:spcBef>
          <a:spcPct val="0"/>
        </a:spcBef>
        <a:spcAft>
          <a:spcPct val="0"/>
        </a:spcAft>
        <a:defRPr sz="2800" b="1">
          <a:solidFill>
            <a:schemeClr val="tx1"/>
          </a:solidFill>
          <a:latin typeface="Arial" pitchFamily="-109" charset="0"/>
          <a:ea typeface="ＭＳ Ｐゴシック" pitchFamily="-109" charset="-128"/>
          <a:cs typeface="ＭＳ Ｐゴシック" pitchFamily="-109" charset="-128"/>
        </a:defRPr>
      </a:lvl5pPr>
      <a:lvl6pPr marL="457200" algn="ctr" defTabSz="457200" rtl="0" eaLnBrk="1" fontAlgn="base" hangingPunct="1">
        <a:spcBef>
          <a:spcPct val="0"/>
        </a:spcBef>
        <a:spcAft>
          <a:spcPct val="0"/>
        </a:spcAft>
        <a:defRPr sz="4400">
          <a:solidFill>
            <a:schemeClr val="tx1"/>
          </a:solidFill>
          <a:latin typeface="Arial" pitchFamily="-109" charset="0"/>
          <a:ea typeface="ＭＳ Ｐゴシック" pitchFamily="-109" charset="-128"/>
          <a:cs typeface="ＭＳ Ｐゴシック" pitchFamily="-109" charset="-128"/>
        </a:defRPr>
      </a:lvl6pPr>
      <a:lvl7pPr marL="914400" algn="ctr" defTabSz="457200" rtl="0" eaLnBrk="1" fontAlgn="base" hangingPunct="1">
        <a:spcBef>
          <a:spcPct val="0"/>
        </a:spcBef>
        <a:spcAft>
          <a:spcPct val="0"/>
        </a:spcAft>
        <a:defRPr sz="4400">
          <a:solidFill>
            <a:schemeClr val="tx1"/>
          </a:solidFill>
          <a:latin typeface="Arial" pitchFamily="-109" charset="0"/>
          <a:ea typeface="ＭＳ Ｐゴシック" pitchFamily="-109" charset="-128"/>
          <a:cs typeface="ＭＳ Ｐゴシック" pitchFamily="-109" charset="-128"/>
        </a:defRPr>
      </a:lvl7pPr>
      <a:lvl8pPr marL="1371600" algn="ctr" defTabSz="457200" rtl="0" eaLnBrk="1" fontAlgn="base" hangingPunct="1">
        <a:spcBef>
          <a:spcPct val="0"/>
        </a:spcBef>
        <a:spcAft>
          <a:spcPct val="0"/>
        </a:spcAft>
        <a:defRPr sz="4400">
          <a:solidFill>
            <a:schemeClr val="tx1"/>
          </a:solidFill>
          <a:latin typeface="Arial" pitchFamily="-109" charset="0"/>
          <a:ea typeface="ＭＳ Ｐゴシック" pitchFamily="-109" charset="-128"/>
          <a:cs typeface="ＭＳ Ｐゴシック" pitchFamily="-109" charset="-128"/>
        </a:defRPr>
      </a:lvl8pPr>
      <a:lvl9pPr marL="1828800" algn="ctr" defTabSz="457200" rtl="0" eaLnBrk="1" fontAlgn="base" hangingPunct="1">
        <a:spcBef>
          <a:spcPct val="0"/>
        </a:spcBef>
        <a:spcAft>
          <a:spcPct val="0"/>
        </a:spcAft>
        <a:defRPr sz="4400">
          <a:solidFill>
            <a:schemeClr val="tx1"/>
          </a:solidFill>
          <a:latin typeface="Arial" pitchFamily="-109" charset="0"/>
          <a:ea typeface="ＭＳ Ｐゴシック" pitchFamily="-109" charset="-128"/>
          <a:cs typeface="ＭＳ Ｐゴシック" pitchFamily="-109" charset="-128"/>
        </a:defRPr>
      </a:lvl9pPr>
    </p:titleStyle>
    <p:bodyStyle>
      <a:lvl1pPr marL="342900" indent="-342900" algn="l" defTabSz="457200" rtl="0" eaLnBrk="1" fontAlgn="base" hangingPunct="1">
        <a:spcBef>
          <a:spcPct val="0"/>
        </a:spcBef>
        <a:spcAft>
          <a:spcPts val="1500"/>
        </a:spcAft>
        <a:buFont typeface="Arial" charset="0"/>
        <a:buChar char="•"/>
        <a:defRPr sz="2400" kern="1200">
          <a:solidFill>
            <a:schemeClr val="tx1"/>
          </a:solidFill>
          <a:latin typeface="Arial"/>
          <a:ea typeface="ＭＳ Ｐゴシック" pitchFamily="-109" charset="-128"/>
          <a:cs typeface="ＭＳ Ｐゴシック" pitchFamily="-109" charset="-128"/>
        </a:defRPr>
      </a:lvl1pPr>
      <a:lvl2pPr marL="742950" indent="-285750" algn="l" defTabSz="457200" rtl="0" eaLnBrk="1" fontAlgn="base" hangingPunct="1">
        <a:spcBef>
          <a:spcPct val="0"/>
        </a:spcBef>
        <a:spcAft>
          <a:spcPts val="1500"/>
        </a:spcAft>
        <a:buFont typeface="Arial" charset="0"/>
        <a:buChar char="–"/>
        <a:defRPr sz="2400" kern="1200">
          <a:solidFill>
            <a:schemeClr val="tx1"/>
          </a:solidFill>
          <a:latin typeface="Arial"/>
          <a:ea typeface="ＭＳ Ｐゴシック" pitchFamily="-109" charset="-128"/>
          <a:cs typeface="+mn-cs"/>
        </a:defRPr>
      </a:lvl2pPr>
      <a:lvl3pPr marL="1143000" indent="-228600" algn="l" defTabSz="457200" rtl="0" eaLnBrk="1" fontAlgn="base" hangingPunct="1">
        <a:spcBef>
          <a:spcPct val="0"/>
        </a:spcBef>
        <a:spcAft>
          <a:spcPts val="1500"/>
        </a:spcAft>
        <a:buFont typeface="Arial" charset="0"/>
        <a:buChar char="•"/>
        <a:defRPr sz="2000" kern="1200">
          <a:solidFill>
            <a:schemeClr val="tx1"/>
          </a:solidFill>
          <a:latin typeface="Arial"/>
          <a:ea typeface="ＭＳ Ｐゴシック" pitchFamily="-109" charset="-128"/>
          <a:cs typeface="+mn-cs"/>
        </a:defRPr>
      </a:lvl3pPr>
      <a:lvl4pPr marL="1600200" indent="-228600" algn="l" defTabSz="457200" rtl="0" eaLnBrk="1" fontAlgn="base" hangingPunct="1">
        <a:spcBef>
          <a:spcPct val="0"/>
        </a:spcBef>
        <a:spcAft>
          <a:spcPts val="1500"/>
        </a:spcAft>
        <a:buFont typeface="Arial" charset="0"/>
        <a:buChar char="–"/>
        <a:defRPr sz="2000" kern="1200">
          <a:solidFill>
            <a:schemeClr val="tx1"/>
          </a:solidFill>
          <a:latin typeface="Arial"/>
          <a:ea typeface="ＭＳ Ｐゴシック" pitchFamily="-109" charset="-128"/>
          <a:cs typeface="+mn-cs"/>
        </a:defRPr>
      </a:lvl4pPr>
      <a:lvl5pPr marL="2057400" indent="-228600" algn="l" defTabSz="457200" rtl="0" eaLnBrk="1" fontAlgn="base" hangingPunct="1">
        <a:spcBef>
          <a:spcPct val="0"/>
        </a:spcBef>
        <a:spcAft>
          <a:spcPts val="1500"/>
        </a:spcAft>
        <a:buFont typeface="Arial" charset="0"/>
        <a:buChar char="»"/>
        <a:defRPr sz="2000" kern="1200">
          <a:solidFill>
            <a:schemeClr val="tx1"/>
          </a:solidFill>
          <a:latin typeface="Arial"/>
          <a:ea typeface="ＭＳ Ｐゴシック" pitchFamily="-109"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1A767F0-60E8-44A6-B307-A90783EB2F3F}" type="datetimeFigureOut">
              <a:rPr lang="en-US" smtClean="0"/>
              <a:t>10/18/2018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C5BE3C-AF7E-4F7C-88A8-2A792C0B1B03}" type="slidenum">
              <a:rPr lang="en-US" smtClean="0"/>
              <a:t>‹#›</a:t>
            </a:fld>
            <a:endParaRPr lang="en-US"/>
          </a:p>
        </p:txBody>
      </p:sp>
    </p:spTree>
    <p:extLst>
      <p:ext uri="{BB962C8B-B14F-4D97-AF65-F5344CB8AC3E}">
        <p14:creationId xmlns:p14="http://schemas.microsoft.com/office/powerpoint/2010/main" val="3365058200"/>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spd="slow">
    <p:fade/>
  </p:transition>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7"/>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5167"/>
            <a:ext cx="8229600" cy="1143000"/>
          </a:xfrm>
          <a:prstGeom prst="rect">
            <a:avLst/>
          </a:prstGeom>
        </p:spPr>
        <p:txBody>
          <a:bodyPr vert="horz" lIns="91424" tIns="45712" rIns="91424" bIns="45712"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3" y="1600204"/>
            <a:ext cx="5483455" cy="4525433"/>
          </a:xfrm>
          <a:prstGeom prst="rect">
            <a:avLst/>
          </a:prstGeom>
        </p:spPr>
        <p:txBody>
          <a:bodyPr vert="horz" lIns="91424" tIns="45712" rIns="91424" bIns="4571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4"/>
            <a:ext cx="2133600" cy="366183"/>
          </a:xfrm>
          <a:prstGeom prst="rect">
            <a:avLst/>
          </a:prstGeom>
        </p:spPr>
        <p:txBody>
          <a:bodyPr vert="horz" lIns="91424" tIns="45712" rIns="91424" bIns="45712" rtlCol="0" anchor="ctr"/>
          <a:lstStyle>
            <a:lvl1pPr algn="l">
              <a:defRPr sz="1200">
                <a:solidFill>
                  <a:schemeClr val="tx1">
                    <a:tint val="75000"/>
                  </a:schemeClr>
                </a:solidFill>
              </a:defRPr>
            </a:lvl1pPr>
          </a:lstStyle>
          <a:p>
            <a:pPr defTabSz="457121"/>
            <a:fld id="{914AD5D6-B67B-CD4D-A5BD-1FE86769B3A8}" type="datetimeFigureOut">
              <a:rPr lang="en-US" smtClean="0">
                <a:solidFill>
                  <a:prstClr val="black">
                    <a:tint val="75000"/>
                  </a:prstClr>
                </a:solidFill>
              </a:rPr>
              <a:pPr defTabSz="457121"/>
              <a:t>10/18/2018</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4"/>
            <a:ext cx="2895600" cy="366183"/>
          </a:xfrm>
          <a:prstGeom prst="rect">
            <a:avLst/>
          </a:prstGeom>
        </p:spPr>
        <p:txBody>
          <a:bodyPr vert="horz" lIns="91424" tIns="45712" rIns="91424" bIns="45712" rtlCol="0" anchor="ctr"/>
          <a:lstStyle>
            <a:lvl1pPr algn="ctr">
              <a:defRPr sz="1200">
                <a:solidFill>
                  <a:schemeClr val="tx1">
                    <a:tint val="75000"/>
                  </a:schemeClr>
                </a:solidFill>
              </a:defRPr>
            </a:lvl1pPr>
          </a:lstStyle>
          <a:p>
            <a:pPr defTabSz="457121"/>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4"/>
            <a:ext cx="2133600" cy="366183"/>
          </a:xfrm>
          <a:prstGeom prst="rect">
            <a:avLst/>
          </a:prstGeom>
        </p:spPr>
        <p:txBody>
          <a:bodyPr vert="horz" lIns="91424" tIns="45712" rIns="91424" bIns="45712" rtlCol="0" anchor="ctr"/>
          <a:lstStyle>
            <a:lvl1pPr algn="r">
              <a:defRPr sz="1200">
                <a:solidFill>
                  <a:schemeClr val="tx1">
                    <a:tint val="75000"/>
                  </a:schemeClr>
                </a:solidFill>
              </a:defRPr>
            </a:lvl1pPr>
          </a:lstStyle>
          <a:p>
            <a:pPr defTabSz="457121"/>
            <a:fld id="{FDCF2A44-C8AD-354A-84EB-7BACEBA81697}" type="slidenum">
              <a:rPr lang="en-US" smtClean="0">
                <a:solidFill>
                  <a:prstClr val="black">
                    <a:tint val="75000"/>
                  </a:prstClr>
                </a:solidFill>
              </a:rPr>
              <a:pPr defTabSz="457121"/>
              <a:t>‹#›</a:t>
            </a:fld>
            <a:endParaRPr lang="en-US">
              <a:solidFill>
                <a:prstClr val="black">
                  <a:tint val="75000"/>
                </a:prstClr>
              </a:solidFill>
            </a:endParaRPr>
          </a:p>
        </p:txBody>
      </p:sp>
    </p:spTree>
    <p:extLst>
      <p:ext uri="{BB962C8B-B14F-4D97-AF65-F5344CB8AC3E}">
        <p14:creationId xmlns:p14="http://schemas.microsoft.com/office/powerpoint/2010/main" val="1728909472"/>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Lst>
  <mc:AlternateContent xmlns:mc="http://schemas.openxmlformats.org/markup-compatibility/2006" xmlns:p14="http://schemas.microsoft.com/office/powerpoint/2010/main">
    <mc:Choice Requires="p14">
      <p:transition p14:dur="250" advClick="0" advTm="4000">
        <p:fade/>
      </p:transition>
    </mc:Choice>
    <mc:Fallback xmlns="">
      <p:transition advClick="0" advTm="4000">
        <p:fade/>
      </p:transition>
    </mc:Fallback>
  </mc:AlternateContent>
  <p:timing>
    <p:tnLst>
      <p:par>
        <p:cTn id="1" dur="indefinite" restart="never" nodeType="tmRoot"/>
      </p:par>
    </p:tnLst>
  </p:timing>
  <p:txStyles>
    <p:titleStyle>
      <a:lvl1pPr algn="ctr" defTabSz="457121" rtl="0" eaLnBrk="1" latinLnBrk="0" hangingPunct="1">
        <a:spcBef>
          <a:spcPct val="0"/>
        </a:spcBef>
        <a:buNone/>
        <a:defRPr sz="4400" kern="1200">
          <a:solidFill>
            <a:srgbClr val="FFFFFF"/>
          </a:solidFill>
          <a:latin typeface="+mj-lt"/>
          <a:ea typeface="+mj-ea"/>
          <a:cs typeface="+mj-cs"/>
        </a:defRPr>
      </a:lvl1pPr>
    </p:titleStyle>
    <p:bodyStyle>
      <a:lvl1pPr marL="342840" indent="-342840" algn="l" defTabSz="457121" rtl="0" eaLnBrk="1" latinLnBrk="0" hangingPunct="1">
        <a:spcBef>
          <a:spcPct val="20000"/>
        </a:spcBef>
        <a:buFont typeface="Arial"/>
        <a:buChar char="•"/>
        <a:defRPr sz="3200" kern="1200">
          <a:solidFill>
            <a:srgbClr val="FFFFFF"/>
          </a:solidFill>
          <a:latin typeface="+mn-lt"/>
          <a:ea typeface="+mn-ea"/>
          <a:cs typeface="+mn-cs"/>
        </a:defRPr>
      </a:lvl1pPr>
      <a:lvl2pPr marL="742822" indent="-285700" algn="l" defTabSz="457121" rtl="0" eaLnBrk="1" latinLnBrk="0" hangingPunct="1">
        <a:spcBef>
          <a:spcPct val="20000"/>
        </a:spcBef>
        <a:buFont typeface="Arial"/>
        <a:buChar char="–"/>
        <a:defRPr sz="2800" kern="1200">
          <a:solidFill>
            <a:srgbClr val="FFFFFF"/>
          </a:solidFill>
          <a:latin typeface="+mn-lt"/>
          <a:ea typeface="+mn-ea"/>
          <a:cs typeface="+mn-cs"/>
        </a:defRPr>
      </a:lvl2pPr>
      <a:lvl3pPr marL="1142802" indent="-228560" algn="l" defTabSz="457121" rtl="0" eaLnBrk="1" latinLnBrk="0" hangingPunct="1">
        <a:spcBef>
          <a:spcPct val="20000"/>
        </a:spcBef>
        <a:buFont typeface="Arial"/>
        <a:buChar char="•"/>
        <a:defRPr sz="2400" kern="1200">
          <a:solidFill>
            <a:srgbClr val="FFFFFF"/>
          </a:solidFill>
          <a:latin typeface="+mn-lt"/>
          <a:ea typeface="+mn-ea"/>
          <a:cs typeface="+mn-cs"/>
        </a:defRPr>
      </a:lvl3pPr>
      <a:lvl4pPr marL="1599924" indent="-228560" algn="l" defTabSz="457121" rtl="0" eaLnBrk="1" latinLnBrk="0" hangingPunct="1">
        <a:spcBef>
          <a:spcPct val="20000"/>
        </a:spcBef>
        <a:buFont typeface="Arial"/>
        <a:buChar char="–"/>
        <a:defRPr sz="2000" kern="1200">
          <a:solidFill>
            <a:srgbClr val="FFFFFF"/>
          </a:solidFill>
          <a:latin typeface="+mn-lt"/>
          <a:ea typeface="+mn-ea"/>
          <a:cs typeface="+mn-cs"/>
        </a:defRPr>
      </a:lvl4pPr>
      <a:lvl5pPr marL="2057044" indent="-228560" algn="l" defTabSz="457121" rtl="0" eaLnBrk="1" latinLnBrk="0" hangingPunct="1">
        <a:spcBef>
          <a:spcPct val="20000"/>
        </a:spcBef>
        <a:buFont typeface="Arial"/>
        <a:buChar char="»"/>
        <a:defRPr sz="2000" kern="1200">
          <a:solidFill>
            <a:srgbClr val="FFFFFF"/>
          </a:solidFill>
          <a:latin typeface="+mn-lt"/>
          <a:ea typeface="+mn-ea"/>
          <a:cs typeface="+mn-cs"/>
        </a:defRPr>
      </a:lvl5pPr>
      <a:lvl6pPr marL="2514166" indent="-228560" algn="l" defTabSz="457121" rtl="0" eaLnBrk="1" latinLnBrk="0" hangingPunct="1">
        <a:spcBef>
          <a:spcPct val="20000"/>
        </a:spcBef>
        <a:buFont typeface="Arial"/>
        <a:buChar char="•"/>
        <a:defRPr sz="2000" kern="1200">
          <a:solidFill>
            <a:schemeClr val="tx1"/>
          </a:solidFill>
          <a:latin typeface="+mn-lt"/>
          <a:ea typeface="+mn-ea"/>
          <a:cs typeface="+mn-cs"/>
        </a:defRPr>
      </a:lvl6pPr>
      <a:lvl7pPr marL="2971286" indent="-228560" algn="l" defTabSz="457121" rtl="0" eaLnBrk="1" latinLnBrk="0" hangingPunct="1">
        <a:spcBef>
          <a:spcPct val="20000"/>
        </a:spcBef>
        <a:buFont typeface="Arial"/>
        <a:buChar char="•"/>
        <a:defRPr sz="2000" kern="1200">
          <a:solidFill>
            <a:schemeClr val="tx1"/>
          </a:solidFill>
          <a:latin typeface="+mn-lt"/>
          <a:ea typeface="+mn-ea"/>
          <a:cs typeface="+mn-cs"/>
        </a:defRPr>
      </a:lvl7pPr>
      <a:lvl8pPr marL="3428408" indent="-228560" algn="l" defTabSz="457121" rtl="0" eaLnBrk="1" latinLnBrk="0" hangingPunct="1">
        <a:spcBef>
          <a:spcPct val="20000"/>
        </a:spcBef>
        <a:buFont typeface="Arial"/>
        <a:buChar char="•"/>
        <a:defRPr sz="2000" kern="1200">
          <a:solidFill>
            <a:schemeClr val="tx1"/>
          </a:solidFill>
          <a:latin typeface="+mn-lt"/>
          <a:ea typeface="+mn-ea"/>
          <a:cs typeface="+mn-cs"/>
        </a:defRPr>
      </a:lvl8pPr>
      <a:lvl9pPr marL="3885528" indent="-228560" algn="l" defTabSz="457121"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21" rtl="0" eaLnBrk="1" latinLnBrk="0" hangingPunct="1">
        <a:defRPr sz="1800" kern="1200">
          <a:solidFill>
            <a:schemeClr val="tx1"/>
          </a:solidFill>
          <a:latin typeface="+mn-lt"/>
          <a:ea typeface="+mn-ea"/>
          <a:cs typeface="+mn-cs"/>
        </a:defRPr>
      </a:lvl1pPr>
      <a:lvl2pPr marL="457121" algn="l" defTabSz="457121" rtl="0" eaLnBrk="1" latinLnBrk="0" hangingPunct="1">
        <a:defRPr sz="1800" kern="1200">
          <a:solidFill>
            <a:schemeClr val="tx1"/>
          </a:solidFill>
          <a:latin typeface="+mn-lt"/>
          <a:ea typeface="+mn-ea"/>
          <a:cs typeface="+mn-cs"/>
        </a:defRPr>
      </a:lvl2pPr>
      <a:lvl3pPr marL="914242" algn="l" defTabSz="457121" rtl="0" eaLnBrk="1" latinLnBrk="0" hangingPunct="1">
        <a:defRPr sz="1800" kern="1200">
          <a:solidFill>
            <a:schemeClr val="tx1"/>
          </a:solidFill>
          <a:latin typeface="+mn-lt"/>
          <a:ea typeface="+mn-ea"/>
          <a:cs typeface="+mn-cs"/>
        </a:defRPr>
      </a:lvl3pPr>
      <a:lvl4pPr marL="1371364" algn="l" defTabSz="457121" rtl="0" eaLnBrk="1" latinLnBrk="0" hangingPunct="1">
        <a:defRPr sz="1800" kern="1200">
          <a:solidFill>
            <a:schemeClr val="tx1"/>
          </a:solidFill>
          <a:latin typeface="+mn-lt"/>
          <a:ea typeface="+mn-ea"/>
          <a:cs typeface="+mn-cs"/>
        </a:defRPr>
      </a:lvl4pPr>
      <a:lvl5pPr marL="1828484" algn="l" defTabSz="457121" rtl="0" eaLnBrk="1" latinLnBrk="0" hangingPunct="1">
        <a:defRPr sz="1800" kern="1200">
          <a:solidFill>
            <a:schemeClr val="tx1"/>
          </a:solidFill>
          <a:latin typeface="+mn-lt"/>
          <a:ea typeface="+mn-ea"/>
          <a:cs typeface="+mn-cs"/>
        </a:defRPr>
      </a:lvl5pPr>
      <a:lvl6pPr marL="2285605" algn="l" defTabSz="457121" rtl="0" eaLnBrk="1" latinLnBrk="0" hangingPunct="1">
        <a:defRPr sz="1800" kern="1200">
          <a:solidFill>
            <a:schemeClr val="tx1"/>
          </a:solidFill>
          <a:latin typeface="+mn-lt"/>
          <a:ea typeface="+mn-ea"/>
          <a:cs typeface="+mn-cs"/>
        </a:defRPr>
      </a:lvl6pPr>
      <a:lvl7pPr marL="2742726" algn="l" defTabSz="457121" rtl="0" eaLnBrk="1" latinLnBrk="0" hangingPunct="1">
        <a:defRPr sz="1800" kern="1200">
          <a:solidFill>
            <a:schemeClr val="tx1"/>
          </a:solidFill>
          <a:latin typeface="+mn-lt"/>
          <a:ea typeface="+mn-ea"/>
          <a:cs typeface="+mn-cs"/>
        </a:defRPr>
      </a:lvl7pPr>
      <a:lvl8pPr marL="3199847" algn="l" defTabSz="457121" rtl="0" eaLnBrk="1" latinLnBrk="0" hangingPunct="1">
        <a:defRPr sz="1800" kern="1200">
          <a:solidFill>
            <a:schemeClr val="tx1"/>
          </a:solidFill>
          <a:latin typeface="+mn-lt"/>
          <a:ea typeface="+mn-ea"/>
          <a:cs typeface="+mn-cs"/>
        </a:defRPr>
      </a:lvl8pPr>
      <a:lvl9pPr marL="3656968" algn="l" defTabSz="45712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jpeg"/></Relationships>
</file>

<file path=ppt/slides/_rels/slide3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ver page_spor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4" name="TextBox 3"/>
          <p:cNvSpPr txBox="1"/>
          <p:nvPr/>
        </p:nvSpPr>
        <p:spPr>
          <a:xfrm>
            <a:off x="3386668" y="1606729"/>
            <a:ext cx="5516004" cy="2123658"/>
          </a:xfrm>
          <a:prstGeom prst="rect">
            <a:avLst/>
          </a:prstGeom>
          <a:noFill/>
        </p:spPr>
        <p:txBody>
          <a:bodyPr wrap="square" rtlCol="0">
            <a:spAutoFit/>
          </a:bodyPr>
          <a:lstStyle/>
          <a:p>
            <a:pPr defTabSz="457121"/>
            <a:r>
              <a:rPr lang="en-NZ" sz="4400" dirty="0" smtClean="0"/>
              <a:t>Student Affect in CS1</a:t>
            </a:r>
          </a:p>
          <a:p>
            <a:pPr defTabSz="457121"/>
            <a:r>
              <a:rPr lang="en-NZ" sz="4400" dirty="0" smtClean="0">
                <a:solidFill>
                  <a:srgbClr val="FFFFFF"/>
                </a:solidFill>
                <a:cs typeface="Arial"/>
              </a:rPr>
              <a:t>Insights from an Easy Data Collection Tool</a:t>
            </a:r>
            <a:endParaRPr lang="en-US" sz="4400" dirty="0">
              <a:solidFill>
                <a:srgbClr val="FFFFFF"/>
              </a:solidFill>
              <a:cs typeface="Arial"/>
            </a:endParaRPr>
          </a:p>
        </p:txBody>
      </p:sp>
      <p:sp>
        <p:nvSpPr>
          <p:cNvPr id="6" name="TextBox 5"/>
          <p:cNvSpPr txBox="1"/>
          <p:nvPr/>
        </p:nvSpPr>
        <p:spPr>
          <a:xfrm>
            <a:off x="3388898" y="4263141"/>
            <a:ext cx="5359565" cy="1077218"/>
          </a:xfrm>
          <a:prstGeom prst="rect">
            <a:avLst/>
          </a:prstGeom>
          <a:noFill/>
        </p:spPr>
        <p:txBody>
          <a:bodyPr wrap="square" rtlCol="0">
            <a:spAutoFit/>
          </a:bodyPr>
          <a:lstStyle/>
          <a:p>
            <a:pPr defTabSz="457121"/>
            <a:r>
              <a:rPr lang="en-NZ" sz="3200" dirty="0" smtClean="0"/>
              <a:t>Dale </a:t>
            </a:r>
            <a:r>
              <a:rPr lang="en-NZ" sz="3200" dirty="0"/>
              <a:t>Parsons, Krissi </a:t>
            </a:r>
            <a:r>
              <a:rPr lang="en-NZ" sz="3200" dirty="0" smtClean="0"/>
              <a:t>Wood</a:t>
            </a:r>
            <a:endParaRPr lang="en-US" sz="3200" dirty="0"/>
          </a:p>
          <a:p>
            <a:pPr defTabSz="457121"/>
            <a:endParaRPr lang="en-US" sz="3200" dirty="0">
              <a:solidFill>
                <a:srgbClr val="FFFFFF"/>
              </a:solidFill>
              <a:cs typeface="Arial"/>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317" y="1606729"/>
            <a:ext cx="2182188" cy="2706400"/>
          </a:xfrm>
          <a:prstGeom prst="rect">
            <a:avLst/>
          </a:prstGeom>
        </p:spPr>
      </p:pic>
    </p:spTree>
    <p:extLst>
      <p:ext uri="{BB962C8B-B14F-4D97-AF65-F5344CB8AC3E}">
        <p14:creationId xmlns:p14="http://schemas.microsoft.com/office/powerpoint/2010/main" val="3351934090"/>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Student View</a:t>
            </a:r>
            <a:endParaRPr lang="en-US" dirty="0"/>
          </a:p>
        </p:txBody>
      </p:sp>
      <p:pic>
        <p:nvPicPr>
          <p:cNvPr id="3" name="Picture 2"/>
          <p:cNvPicPr>
            <a:picLocks noChangeAspect="1"/>
          </p:cNvPicPr>
          <p:nvPr/>
        </p:nvPicPr>
        <p:blipFill>
          <a:blip r:embed="rId3"/>
          <a:stretch>
            <a:fillRect/>
          </a:stretch>
        </p:blipFill>
        <p:spPr>
          <a:xfrm>
            <a:off x="336381" y="1671638"/>
            <a:ext cx="8471238" cy="3514724"/>
          </a:xfrm>
          <a:prstGeom prst="rect">
            <a:avLst/>
          </a:prstGeom>
        </p:spPr>
      </p:pic>
    </p:spTree>
    <p:extLst>
      <p:ext uri="{BB962C8B-B14F-4D97-AF65-F5344CB8AC3E}">
        <p14:creationId xmlns:p14="http://schemas.microsoft.com/office/powerpoint/2010/main" val="1328353732"/>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Staff View</a:t>
            </a:r>
            <a:endParaRPr lang="en-US" dirty="0"/>
          </a:p>
        </p:txBody>
      </p:sp>
      <p:sp>
        <p:nvSpPr>
          <p:cNvPr id="5" name="Rectangle 4"/>
          <p:cNvSpPr/>
          <p:nvPr/>
        </p:nvSpPr>
        <p:spPr>
          <a:xfrm>
            <a:off x="611560" y="5949280"/>
            <a:ext cx="8352928" cy="792088"/>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stretch>
            <a:fillRect/>
          </a:stretch>
        </p:blipFill>
        <p:spPr>
          <a:xfrm>
            <a:off x="4355976" y="201612"/>
            <a:ext cx="4032340" cy="6971803"/>
          </a:xfrm>
          <a:prstGeom prst="rect">
            <a:avLst/>
          </a:prstGeom>
        </p:spPr>
      </p:pic>
    </p:spTree>
    <p:extLst>
      <p:ext uri="{BB962C8B-B14F-4D97-AF65-F5344CB8AC3E}">
        <p14:creationId xmlns:p14="http://schemas.microsoft.com/office/powerpoint/2010/main" val="2944190373"/>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Danger reports</a:t>
            </a:r>
            <a:br>
              <a:rPr lang="en-NZ" dirty="0" smtClean="0"/>
            </a:br>
            <a:r>
              <a:rPr lang="en-NZ" dirty="0" smtClean="0"/>
              <a:t>Hard and Boring </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756157246"/>
              </p:ext>
            </p:extLst>
          </p:nvPr>
        </p:nvGraphicFramePr>
        <p:xfrm>
          <a:off x="2123728" y="1628802"/>
          <a:ext cx="5184576" cy="4032444"/>
        </p:xfrm>
        <a:graphic>
          <a:graphicData uri="http://schemas.openxmlformats.org/drawingml/2006/table">
            <a:tbl>
              <a:tblPr>
                <a:tableStyleId>{5C22544A-7EE6-4342-B048-85BDC9FD1C3A}</a:tableStyleId>
              </a:tblPr>
              <a:tblGrid>
                <a:gridCol w="1152128">
                  <a:extLst>
                    <a:ext uri="{9D8B030D-6E8A-4147-A177-3AD203B41FA5}">
                      <a16:colId xmlns:a16="http://schemas.microsoft.com/office/drawing/2014/main" val="3516613795"/>
                    </a:ext>
                  </a:extLst>
                </a:gridCol>
                <a:gridCol w="1152128">
                  <a:extLst>
                    <a:ext uri="{9D8B030D-6E8A-4147-A177-3AD203B41FA5}">
                      <a16:colId xmlns:a16="http://schemas.microsoft.com/office/drawing/2014/main" val="561283625"/>
                    </a:ext>
                  </a:extLst>
                </a:gridCol>
                <a:gridCol w="1440160">
                  <a:extLst>
                    <a:ext uri="{9D8B030D-6E8A-4147-A177-3AD203B41FA5}">
                      <a16:colId xmlns:a16="http://schemas.microsoft.com/office/drawing/2014/main" val="3290858531"/>
                    </a:ext>
                  </a:extLst>
                </a:gridCol>
                <a:gridCol w="1440160">
                  <a:extLst>
                    <a:ext uri="{9D8B030D-6E8A-4147-A177-3AD203B41FA5}">
                      <a16:colId xmlns:a16="http://schemas.microsoft.com/office/drawing/2014/main" val="24738351"/>
                    </a:ext>
                  </a:extLst>
                </a:gridCol>
              </a:tblGrid>
              <a:tr h="336037">
                <a:tc gridSpan="2">
                  <a:txBody>
                    <a:bodyPr/>
                    <a:lstStyle/>
                    <a:p>
                      <a:pPr algn="l" fontAlgn="b"/>
                      <a:r>
                        <a:rPr lang="en-NZ" sz="1600" u="none" strike="noStrike" dirty="0">
                          <a:effectLst/>
                        </a:rPr>
                        <a:t>Hard and Boring</a:t>
                      </a:r>
                      <a:endParaRPr lang="en-NZ" sz="16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NZ"/>
                    </a:p>
                  </a:txBody>
                  <a:tcPr/>
                </a:tc>
                <a:tc>
                  <a:txBody>
                    <a:bodyPr/>
                    <a:lstStyle/>
                    <a:p>
                      <a:pPr algn="l" fontAlgn="b"/>
                      <a:endParaRPr lang="en-NZ"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NZ"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3467124"/>
                  </a:ext>
                </a:extLst>
              </a:tr>
              <a:tr h="336037">
                <a:tc>
                  <a:txBody>
                    <a:bodyPr/>
                    <a:lstStyle/>
                    <a:p>
                      <a:pPr algn="l" fontAlgn="b"/>
                      <a:r>
                        <a:rPr lang="en-NZ" sz="1600" u="none" strike="noStrike" dirty="0">
                          <a:effectLst/>
                        </a:rPr>
                        <a:t>Lab ID</a:t>
                      </a:r>
                      <a:endParaRPr lang="en-NZ"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NZ" sz="1600" u="none" strike="noStrike">
                          <a:effectLst/>
                        </a:rPr>
                        <a:t>Name</a:t>
                      </a:r>
                      <a:endParaRPr lang="en-NZ"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NZ" sz="1600" u="none" strike="noStrike">
                          <a:effectLst/>
                        </a:rPr>
                        <a:t>X Value</a:t>
                      </a:r>
                      <a:endParaRPr lang="en-NZ"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NZ" sz="1600" u="none" strike="noStrike">
                          <a:effectLst/>
                        </a:rPr>
                        <a:t>Y Value</a:t>
                      </a:r>
                      <a:endParaRPr lang="en-NZ"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84192755"/>
                  </a:ext>
                </a:extLst>
              </a:tr>
              <a:tr h="336037">
                <a:tc>
                  <a:txBody>
                    <a:bodyPr/>
                    <a:lstStyle/>
                    <a:p>
                      <a:pPr algn="r" fontAlgn="b"/>
                      <a:r>
                        <a:rPr lang="en-NZ" sz="1600" u="none" strike="noStrike" dirty="0">
                          <a:effectLst/>
                        </a:rPr>
                        <a:t>13</a:t>
                      </a:r>
                      <a:endParaRPr lang="en-NZ"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NZ" sz="1600" u="none" strike="noStrike">
                          <a:effectLst/>
                        </a:rPr>
                        <a:t>46</a:t>
                      </a:r>
                      <a:endParaRPr lang="en-NZ"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NZ" sz="1600" u="none" strike="noStrike">
                          <a:effectLst/>
                        </a:rPr>
                        <a:t>7</a:t>
                      </a:r>
                      <a:endParaRPr lang="en-NZ"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NZ" sz="1600" u="none" strike="noStrike">
                          <a:effectLst/>
                        </a:rPr>
                        <a:t>-5</a:t>
                      </a:r>
                      <a:endParaRPr lang="en-NZ"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05254077"/>
                  </a:ext>
                </a:extLst>
              </a:tr>
              <a:tr h="336037">
                <a:tc>
                  <a:txBody>
                    <a:bodyPr/>
                    <a:lstStyle/>
                    <a:p>
                      <a:pPr algn="r" fontAlgn="b"/>
                      <a:r>
                        <a:rPr lang="en-NZ" sz="1600" u="none" strike="noStrike" dirty="0">
                          <a:effectLst/>
                        </a:rPr>
                        <a:t>14</a:t>
                      </a:r>
                      <a:endParaRPr lang="en-NZ"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NZ" sz="1600" u="none" strike="noStrike">
                          <a:effectLst/>
                        </a:rPr>
                        <a:t>46</a:t>
                      </a:r>
                      <a:endParaRPr lang="en-NZ"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NZ" sz="1600" u="none" strike="noStrike">
                          <a:effectLst/>
                        </a:rPr>
                        <a:t>10</a:t>
                      </a:r>
                      <a:endParaRPr lang="en-NZ"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NZ" sz="1600" u="none" strike="noStrike">
                          <a:effectLst/>
                        </a:rPr>
                        <a:t>-1</a:t>
                      </a:r>
                      <a:endParaRPr lang="en-NZ"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67688114"/>
                  </a:ext>
                </a:extLst>
              </a:tr>
              <a:tr h="336037">
                <a:tc>
                  <a:txBody>
                    <a:bodyPr/>
                    <a:lstStyle/>
                    <a:p>
                      <a:pPr algn="r" fontAlgn="b"/>
                      <a:r>
                        <a:rPr lang="en-NZ" sz="1600" u="none" strike="noStrike" dirty="0">
                          <a:effectLst/>
                        </a:rPr>
                        <a:t>3</a:t>
                      </a:r>
                      <a:endParaRPr lang="en-NZ"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NZ" sz="1600" u="none" strike="noStrike">
                          <a:effectLst/>
                        </a:rPr>
                        <a:t>97</a:t>
                      </a:r>
                      <a:endParaRPr lang="en-NZ"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NZ" sz="1600" u="none" strike="noStrike">
                          <a:effectLst/>
                        </a:rPr>
                        <a:t>4</a:t>
                      </a:r>
                      <a:endParaRPr lang="en-NZ"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NZ" sz="1600" u="none" strike="noStrike">
                          <a:effectLst/>
                        </a:rPr>
                        <a:t>-7</a:t>
                      </a:r>
                      <a:endParaRPr lang="en-NZ"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35516779"/>
                  </a:ext>
                </a:extLst>
              </a:tr>
              <a:tr h="336037">
                <a:tc>
                  <a:txBody>
                    <a:bodyPr/>
                    <a:lstStyle/>
                    <a:p>
                      <a:pPr algn="r" fontAlgn="b"/>
                      <a:r>
                        <a:rPr lang="en-NZ" sz="1600" u="none" strike="noStrike" dirty="0">
                          <a:effectLst/>
                        </a:rPr>
                        <a:t>7</a:t>
                      </a:r>
                      <a:endParaRPr lang="en-NZ"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NZ" sz="1600" u="none" strike="noStrike">
                          <a:effectLst/>
                        </a:rPr>
                        <a:t>97</a:t>
                      </a:r>
                      <a:endParaRPr lang="en-NZ"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NZ" sz="1600" u="none" strike="noStrike">
                          <a:effectLst/>
                        </a:rPr>
                        <a:t>8</a:t>
                      </a:r>
                      <a:endParaRPr lang="en-NZ"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NZ" sz="1600" u="none" strike="noStrike">
                          <a:effectLst/>
                        </a:rPr>
                        <a:t>-6</a:t>
                      </a:r>
                      <a:endParaRPr lang="en-NZ"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67841629"/>
                  </a:ext>
                </a:extLst>
              </a:tr>
              <a:tr h="336037">
                <a:tc>
                  <a:txBody>
                    <a:bodyPr/>
                    <a:lstStyle/>
                    <a:p>
                      <a:pPr algn="r" fontAlgn="b"/>
                      <a:r>
                        <a:rPr lang="en-NZ" sz="1600" u="none" strike="noStrike" dirty="0">
                          <a:effectLst/>
                        </a:rPr>
                        <a:t>8</a:t>
                      </a:r>
                      <a:endParaRPr lang="en-NZ"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NZ" sz="1600" u="none" strike="noStrike">
                          <a:effectLst/>
                        </a:rPr>
                        <a:t>97</a:t>
                      </a:r>
                      <a:endParaRPr lang="en-NZ"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NZ" sz="1600" u="none" strike="noStrike">
                          <a:effectLst/>
                        </a:rPr>
                        <a:t>10</a:t>
                      </a:r>
                      <a:endParaRPr lang="en-NZ"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NZ" sz="1600" u="none" strike="noStrike">
                          <a:effectLst/>
                        </a:rPr>
                        <a:t>-5</a:t>
                      </a:r>
                      <a:endParaRPr lang="en-NZ"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36396199"/>
                  </a:ext>
                </a:extLst>
              </a:tr>
              <a:tr h="336037">
                <a:tc>
                  <a:txBody>
                    <a:bodyPr/>
                    <a:lstStyle/>
                    <a:p>
                      <a:pPr algn="r" fontAlgn="b"/>
                      <a:r>
                        <a:rPr lang="en-NZ" sz="1600" u="none" strike="noStrike" dirty="0">
                          <a:effectLst/>
                        </a:rPr>
                        <a:t>9</a:t>
                      </a:r>
                      <a:endParaRPr lang="en-NZ"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NZ" sz="1600" u="none" strike="noStrike">
                          <a:effectLst/>
                        </a:rPr>
                        <a:t>97</a:t>
                      </a:r>
                      <a:endParaRPr lang="en-NZ"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NZ" sz="1600" u="none" strike="noStrike">
                          <a:effectLst/>
                        </a:rPr>
                        <a:t>10</a:t>
                      </a:r>
                      <a:endParaRPr lang="en-NZ"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NZ" sz="1600" u="none" strike="noStrike">
                          <a:effectLst/>
                        </a:rPr>
                        <a:t>-4</a:t>
                      </a:r>
                      <a:endParaRPr lang="en-NZ"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18430392"/>
                  </a:ext>
                </a:extLst>
              </a:tr>
              <a:tr h="336037">
                <a:tc>
                  <a:txBody>
                    <a:bodyPr/>
                    <a:lstStyle/>
                    <a:p>
                      <a:pPr algn="r" fontAlgn="b"/>
                      <a:r>
                        <a:rPr lang="en-NZ" sz="1600" u="none" strike="noStrike" dirty="0">
                          <a:effectLst/>
                        </a:rPr>
                        <a:t>15</a:t>
                      </a:r>
                      <a:endParaRPr lang="en-NZ"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NZ" sz="1600" u="none" strike="noStrike">
                          <a:effectLst/>
                        </a:rPr>
                        <a:t>97</a:t>
                      </a:r>
                      <a:endParaRPr lang="en-NZ"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NZ" sz="1600" u="none" strike="noStrike">
                          <a:effectLst/>
                        </a:rPr>
                        <a:t>9</a:t>
                      </a:r>
                      <a:endParaRPr lang="en-NZ"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NZ" sz="1600" u="none" strike="noStrike">
                          <a:effectLst/>
                        </a:rPr>
                        <a:t>-5</a:t>
                      </a:r>
                      <a:endParaRPr lang="en-NZ"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65052926"/>
                  </a:ext>
                </a:extLst>
              </a:tr>
              <a:tr h="336037">
                <a:tc>
                  <a:txBody>
                    <a:bodyPr/>
                    <a:lstStyle/>
                    <a:p>
                      <a:pPr algn="r" fontAlgn="b"/>
                      <a:r>
                        <a:rPr lang="en-NZ" sz="1600" u="none" strike="noStrike" dirty="0">
                          <a:effectLst/>
                        </a:rPr>
                        <a:t>21</a:t>
                      </a:r>
                      <a:endParaRPr lang="en-NZ"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NZ" sz="1600" u="none" strike="noStrike">
                          <a:effectLst/>
                        </a:rPr>
                        <a:t>97</a:t>
                      </a:r>
                      <a:endParaRPr lang="en-NZ"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NZ" sz="1600" u="none" strike="noStrike">
                          <a:effectLst/>
                        </a:rPr>
                        <a:t>7</a:t>
                      </a:r>
                      <a:endParaRPr lang="en-NZ"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NZ" sz="1600" u="none" strike="noStrike">
                          <a:effectLst/>
                        </a:rPr>
                        <a:t>-1</a:t>
                      </a:r>
                      <a:endParaRPr lang="en-NZ"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5672465"/>
                  </a:ext>
                </a:extLst>
              </a:tr>
              <a:tr h="336037">
                <a:tc>
                  <a:txBody>
                    <a:bodyPr/>
                    <a:lstStyle/>
                    <a:p>
                      <a:pPr algn="r" fontAlgn="b"/>
                      <a:r>
                        <a:rPr lang="en-NZ" sz="1600" u="none" strike="noStrike" dirty="0">
                          <a:effectLst/>
                        </a:rPr>
                        <a:t>22</a:t>
                      </a:r>
                      <a:endParaRPr lang="en-NZ"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NZ" sz="1600" u="none" strike="noStrike">
                          <a:effectLst/>
                        </a:rPr>
                        <a:t>66</a:t>
                      </a:r>
                      <a:endParaRPr lang="en-NZ"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NZ" sz="1600" u="none" strike="noStrike">
                          <a:effectLst/>
                        </a:rPr>
                        <a:t>6</a:t>
                      </a:r>
                      <a:endParaRPr lang="en-NZ"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NZ" sz="1600" u="none" strike="noStrike">
                          <a:effectLst/>
                        </a:rPr>
                        <a:t>-1</a:t>
                      </a:r>
                      <a:endParaRPr lang="en-NZ"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38317864"/>
                  </a:ext>
                </a:extLst>
              </a:tr>
              <a:tr h="336037">
                <a:tc>
                  <a:txBody>
                    <a:bodyPr/>
                    <a:lstStyle/>
                    <a:p>
                      <a:pPr algn="r" fontAlgn="b"/>
                      <a:r>
                        <a:rPr lang="en-NZ" sz="1600" u="none" strike="noStrike" dirty="0">
                          <a:effectLst/>
                        </a:rPr>
                        <a:t>23</a:t>
                      </a:r>
                      <a:endParaRPr lang="en-NZ"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NZ" sz="1600" u="none" strike="noStrike" dirty="0">
                          <a:effectLst/>
                        </a:rPr>
                        <a:t>89</a:t>
                      </a:r>
                      <a:endParaRPr lang="en-NZ"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NZ" sz="1600" u="none" strike="noStrike" dirty="0">
                          <a:effectLst/>
                        </a:rPr>
                        <a:t>10</a:t>
                      </a:r>
                      <a:endParaRPr lang="en-NZ"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NZ" sz="1600" u="none" strike="noStrike" dirty="0">
                          <a:effectLst/>
                        </a:rPr>
                        <a:t>-10</a:t>
                      </a:r>
                      <a:endParaRPr lang="en-NZ"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90036533"/>
                  </a:ext>
                </a:extLst>
              </a:tr>
            </a:tbl>
          </a:graphicData>
        </a:graphic>
      </p:graphicFrame>
    </p:spTree>
    <p:extLst>
      <p:ext uri="{BB962C8B-B14F-4D97-AF65-F5344CB8AC3E}">
        <p14:creationId xmlns:p14="http://schemas.microsoft.com/office/powerpoint/2010/main" val="2952719290"/>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Frustrated and Not Improving</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23920458"/>
              </p:ext>
            </p:extLst>
          </p:nvPr>
        </p:nvGraphicFramePr>
        <p:xfrm>
          <a:off x="2555776" y="1782757"/>
          <a:ext cx="3235423" cy="4094514"/>
        </p:xfrm>
        <a:graphic>
          <a:graphicData uri="http://schemas.openxmlformats.org/drawingml/2006/table">
            <a:tbl>
              <a:tblPr>
                <a:tableStyleId>{5C22544A-7EE6-4342-B048-85BDC9FD1C3A}</a:tableStyleId>
              </a:tblPr>
              <a:tblGrid>
                <a:gridCol w="761276">
                  <a:extLst>
                    <a:ext uri="{9D8B030D-6E8A-4147-A177-3AD203B41FA5}">
                      <a16:colId xmlns:a16="http://schemas.microsoft.com/office/drawing/2014/main" val="2336031292"/>
                    </a:ext>
                  </a:extLst>
                </a:gridCol>
                <a:gridCol w="761276">
                  <a:extLst>
                    <a:ext uri="{9D8B030D-6E8A-4147-A177-3AD203B41FA5}">
                      <a16:colId xmlns:a16="http://schemas.microsoft.com/office/drawing/2014/main" val="1556623400"/>
                    </a:ext>
                  </a:extLst>
                </a:gridCol>
                <a:gridCol w="761276">
                  <a:extLst>
                    <a:ext uri="{9D8B030D-6E8A-4147-A177-3AD203B41FA5}">
                      <a16:colId xmlns:a16="http://schemas.microsoft.com/office/drawing/2014/main" val="724198021"/>
                    </a:ext>
                  </a:extLst>
                </a:gridCol>
                <a:gridCol w="951595">
                  <a:extLst>
                    <a:ext uri="{9D8B030D-6E8A-4147-A177-3AD203B41FA5}">
                      <a16:colId xmlns:a16="http://schemas.microsoft.com/office/drawing/2014/main" val="4104246134"/>
                    </a:ext>
                  </a:extLst>
                </a:gridCol>
              </a:tblGrid>
              <a:tr h="227473">
                <a:tc gridSpan="3">
                  <a:txBody>
                    <a:bodyPr/>
                    <a:lstStyle/>
                    <a:p>
                      <a:pPr algn="l" fontAlgn="b"/>
                      <a:r>
                        <a:rPr lang="en-NZ" sz="1100" u="none" strike="noStrike">
                          <a:effectLst/>
                        </a:rPr>
                        <a:t>Frustrated and Not improving</a:t>
                      </a:r>
                      <a:endParaRPr lang="en-NZ"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NZ"/>
                    </a:p>
                  </a:txBody>
                  <a:tcPr/>
                </a:tc>
                <a:tc hMerge="1">
                  <a:txBody>
                    <a:bodyPr/>
                    <a:lstStyle/>
                    <a:p>
                      <a:endParaRPr lang="en-NZ"/>
                    </a:p>
                  </a:txBody>
                  <a:tcPr/>
                </a:tc>
                <a:tc>
                  <a:txBody>
                    <a:bodyPr/>
                    <a:lstStyle/>
                    <a:p>
                      <a:pPr algn="l" fontAlgn="b"/>
                      <a:endParaRPr lang="en-NZ"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89965433"/>
                  </a:ext>
                </a:extLst>
              </a:tr>
              <a:tr h="227473">
                <a:tc>
                  <a:txBody>
                    <a:bodyPr/>
                    <a:lstStyle/>
                    <a:p>
                      <a:pPr algn="l" fontAlgn="b"/>
                      <a:r>
                        <a:rPr lang="en-NZ" sz="1100" u="none" strike="noStrike">
                          <a:effectLst/>
                        </a:rPr>
                        <a:t>Lab ID</a:t>
                      </a:r>
                      <a:endParaRPr lang="en-NZ"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NZ" sz="1100" u="none" strike="noStrike">
                          <a:effectLst/>
                        </a:rPr>
                        <a:t>Name</a:t>
                      </a:r>
                      <a:endParaRPr lang="en-NZ"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NZ" sz="1100" u="none" strike="noStrike">
                          <a:effectLst/>
                        </a:rPr>
                        <a:t>X Value</a:t>
                      </a:r>
                      <a:endParaRPr lang="en-NZ"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NZ" sz="1100" u="none" strike="noStrike">
                          <a:effectLst/>
                        </a:rPr>
                        <a:t>Y Value</a:t>
                      </a:r>
                      <a:endParaRPr lang="en-NZ"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72351405"/>
                  </a:ext>
                </a:extLst>
              </a:tr>
              <a:tr h="227473">
                <a:tc>
                  <a:txBody>
                    <a:bodyPr/>
                    <a:lstStyle/>
                    <a:p>
                      <a:pPr algn="r" fontAlgn="b"/>
                      <a:r>
                        <a:rPr lang="en-NZ" sz="1100" u="none" strike="noStrike">
                          <a:effectLst/>
                        </a:rPr>
                        <a:t>23</a:t>
                      </a:r>
                      <a:endParaRPr lang="en-NZ"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NZ" sz="1100" u="none" strike="noStrike">
                          <a:effectLst/>
                        </a:rPr>
                        <a:t>46</a:t>
                      </a:r>
                      <a:endParaRPr lang="en-NZ"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NZ" sz="1100" u="none" strike="noStrike">
                          <a:effectLst/>
                        </a:rPr>
                        <a:t>-10</a:t>
                      </a:r>
                      <a:endParaRPr lang="en-NZ"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NZ" sz="1100" u="none" strike="noStrike">
                          <a:effectLst/>
                        </a:rPr>
                        <a:t>-10</a:t>
                      </a:r>
                      <a:endParaRPr lang="en-NZ"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45496969"/>
                  </a:ext>
                </a:extLst>
              </a:tr>
              <a:tr h="227473">
                <a:tc>
                  <a:txBody>
                    <a:bodyPr/>
                    <a:lstStyle/>
                    <a:p>
                      <a:pPr algn="r" fontAlgn="b"/>
                      <a:r>
                        <a:rPr lang="en-NZ" sz="1100" u="none" strike="noStrike">
                          <a:effectLst/>
                        </a:rPr>
                        <a:t>19</a:t>
                      </a:r>
                      <a:endParaRPr lang="en-NZ"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NZ" sz="1100" u="none" strike="noStrike">
                          <a:effectLst/>
                        </a:rPr>
                        <a:t>29</a:t>
                      </a:r>
                      <a:endParaRPr lang="en-NZ"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NZ" sz="1100" u="none" strike="noStrike">
                          <a:effectLst/>
                        </a:rPr>
                        <a:t>-7</a:t>
                      </a:r>
                      <a:endParaRPr lang="en-NZ"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NZ" sz="1100" u="none" strike="noStrike">
                          <a:effectLst/>
                        </a:rPr>
                        <a:t>-5</a:t>
                      </a:r>
                      <a:endParaRPr lang="en-NZ"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3173847"/>
                  </a:ext>
                </a:extLst>
              </a:tr>
              <a:tr h="227473">
                <a:tc>
                  <a:txBody>
                    <a:bodyPr/>
                    <a:lstStyle/>
                    <a:p>
                      <a:pPr algn="r" fontAlgn="b"/>
                      <a:r>
                        <a:rPr lang="en-NZ" sz="1100" u="none" strike="noStrike">
                          <a:effectLst/>
                        </a:rPr>
                        <a:t>28</a:t>
                      </a:r>
                      <a:endParaRPr lang="en-NZ"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NZ" sz="1100" u="none" strike="noStrike">
                          <a:effectLst/>
                        </a:rPr>
                        <a:t>29</a:t>
                      </a:r>
                      <a:endParaRPr lang="en-NZ"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NZ" sz="1100" u="none" strike="noStrike">
                          <a:effectLst/>
                        </a:rPr>
                        <a:t>-10</a:t>
                      </a:r>
                      <a:endParaRPr lang="en-NZ"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NZ" sz="1100" u="none" strike="noStrike">
                          <a:effectLst/>
                        </a:rPr>
                        <a:t>-4</a:t>
                      </a:r>
                      <a:endParaRPr lang="en-NZ"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33347657"/>
                  </a:ext>
                </a:extLst>
              </a:tr>
              <a:tr h="227473">
                <a:tc>
                  <a:txBody>
                    <a:bodyPr/>
                    <a:lstStyle/>
                    <a:p>
                      <a:pPr algn="r" fontAlgn="b"/>
                      <a:r>
                        <a:rPr lang="en-NZ" sz="1100" u="none" strike="noStrike">
                          <a:effectLst/>
                        </a:rPr>
                        <a:t>3</a:t>
                      </a:r>
                      <a:endParaRPr lang="en-NZ"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NZ" sz="1100" u="none" strike="noStrike">
                          <a:effectLst/>
                        </a:rPr>
                        <a:t>97</a:t>
                      </a:r>
                      <a:endParaRPr lang="en-NZ"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NZ" sz="1100" u="none" strike="noStrike">
                          <a:effectLst/>
                        </a:rPr>
                        <a:t>-5</a:t>
                      </a:r>
                      <a:endParaRPr lang="en-NZ"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NZ" sz="1100" u="none" strike="noStrike">
                          <a:effectLst/>
                        </a:rPr>
                        <a:t>-5</a:t>
                      </a:r>
                      <a:endParaRPr lang="en-NZ"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0920061"/>
                  </a:ext>
                </a:extLst>
              </a:tr>
              <a:tr h="227473">
                <a:tc>
                  <a:txBody>
                    <a:bodyPr/>
                    <a:lstStyle/>
                    <a:p>
                      <a:pPr algn="r" fontAlgn="b"/>
                      <a:r>
                        <a:rPr lang="en-NZ" sz="1100" u="none" strike="noStrike">
                          <a:effectLst/>
                        </a:rPr>
                        <a:t>8</a:t>
                      </a:r>
                      <a:endParaRPr lang="en-NZ"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NZ" sz="1100" u="none" strike="noStrike">
                          <a:effectLst/>
                        </a:rPr>
                        <a:t>97</a:t>
                      </a:r>
                      <a:endParaRPr lang="en-NZ"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NZ" sz="1100" u="none" strike="noStrike">
                          <a:effectLst/>
                        </a:rPr>
                        <a:t>-10</a:t>
                      </a:r>
                      <a:endParaRPr lang="en-NZ"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NZ" sz="1100" u="none" strike="noStrike">
                          <a:effectLst/>
                        </a:rPr>
                        <a:t>-10</a:t>
                      </a:r>
                      <a:endParaRPr lang="en-NZ"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38275836"/>
                  </a:ext>
                </a:extLst>
              </a:tr>
              <a:tr h="227473">
                <a:tc>
                  <a:txBody>
                    <a:bodyPr/>
                    <a:lstStyle/>
                    <a:p>
                      <a:pPr algn="r" fontAlgn="b"/>
                      <a:r>
                        <a:rPr lang="en-NZ" sz="1100" u="none" strike="noStrike">
                          <a:effectLst/>
                        </a:rPr>
                        <a:t>9</a:t>
                      </a:r>
                      <a:endParaRPr lang="en-NZ"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NZ" sz="1100" u="none" strike="noStrike">
                          <a:effectLst/>
                        </a:rPr>
                        <a:t>97</a:t>
                      </a:r>
                      <a:endParaRPr lang="en-NZ"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NZ" sz="1100" u="none" strike="noStrike">
                          <a:effectLst/>
                        </a:rPr>
                        <a:t>-6</a:t>
                      </a:r>
                      <a:endParaRPr lang="en-NZ"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NZ" sz="1100" u="none" strike="noStrike">
                          <a:effectLst/>
                        </a:rPr>
                        <a:t>-10</a:t>
                      </a:r>
                      <a:endParaRPr lang="en-NZ"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43968808"/>
                  </a:ext>
                </a:extLst>
              </a:tr>
              <a:tr h="227473">
                <a:tc>
                  <a:txBody>
                    <a:bodyPr/>
                    <a:lstStyle/>
                    <a:p>
                      <a:pPr algn="r" fontAlgn="b"/>
                      <a:r>
                        <a:rPr lang="en-NZ" sz="1100" u="none" strike="noStrike">
                          <a:effectLst/>
                        </a:rPr>
                        <a:t>13</a:t>
                      </a:r>
                      <a:endParaRPr lang="en-NZ"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NZ" sz="1100" u="none" strike="noStrike">
                          <a:effectLst/>
                        </a:rPr>
                        <a:t>97</a:t>
                      </a:r>
                      <a:endParaRPr lang="en-NZ"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NZ" sz="1100" u="none" strike="noStrike">
                          <a:effectLst/>
                        </a:rPr>
                        <a:t>-1</a:t>
                      </a:r>
                      <a:endParaRPr lang="en-NZ"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NZ" sz="1100" u="none" strike="noStrike">
                          <a:effectLst/>
                        </a:rPr>
                        <a:t>-2</a:t>
                      </a:r>
                      <a:endParaRPr lang="en-NZ"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17455507"/>
                  </a:ext>
                </a:extLst>
              </a:tr>
              <a:tr h="227473">
                <a:tc>
                  <a:txBody>
                    <a:bodyPr/>
                    <a:lstStyle/>
                    <a:p>
                      <a:pPr algn="r" fontAlgn="b"/>
                      <a:r>
                        <a:rPr lang="en-NZ" sz="1100" u="none" strike="noStrike">
                          <a:effectLst/>
                        </a:rPr>
                        <a:t>14</a:t>
                      </a:r>
                      <a:endParaRPr lang="en-NZ"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NZ" sz="1100" u="none" strike="noStrike">
                          <a:effectLst/>
                        </a:rPr>
                        <a:t>97</a:t>
                      </a:r>
                      <a:endParaRPr lang="en-NZ"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NZ" sz="1100" u="none" strike="noStrike">
                          <a:effectLst/>
                        </a:rPr>
                        <a:t>-6</a:t>
                      </a:r>
                      <a:endParaRPr lang="en-NZ"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NZ" sz="1100" u="none" strike="noStrike">
                          <a:effectLst/>
                        </a:rPr>
                        <a:t>-3</a:t>
                      </a:r>
                      <a:endParaRPr lang="en-NZ"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02204061"/>
                  </a:ext>
                </a:extLst>
              </a:tr>
              <a:tr h="227473">
                <a:tc>
                  <a:txBody>
                    <a:bodyPr/>
                    <a:lstStyle/>
                    <a:p>
                      <a:pPr algn="r" fontAlgn="b"/>
                      <a:r>
                        <a:rPr lang="en-NZ" sz="1100" u="none" strike="noStrike">
                          <a:effectLst/>
                        </a:rPr>
                        <a:t>15</a:t>
                      </a:r>
                      <a:endParaRPr lang="en-NZ"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NZ" sz="1100" u="none" strike="noStrike">
                          <a:effectLst/>
                        </a:rPr>
                        <a:t>97</a:t>
                      </a:r>
                      <a:endParaRPr lang="en-NZ"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NZ" sz="1100" u="none" strike="noStrike">
                          <a:effectLst/>
                        </a:rPr>
                        <a:t>-10</a:t>
                      </a:r>
                      <a:endParaRPr lang="en-NZ"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NZ" sz="1100" u="none" strike="noStrike">
                          <a:effectLst/>
                        </a:rPr>
                        <a:t>-10</a:t>
                      </a:r>
                      <a:endParaRPr lang="en-NZ"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68367423"/>
                  </a:ext>
                </a:extLst>
              </a:tr>
              <a:tr h="227473">
                <a:tc>
                  <a:txBody>
                    <a:bodyPr/>
                    <a:lstStyle/>
                    <a:p>
                      <a:pPr algn="r" fontAlgn="b"/>
                      <a:r>
                        <a:rPr lang="en-NZ" sz="1100" u="none" strike="noStrike">
                          <a:effectLst/>
                        </a:rPr>
                        <a:t>18</a:t>
                      </a:r>
                      <a:endParaRPr lang="en-NZ"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NZ" sz="1100" u="none" strike="noStrike">
                          <a:effectLst/>
                        </a:rPr>
                        <a:t>97</a:t>
                      </a:r>
                      <a:endParaRPr lang="en-NZ"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NZ" sz="1100" u="none" strike="noStrike">
                          <a:effectLst/>
                        </a:rPr>
                        <a:t>-2</a:t>
                      </a:r>
                      <a:endParaRPr lang="en-NZ"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NZ" sz="1100" u="none" strike="noStrike">
                          <a:effectLst/>
                        </a:rPr>
                        <a:t>-4</a:t>
                      </a:r>
                      <a:endParaRPr lang="en-NZ"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44991268"/>
                  </a:ext>
                </a:extLst>
              </a:tr>
              <a:tr h="227473">
                <a:tc>
                  <a:txBody>
                    <a:bodyPr/>
                    <a:lstStyle/>
                    <a:p>
                      <a:pPr algn="r" fontAlgn="b"/>
                      <a:r>
                        <a:rPr lang="en-NZ" sz="1100" u="none" strike="noStrike">
                          <a:effectLst/>
                        </a:rPr>
                        <a:t>11</a:t>
                      </a:r>
                      <a:endParaRPr lang="en-NZ"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NZ" sz="1100" u="none" strike="noStrike">
                          <a:effectLst/>
                        </a:rPr>
                        <a:t>17</a:t>
                      </a:r>
                      <a:endParaRPr lang="en-NZ"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NZ" sz="1100" u="none" strike="noStrike">
                          <a:effectLst/>
                        </a:rPr>
                        <a:t>-7</a:t>
                      </a:r>
                      <a:endParaRPr lang="en-NZ"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NZ" sz="1100" u="none" strike="noStrike">
                          <a:effectLst/>
                        </a:rPr>
                        <a:t>-2</a:t>
                      </a:r>
                      <a:endParaRPr lang="en-NZ"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96988077"/>
                  </a:ext>
                </a:extLst>
              </a:tr>
              <a:tr h="227473">
                <a:tc>
                  <a:txBody>
                    <a:bodyPr/>
                    <a:lstStyle/>
                    <a:p>
                      <a:pPr algn="r" fontAlgn="b"/>
                      <a:r>
                        <a:rPr lang="en-NZ" sz="1100" u="none" strike="noStrike">
                          <a:effectLst/>
                        </a:rPr>
                        <a:t>15</a:t>
                      </a:r>
                      <a:endParaRPr lang="en-NZ"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NZ" sz="1100" u="none" strike="noStrike">
                          <a:effectLst/>
                        </a:rPr>
                        <a:t>66</a:t>
                      </a:r>
                      <a:endParaRPr lang="en-NZ"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NZ" sz="1100" u="none" strike="noStrike">
                          <a:effectLst/>
                        </a:rPr>
                        <a:t>-2</a:t>
                      </a:r>
                      <a:endParaRPr lang="en-NZ"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NZ" sz="1100" u="none" strike="noStrike">
                          <a:effectLst/>
                        </a:rPr>
                        <a:t>-1</a:t>
                      </a:r>
                      <a:endParaRPr lang="en-NZ"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8485290"/>
                  </a:ext>
                </a:extLst>
              </a:tr>
              <a:tr h="227473">
                <a:tc>
                  <a:txBody>
                    <a:bodyPr/>
                    <a:lstStyle/>
                    <a:p>
                      <a:pPr algn="r" fontAlgn="b"/>
                      <a:r>
                        <a:rPr lang="en-NZ" sz="1100" u="none" strike="noStrike">
                          <a:effectLst/>
                        </a:rPr>
                        <a:t>22</a:t>
                      </a:r>
                      <a:endParaRPr lang="en-NZ"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NZ" sz="1100" u="none" strike="noStrike">
                          <a:effectLst/>
                        </a:rPr>
                        <a:t>89</a:t>
                      </a:r>
                      <a:endParaRPr lang="en-NZ"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NZ" sz="1100" u="none" strike="noStrike">
                          <a:effectLst/>
                        </a:rPr>
                        <a:t>-10</a:t>
                      </a:r>
                      <a:endParaRPr lang="en-NZ"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NZ" sz="1100" u="none" strike="noStrike">
                          <a:effectLst/>
                        </a:rPr>
                        <a:t>-10</a:t>
                      </a:r>
                      <a:endParaRPr lang="en-NZ"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75351987"/>
                  </a:ext>
                </a:extLst>
              </a:tr>
              <a:tr h="227473">
                <a:tc>
                  <a:txBody>
                    <a:bodyPr/>
                    <a:lstStyle/>
                    <a:p>
                      <a:pPr algn="r" fontAlgn="b"/>
                      <a:r>
                        <a:rPr lang="en-NZ" sz="1100" u="none" strike="noStrike">
                          <a:effectLst/>
                        </a:rPr>
                        <a:t>2</a:t>
                      </a:r>
                      <a:endParaRPr lang="en-NZ"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NZ" sz="1100" u="none" strike="noStrike">
                          <a:effectLst/>
                        </a:rPr>
                        <a:t>100</a:t>
                      </a:r>
                      <a:endParaRPr lang="en-NZ"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NZ" sz="1100" u="none" strike="noStrike">
                          <a:effectLst/>
                        </a:rPr>
                        <a:t>-3</a:t>
                      </a:r>
                      <a:endParaRPr lang="en-NZ"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NZ" sz="1100" u="none" strike="noStrike">
                          <a:effectLst/>
                        </a:rPr>
                        <a:t>-2</a:t>
                      </a:r>
                      <a:endParaRPr lang="en-NZ"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10576963"/>
                  </a:ext>
                </a:extLst>
              </a:tr>
              <a:tr h="227473">
                <a:tc>
                  <a:txBody>
                    <a:bodyPr/>
                    <a:lstStyle/>
                    <a:p>
                      <a:pPr algn="r" fontAlgn="b"/>
                      <a:r>
                        <a:rPr lang="en-NZ" sz="1100" u="none" strike="noStrike">
                          <a:effectLst/>
                        </a:rPr>
                        <a:t>6</a:t>
                      </a:r>
                      <a:endParaRPr lang="en-NZ"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NZ" sz="1100" u="none" strike="noStrike">
                          <a:effectLst/>
                        </a:rPr>
                        <a:t>100</a:t>
                      </a:r>
                      <a:endParaRPr lang="en-NZ"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NZ" sz="1100" u="none" strike="noStrike">
                          <a:effectLst/>
                        </a:rPr>
                        <a:t>-6</a:t>
                      </a:r>
                      <a:endParaRPr lang="en-NZ"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NZ" sz="1100" u="none" strike="noStrike">
                          <a:effectLst/>
                        </a:rPr>
                        <a:t>-6</a:t>
                      </a:r>
                      <a:endParaRPr lang="en-NZ"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2391315"/>
                  </a:ext>
                </a:extLst>
              </a:tr>
              <a:tr h="227473">
                <a:tc>
                  <a:txBody>
                    <a:bodyPr/>
                    <a:lstStyle/>
                    <a:p>
                      <a:pPr algn="r" fontAlgn="b"/>
                      <a:r>
                        <a:rPr lang="en-NZ" sz="1100" u="none" strike="noStrike">
                          <a:effectLst/>
                        </a:rPr>
                        <a:t>7</a:t>
                      </a:r>
                      <a:endParaRPr lang="en-NZ"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NZ" sz="1100" u="none" strike="noStrike">
                          <a:effectLst/>
                        </a:rPr>
                        <a:t>100</a:t>
                      </a:r>
                      <a:endParaRPr lang="en-NZ"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NZ" sz="1100" u="none" strike="noStrike">
                          <a:effectLst/>
                        </a:rPr>
                        <a:t>-3</a:t>
                      </a:r>
                      <a:endParaRPr lang="en-NZ"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NZ" sz="1100" u="none" strike="noStrike" dirty="0">
                          <a:effectLst/>
                        </a:rPr>
                        <a:t>-2</a:t>
                      </a:r>
                      <a:endParaRPr lang="en-NZ"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27270088"/>
                  </a:ext>
                </a:extLst>
              </a:tr>
            </a:tbl>
          </a:graphicData>
        </a:graphic>
      </p:graphicFrame>
    </p:spTree>
    <p:extLst>
      <p:ext uri="{BB962C8B-B14F-4D97-AF65-F5344CB8AC3E}">
        <p14:creationId xmlns:p14="http://schemas.microsoft.com/office/powerpoint/2010/main" val="97473499"/>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Failure to recognise programming patterns</a:t>
            </a:r>
            <a:endParaRPr lang="en-US" dirty="0"/>
          </a:p>
        </p:txBody>
      </p:sp>
      <p:sp>
        <p:nvSpPr>
          <p:cNvPr id="4" name="Content Placeholder 3"/>
          <p:cNvSpPr>
            <a:spLocks noGrp="1"/>
          </p:cNvSpPr>
          <p:nvPr>
            <p:ph idx="1"/>
          </p:nvPr>
        </p:nvSpPr>
        <p:spPr/>
        <p:txBody>
          <a:bodyPr/>
          <a:lstStyle/>
          <a:p>
            <a:r>
              <a:rPr lang="en-NZ" dirty="0" smtClean="0"/>
              <a:t>Content </a:t>
            </a:r>
            <a:r>
              <a:rPr lang="en-NZ" dirty="0"/>
              <a:t>seems all new and can’t get </a:t>
            </a:r>
            <a:r>
              <a:rPr lang="en-NZ" dirty="0" smtClean="0"/>
              <a:t>started</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960324256"/>
              </p:ext>
            </p:extLst>
          </p:nvPr>
        </p:nvGraphicFramePr>
        <p:xfrm>
          <a:off x="1691680" y="2276872"/>
          <a:ext cx="4067224" cy="10167959"/>
        </p:xfrm>
        <a:graphic>
          <a:graphicData uri="http://schemas.openxmlformats.org/drawingml/2006/table">
            <a:tbl>
              <a:tblPr>
                <a:tableStyleId>{5C22544A-7EE6-4342-B048-85BDC9FD1C3A}</a:tableStyleId>
              </a:tblPr>
              <a:tblGrid>
                <a:gridCol w="1016806">
                  <a:extLst>
                    <a:ext uri="{9D8B030D-6E8A-4147-A177-3AD203B41FA5}">
                      <a16:colId xmlns:a16="http://schemas.microsoft.com/office/drawing/2014/main" val="106107451"/>
                    </a:ext>
                  </a:extLst>
                </a:gridCol>
                <a:gridCol w="1016806">
                  <a:extLst>
                    <a:ext uri="{9D8B030D-6E8A-4147-A177-3AD203B41FA5}">
                      <a16:colId xmlns:a16="http://schemas.microsoft.com/office/drawing/2014/main" val="882320940"/>
                    </a:ext>
                  </a:extLst>
                </a:gridCol>
                <a:gridCol w="1016806">
                  <a:extLst>
                    <a:ext uri="{9D8B030D-6E8A-4147-A177-3AD203B41FA5}">
                      <a16:colId xmlns:a16="http://schemas.microsoft.com/office/drawing/2014/main" val="2653799221"/>
                    </a:ext>
                  </a:extLst>
                </a:gridCol>
                <a:gridCol w="1016806">
                  <a:extLst>
                    <a:ext uri="{9D8B030D-6E8A-4147-A177-3AD203B41FA5}">
                      <a16:colId xmlns:a16="http://schemas.microsoft.com/office/drawing/2014/main" val="1004095318"/>
                    </a:ext>
                  </a:extLst>
                </a:gridCol>
              </a:tblGrid>
              <a:tr h="128209">
                <a:tc gridSpan="4">
                  <a:txBody>
                    <a:bodyPr/>
                    <a:lstStyle/>
                    <a:p>
                      <a:pPr algn="l" fontAlgn="b"/>
                      <a:r>
                        <a:rPr lang="en-US" sz="1600" u="none" strike="noStrike" dirty="0">
                          <a:effectLst/>
                        </a:rPr>
                        <a:t>Don't know how to start and Unfamiliar</a:t>
                      </a:r>
                      <a:endParaRPr lang="en-US" sz="1600" b="0" i="0" u="none" strike="noStrike" dirty="0">
                        <a:solidFill>
                          <a:srgbClr val="000000"/>
                        </a:solidFill>
                        <a:effectLst/>
                        <a:latin typeface="Calibri" panose="020F0502020204030204" pitchFamily="34" charset="0"/>
                      </a:endParaRPr>
                    </a:p>
                  </a:txBody>
                  <a:tcPr marL="4159" marR="4159" marT="4159" marB="0" anchor="b"/>
                </a:tc>
                <a:tc hMerge="1">
                  <a:txBody>
                    <a:bodyPr/>
                    <a:lstStyle/>
                    <a:p>
                      <a:endParaRPr lang="en-NZ"/>
                    </a:p>
                  </a:txBody>
                  <a:tcPr/>
                </a:tc>
                <a:tc hMerge="1">
                  <a:txBody>
                    <a:bodyPr/>
                    <a:lstStyle/>
                    <a:p>
                      <a:endParaRPr lang="en-NZ"/>
                    </a:p>
                  </a:txBody>
                  <a:tcPr/>
                </a:tc>
                <a:tc hMerge="1">
                  <a:txBody>
                    <a:bodyPr/>
                    <a:lstStyle/>
                    <a:p>
                      <a:endParaRPr lang="en-NZ"/>
                    </a:p>
                  </a:txBody>
                  <a:tcPr/>
                </a:tc>
                <a:extLst>
                  <a:ext uri="{0D108BD9-81ED-4DB2-BD59-A6C34878D82A}">
                    <a16:rowId xmlns:a16="http://schemas.microsoft.com/office/drawing/2014/main" val="31778294"/>
                  </a:ext>
                </a:extLst>
              </a:tr>
              <a:tr h="128209">
                <a:tc>
                  <a:txBody>
                    <a:bodyPr/>
                    <a:lstStyle/>
                    <a:p>
                      <a:pPr algn="l" fontAlgn="b"/>
                      <a:r>
                        <a:rPr lang="en-NZ" sz="1600" u="none" strike="noStrike">
                          <a:effectLst/>
                        </a:rPr>
                        <a:t>Lab ID</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l" fontAlgn="b"/>
                      <a:r>
                        <a:rPr lang="en-NZ" sz="1600" u="none" strike="noStrike">
                          <a:effectLst/>
                        </a:rPr>
                        <a:t>Name</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l" fontAlgn="b"/>
                      <a:r>
                        <a:rPr lang="en-NZ" sz="1600" u="none" strike="noStrike">
                          <a:effectLst/>
                        </a:rPr>
                        <a:t>X Value</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l" fontAlgn="b"/>
                      <a:r>
                        <a:rPr lang="en-NZ" sz="1600" u="none" strike="noStrike" dirty="0">
                          <a:effectLst/>
                        </a:rPr>
                        <a:t>Y Value</a:t>
                      </a:r>
                      <a:endParaRPr lang="en-NZ" sz="1600" b="0" i="0" u="none" strike="noStrike" dirty="0">
                        <a:solidFill>
                          <a:srgbClr val="000000"/>
                        </a:solidFill>
                        <a:effectLst/>
                        <a:latin typeface="Calibri" panose="020F0502020204030204" pitchFamily="34" charset="0"/>
                      </a:endParaRPr>
                    </a:p>
                  </a:txBody>
                  <a:tcPr marL="4159" marR="4159" marT="4159" marB="0" anchor="b"/>
                </a:tc>
                <a:extLst>
                  <a:ext uri="{0D108BD9-81ED-4DB2-BD59-A6C34878D82A}">
                    <a16:rowId xmlns:a16="http://schemas.microsoft.com/office/drawing/2014/main" val="2043413534"/>
                  </a:ext>
                </a:extLst>
              </a:tr>
              <a:tr h="128209">
                <a:tc>
                  <a:txBody>
                    <a:bodyPr/>
                    <a:lstStyle/>
                    <a:p>
                      <a:pPr algn="r" fontAlgn="b"/>
                      <a:r>
                        <a:rPr lang="en-NZ" sz="1600" u="none" strike="noStrike">
                          <a:effectLst/>
                        </a:rPr>
                        <a:t>23</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46</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-10</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dirty="0">
                          <a:effectLst/>
                        </a:rPr>
                        <a:t>-10</a:t>
                      </a:r>
                      <a:endParaRPr lang="en-NZ" sz="1600" b="0" i="0" u="none" strike="noStrike" dirty="0">
                        <a:solidFill>
                          <a:srgbClr val="000000"/>
                        </a:solidFill>
                        <a:effectLst/>
                        <a:latin typeface="Calibri" panose="020F0502020204030204" pitchFamily="34" charset="0"/>
                      </a:endParaRPr>
                    </a:p>
                  </a:txBody>
                  <a:tcPr marL="4159" marR="4159" marT="4159" marB="0" anchor="b"/>
                </a:tc>
                <a:extLst>
                  <a:ext uri="{0D108BD9-81ED-4DB2-BD59-A6C34878D82A}">
                    <a16:rowId xmlns:a16="http://schemas.microsoft.com/office/drawing/2014/main" val="840848695"/>
                  </a:ext>
                </a:extLst>
              </a:tr>
              <a:tr h="128209">
                <a:tc>
                  <a:txBody>
                    <a:bodyPr/>
                    <a:lstStyle/>
                    <a:p>
                      <a:pPr algn="r" fontAlgn="b"/>
                      <a:r>
                        <a:rPr lang="en-NZ" sz="1600" u="none" strike="noStrike">
                          <a:effectLst/>
                        </a:rPr>
                        <a:t>2</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74</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-3</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dirty="0">
                          <a:effectLst/>
                        </a:rPr>
                        <a:t>-3</a:t>
                      </a:r>
                      <a:endParaRPr lang="en-NZ" sz="1600" b="0" i="0" u="none" strike="noStrike" dirty="0">
                        <a:solidFill>
                          <a:srgbClr val="000000"/>
                        </a:solidFill>
                        <a:effectLst/>
                        <a:latin typeface="Calibri" panose="020F0502020204030204" pitchFamily="34" charset="0"/>
                      </a:endParaRPr>
                    </a:p>
                  </a:txBody>
                  <a:tcPr marL="4159" marR="4159" marT="4159" marB="0" anchor="b"/>
                </a:tc>
                <a:extLst>
                  <a:ext uri="{0D108BD9-81ED-4DB2-BD59-A6C34878D82A}">
                    <a16:rowId xmlns:a16="http://schemas.microsoft.com/office/drawing/2014/main" val="1627541506"/>
                  </a:ext>
                </a:extLst>
              </a:tr>
              <a:tr h="128209">
                <a:tc>
                  <a:txBody>
                    <a:bodyPr/>
                    <a:lstStyle/>
                    <a:p>
                      <a:pPr algn="r" fontAlgn="b"/>
                      <a:r>
                        <a:rPr lang="en-NZ" sz="1600" u="none" strike="noStrike">
                          <a:effectLst/>
                        </a:rPr>
                        <a:t>22</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51</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-3</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dirty="0">
                          <a:effectLst/>
                        </a:rPr>
                        <a:t>-2</a:t>
                      </a:r>
                      <a:endParaRPr lang="en-NZ" sz="1600" b="0" i="0" u="none" strike="noStrike" dirty="0">
                        <a:solidFill>
                          <a:srgbClr val="000000"/>
                        </a:solidFill>
                        <a:effectLst/>
                        <a:latin typeface="Calibri" panose="020F0502020204030204" pitchFamily="34" charset="0"/>
                      </a:endParaRPr>
                    </a:p>
                  </a:txBody>
                  <a:tcPr marL="4159" marR="4159" marT="4159" marB="0" anchor="b"/>
                </a:tc>
                <a:extLst>
                  <a:ext uri="{0D108BD9-81ED-4DB2-BD59-A6C34878D82A}">
                    <a16:rowId xmlns:a16="http://schemas.microsoft.com/office/drawing/2014/main" val="99728775"/>
                  </a:ext>
                </a:extLst>
              </a:tr>
              <a:tr h="128209">
                <a:tc>
                  <a:txBody>
                    <a:bodyPr/>
                    <a:lstStyle/>
                    <a:p>
                      <a:pPr algn="r" fontAlgn="b"/>
                      <a:r>
                        <a:rPr lang="en-NZ" sz="1600" u="none" strike="noStrike">
                          <a:effectLst/>
                        </a:rPr>
                        <a:t>6</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77</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-9</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dirty="0">
                          <a:effectLst/>
                        </a:rPr>
                        <a:t>-5</a:t>
                      </a:r>
                      <a:endParaRPr lang="en-NZ" sz="1600" b="0" i="0" u="none" strike="noStrike" dirty="0">
                        <a:solidFill>
                          <a:srgbClr val="000000"/>
                        </a:solidFill>
                        <a:effectLst/>
                        <a:latin typeface="Calibri" panose="020F0502020204030204" pitchFamily="34" charset="0"/>
                      </a:endParaRPr>
                    </a:p>
                  </a:txBody>
                  <a:tcPr marL="4159" marR="4159" marT="4159" marB="0" anchor="b"/>
                </a:tc>
                <a:extLst>
                  <a:ext uri="{0D108BD9-81ED-4DB2-BD59-A6C34878D82A}">
                    <a16:rowId xmlns:a16="http://schemas.microsoft.com/office/drawing/2014/main" val="2219340652"/>
                  </a:ext>
                </a:extLst>
              </a:tr>
              <a:tr h="128209">
                <a:tc>
                  <a:txBody>
                    <a:bodyPr/>
                    <a:lstStyle/>
                    <a:p>
                      <a:pPr algn="r" fontAlgn="b"/>
                      <a:r>
                        <a:rPr lang="en-NZ" sz="1600" u="none" strike="noStrike">
                          <a:effectLst/>
                        </a:rPr>
                        <a:t>7</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77</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-8</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dirty="0">
                          <a:effectLst/>
                        </a:rPr>
                        <a:t>-6</a:t>
                      </a:r>
                      <a:endParaRPr lang="en-NZ" sz="1600" b="0" i="0" u="none" strike="noStrike" dirty="0">
                        <a:solidFill>
                          <a:srgbClr val="000000"/>
                        </a:solidFill>
                        <a:effectLst/>
                        <a:latin typeface="Calibri" panose="020F0502020204030204" pitchFamily="34" charset="0"/>
                      </a:endParaRPr>
                    </a:p>
                  </a:txBody>
                  <a:tcPr marL="4159" marR="4159" marT="4159" marB="0" anchor="b"/>
                </a:tc>
                <a:extLst>
                  <a:ext uri="{0D108BD9-81ED-4DB2-BD59-A6C34878D82A}">
                    <a16:rowId xmlns:a16="http://schemas.microsoft.com/office/drawing/2014/main" val="708084807"/>
                  </a:ext>
                </a:extLst>
              </a:tr>
              <a:tr h="128209">
                <a:tc>
                  <a:txBody>
                    <a:bodyPr/>
                    <a:lstStyle/>
                    <a:p>
                      <a:pPr algn="r" fontAlgn="b"/>
                      <a:r>
                        <a:rPr lang="en-NZ" sz="1600" u="none" strike="noStrike">
                          <a:effectLst/>
                        </a:rPr>
                        <a:t>24</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77</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-5</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dirty="0">
                          <a:effectLst/>
                        </a:rPr>
                        <a:t>-3</a:t>
                      </a:r>
                      <a:endParaRPr lang="en-NZ" sz="1600" b="0" i="0" u="none" strike="noStrike" dirty="0">
                        <a:solidFill>
                          <a:srgbClr val="000000"/>
                        </a:solidFill>
                        <a:effectLst/>
                        <a:latin typeface="Calibri" panose="020F0502020204030204" pitchFamily="34" charset="0"/>
                      </a:endParaRPr>
                    </a:p>
                  </a:txBody>
                  <a:tcPr marL="4159" marR="4159" marT="4159" marB="0" anchor="b"/>
                </a:tc>
                <a:extLst>
                  <a:ext uri="{0D108BD9-81ED-4DB2-BD59-A6C34878D82A}">
                    <a16:rowId xmlns:a16="http://schemas.microsoft.com/office/drawing/2014/main" val="142019968"/>
                  </a:ext>
                </a:extLst>
              </a:tr>
              <a:tr h="128209">
                <a:tc>
                  <a:txBody>
                    <a:bodyPr/>
                    <a:lstStyle/>
                    <a:p>
                      <a:pPr algn="r" fontAlgn="b"/>
                      <a:r>
                        <a:rPr lang="en-NZ" sz="1600" u="none" strike="noStrike">
                          <a:effectLst/>
                        </a:rPr>
                        <a:t>11</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29</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-4</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dirty="0">
                          <a:effectLst/>
                        </a:rPr>
                        <a:t>-1</a:t>
                      </a:r>
                      <a:endParaRPr lang="en-NZ" sz="1600" b="0" i="0" u="none" strike="noStrike" dirty="0">
                        <a:solidFill>
                          <a:srgbClr val="000000"/>
                        </a:solidFill>
                        <a:effectLst/>
                        <a:latin typeface="Calibri" panose="020F0502020204030204" pitchFamily="34" charset="0"/>
                      </a:endParaRPr>
                    </a:p>
                  </a:txBody>
                  <a:tcPr marL="4159" marR="4159" marT="4159" marB="0" anchor="b"/>
                </a:tc>
                <a:extLst>
                  <a:ext uri="{0D108BD9-81ED-4DB2-BD59-A6C34878D82A}">
                    <a16:rowId xmlns:a16="http://schemas.microsoft.com/office/drawing/2014/main" val="2811875742"/>
                  </a:ext>
                </a:extLst>
              </a:tr>
              <a:tr h="128209">
                <a:tc>
                  <a:txBody>
                    <a:bodyPr/>
                    <a:lstStyle/>
                    <a:p>
                      <a:pPr algn="r" fontAlgn="b"/>
                      <a:r>
                        <a:rPr lang="en-NZ" sz="1600" u="none" strike="noStrike">
                          <a:effectLst/>
                        </a:rPr>
                        <a:t>19</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29</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-5</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dirty="0">
                          <a:effectLst/>
                        </a:rPr>
                        <a:t>-5</a:t>
                      </a:r>
                      <a:endParaRPr lang="en-NZ" sz="1600" b="0" i="0" u="none" strike="noStrike" dirty="0">
                        <a:solidFill>
                          <a:srgbClr val="000000"/>
                        </a:solidFill>
                        <a:effectLst/>
                        <a:latin typeface="Calibri" panose="020F0502020204030204" pitchFamily="34" charset="0"/>
                      </a:endParaRPr>
                    </a:p>
                  </a:txBody>
                  <a:tcPr marL="4159" marR="4159" marT="4159" marB="0" anchor="b"/>
                </a:tc>
                <a:extLst>
                  <a:ext uri="{0D108BD9-81ED-4DB2-BD59-A6C34878D82A}">
                    <a16:rowId xmlns:a16="http://schemas.microsoft.com/office/drawing/2014/main" val="2958959869"/>
                  </a:ext>
                </a:extLst>
              </a:tr>
              <a:tr h="128209">
                <a:tc>
                  <a:txBody>
                    <a:bodyPr/>
                    <a:lstStyle/>
                    <a:p>
                      <a:pPr algn="r" fontAlgn="b"/>
                      <a:r>
                        <a:rPr lang="en-NZ" sz="1600" u="none" strike="noStrike">
                          <a:effectLst/>
                        </a:rPr>
                        <a:t>28</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29</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-10</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dirty="0">
                          <a:effectLst/>
                        </a:rPr>
                        <a:t>-2</a:t>
                      </a:r>
                      <a:endParaRPr lang="en-NZ" sz="1600" b="0" i="0" u="none" strike="noStrike" dirty="0">
                        <a:solidFill>
                          <a:srgbClr val="000000"/>
                        </a:solidFill>
                        <a:effectLst/>
                        <a:latin typeface="Calibri" panose="020F0502020204030204" pitchFamily="34" charset="0"/>
                      </a:endParaRPr>
                    </a:p>
                  </a:txBody>
                  <a:tcPr marL="4159" marR="4159" marT="4159" marB="0" anchor="b"/>
                </a:tc>
                <a:extLst>
                  <a:ext uri="{0D108BD9-81ED-4DB2-BD59-A6C34878D82A}">
                    <a16:rowId xmlns:a16="http://schemas.microsoft.com/office/drawing/2014/main" val="3158987027"/>
                  </a:ext>
                </a:extLst>
              </a:tr>
              <a:tr h="128209">
                <a:tc>
                  <a:txBody>
                    <a:bodyPr/>
                    <a:lstStyle/>
                    <a:p>
                      <a:pPr algn="r" fontAlgn="b"/>
                      <a:r>
                        <a:rPr lang="en-NZ" sz="1600" u="none" strike="noStrike">
                          <a:effectLst/>
                        </a:rPr>
                        <a:t>3</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97</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-7</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dirty="0">
                          <a:effectLst/>
                        </a:rPr>
                        <a:t>-6</a:t>
                      </a:r>
                      <a:endParaRPr lang="en-NZ" sz="1600" b="0" i="0" u="none" strike="noStrike" dirty="0">
                        <a:solidFill>
                          <a:srgbClr val="000000"/>
                        </a:solidFill>
                        <a:effectLst/>
                        <a:latin typeface="Calibri" panose="020F0502020204030204" pitchFamily="34" charset="0"/>
                      </a:endParaRPr>
                    </a:p>
                  </a:txBody>
                  <a:tcPr marL="4159" marR="4159" marT="4159" marB="0" anchor="b"/>
                </a:tc>
                <a:extLst>
                  <a:ext uri="{0D108BD9-81ED-4DB2-BD59-A6C34878D82A}">
                    <a16:rowId xmlns:a16="http://schemas.microsoft.com/office/drawing/2014/main" val="2157346952"/>
                  </a:ext>
                </a:extLst>
              </a:tr>
              <a:tr h="128209">
                <a:tc>
                  <a:txBody>
                    <a:bodyPr/>
                    <a:lstStyle/>
                    <a:p>
                      <a:pPr algn="r" fontAlgn="b"/>
                      <a:r>
                        <a:rPr lang="en-NZ" sz="1600" u="none" strike="noStrike">
                          <a:effectLst/>
                        </a:rPr>
                        <a:t>5</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97</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-7</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dirty="0">
                          <a:effectLst/>
                        </a:rPr>
                        <a:t>-3</a:t>
                      </a:r>
                      <a:endParaRPr lang="en-NZ" sz="1600" b="0" i="0" u="none" strike="noStrike" dirty="0">
                        <a:solidFill>
                          <a:srgbClr val="000000"/>
                        </a:solidFill>
                        <a:effectLst/>
                        <a:latin typeface="Calibri" panose="020F0502020204030204" pitchFamily="34" charset="0"/>
                      </a:endParaRPr>
                    </a:p>
                  </a:txBody>
                  <a:tcPr marL="4159" marR="4159" marT="4159" marB="0" anchor="b"/>
                </a:tc>
                <a:extLst>
                  <a:ext uri="{0D108BD9-81ED-4DB2-BD59-A6C34878D82A}">
                    <a16:rowId xmlns:a16="http://schemas.microsoft.com/office/drawing/2014/main" val="305114319"/>
                  </a:ext>
                </a:extLst>
              </a:tr>
              <a:tr h="128209">
                <a:tc>
                  <a:txBody>
                    <a:bodyPr/>
                    <a:lstStyle/>
                    <a:p>
                      <a:pPr algn="r" fontAlgn="b"/>
                      <a:r>
                        <a:rPr lang="en-NZ" sz="1600" u="none" strike="noStrike">
                          <a:effectLst/>
                        </a:rPr>
                        <a:t>7</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97</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-10</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dirty="0">
                          <a:effectLst/>
                        </a:rPr>
                        <a:t>-6</a:t>
                      </a:r>
                      <a:endParaRPr lang="en-NZ" sz="1600" b="0" i="0" u="none" strike="noStrike" dirty="0">
                        <a:solidFill>
                          <a:srgbClr val="000000"/>
                        </a:solidFill>
                        <a:effectLst/>
                        <a:latin typeface="Calibri" panose="020F0502020204030204" pitchFamily="34" charset="0"/>
                      </a:endParaRPr>
                    </a:p>
                  </a:txBody>
                  <a:tcPr marL="4159" marR="4159" marT="4159" marB="0" anchor="b"/>
                </a:tc>
                <a:extLst>
                  <a:ext uri="{0D108BD9-81ED-4DB2-BD59-A6C34878D82A}">
                    <a16:rowId xmlns:a16="http://schemas.microsoft.com/office/drawing/2014/main" val="2922827108"/>
                  </a:ext>
                </a:extLst>
              </a:tr>
              <a:tr h="128209">
                <a:tc>
                  <a:txBody>
                    <a:bodyPr/>
                    <a:lstStyle/>
                    <a:p>
                      <a:pPr algn="r" fontAlgn="b"/>
                      <a:r>
                        <a:rPr lang="en-NZ" sz="1600" u="none" strike="noStrike">
                          <a:effectLst/>
                        </a:rPr>
                        <a:t>8</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97</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-10</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dirty="0">
                          <a:effectLst/>
                        </a:rPr>
                        <a:t>-10</a:t>
                      </a:r>
                      <a:endParaRPr lang="en-NZ" sz="1600" b="0" i="0" u="none" strike="noStrike" dirty="0">
                        <a:solidFill>
                          <a:srgbClr val="000000"/>
                        </a:solidFill>
                        <a:effectLst/>
                        <a:latin typeface="Calibri" panose="020F0502020204030204" pitchFamily="34" charset="0"/>
                      </a:endParaRPr>
                    </a:p>
                  </a:txBody>
                  <a:tcPr marL="4159" marR="4159" marT="4159" marB="0" anchor="b"/>
                </a:tc>
                <a:extLst>
                  <a:ext uri="{0D108BD9-81ED-4DB2-BD59-A6C34878D82A}">
                    <a16:rowId xmlns:a16="http://schemas.microsoft.com/office/drawing/2014/main" val="1329291858"/>
                  </a:ext>
                </a:extLst>
              </a:tr>
              <a:tr h="128209">
                <a:tc>
                  <a:txBody>
                    <a:bodyPr/>
                    <a:lstStyle/>
                    <a:p>
                      <a:pPr algn="r" fontAlgn="b"/>
                      <a:r>
                        <a:rPr lang="en-NZ" sz="1600" u="none" strike="noStrike">
                          <a:effectLst/>
                        </a:rPr>
                        <a:t>9</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97</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-10</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dirty="0">
                          <a:effectLst/>
                        </a:rPr>
                        <a:t>-10</a:t>
                      </a:r>
                      <a:endParaRPr lang="en-NZ" sz="1600" b="0" i="0" u="none" strike="noStrike" dirty="0">
                        <a:solidFill>
                          <a:srgbClr val="000000"/>
                        </a:solidFill>
                        <a:effectLst/>
                        <a:latin typeface="Calibri" panose="020F0502020204030204" pitchFamily="34" charset="0"/>
                      </a:endParaRPr>
                    </a:p>
                  </a:txBody>
                  <a:tcPr marL="4159" marR="4159" marT="4159" marB="0" anchor="b"/>
                </a:tc>
                <a:extLst>
                  <a:ext uri="{0D108BD9-81ED-4DB2-BD59-A6C34878D82A}">
                    <a16:rowId xmlns:a16="http://schemas.microsoft.com/office/drawing/2014/main" val="3039247834"/>
                  </a:ext>
                </a:extLst>
              </a:tr>
              <a:tr h="128209">
                <a:tc>
                  <a:txBody>
                    <a:bodyPr/>
                    <a:lstStyle/>
                    <a:p>
                      <a:pPr algn="r" fontAlgn="b"/>
                      <a:r>
                        <a:rPr lang="en-NZ" sz="1600" u="none" strike="noStrike">
                          <a:effectLst/>
                        </a:rPr>
                        <a:t>14</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97</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-4</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dirty="0">
                          <a:effectLst/>
                        </a:rPr>
                        <a:t>-4</a:t>
                      </a:r>
                      <a:endParaRPr lang="en-NZ" sz="1600" b="0" i="0" u="none" strike="noStrike" dirty="0">
                        <a:solidFill>
                          <a:srgbClr val="000000"/>
                        </a:solidFill>
                        <a:effectLst/>
                        <a:latin typeface="Calibri" panose="020F0502020204030204" pitchFamily="34" charset="0"/>
                      </a:endParaRPr>
                    </a:p>
                  </a:txBody>
                  <a:tcPr marL="4159" marR="4159" marT="4159" marB="0" anchor="b"/>
                </a:tc>
                <a:extLst>
                  <a:ext uri="{0D108BD9-81ED-4DB2-BD59-A6C34878D82A}">
                    <a16:rowId xmlns:a16="http://schemas.microsoft.com/office/drawing/2014/main" val="1609912725"/>
                  </a:ext>
                </a:extLst>
              </a:tr>
              <a:tr h="128209">
                <a:tc>
                  <a:txBody>
                    <a:bodyPr/>
                    <a:lstStyle/>
                    <a:p>
                      <a:pPr algn="r" fontAlgn="b"/>
                      <a:r>
                        <a:rPr lang="en-NZ" sz="1600" u="none" strike="noStrike">
                          <a:effectLst/>
                        </a:rPr>
                        <a:t>15</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97</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-10</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dirty="0">
                          <a:effectLst/>
                        </a:rPr>
                        <a:t>-10</a:t>
                      </a:r>
                      <a:endParaRPr lang="en-NZ" sz="1600" b="0" i="0" u="none" strike="noStrike" dirty="0">
                        <a:solidFill>
                          <a:srgbClr val="000000"/>
                        </a:solidFill>
                        <a:effectLst/>
                        <a:latin typeface="Calibri" panose="020F0502020204030204" pitchFamily="34" charset="0"/>
                      </a:endParaRPr>
                    </a:p>
                  </a:txBody>
                  <a:tcPr marL="4159" marR="4159" marT="4159" marB="0" anchor="b"/>
                </a:tc>
                <a:extLst>
                  <a:ext uri="{0D108BD9-81ED-4DB2-BD59-A6C34878D82A}">
                    <a16:rowId xmlns:a16="http://schemas.microsoft.com/office/drawing/2014/main" val="3060333659"/>
                  </a:ext>
                </a:extLst>
              </a:tr>
              <a:tr h="128209">
                <a:tc>
                  <a:txBody>
                    <a:bodyPr/>
                    <a:lstStyle/>
                    <a:p>
                      <a:pPr algn="r" fontAlgn="b"/>
                      <a:r>
                        <a:rPr lang="en-NZ" sz="1600" u="none" strike="noStrike">
                          <a:effectLst/>
                        </a:rPr>
                        <a:t>5</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6</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-3</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dirty="0">
                          <a:effectLst/>
                        </a:rPr>
                        <a:t>-3</a:t>
                      </a:r>
                      <a:endParaRPr lang="en-NZ" sz="1600" b="0" i="0" u="none" strike="noStrike" dirty="0">
                        <a:solidFill>
                          <a:srgbClr val="000000"/>
                        </a:solidFill>
                        <a:effectLst/>
                        <a:latin typeface="Calibri" panose="020F0502020204030204" pitchFamily="34" charset="0"/>
                      </a:endParaRPr>
                    </a:p>
                  </a:txBody>
                  <a:tcPr marL="4159" marR="4159" marT="4159" marB="0" anchor="b"/>
                </a:tc>
                <a:extLst>
                  <a:ext uri="{0D108BD9-81ED-4DB2-BD59-A6C34878D82A}">
                    <a16:rowId xmlns:a16="http://schemas.microsoft.com/office/drawing/2014/main" val="3175066661"/>
                  </a:ext>
                </a:extLst>
              </a:tr>
              <a:tr h="128209">
                <a:tc>
                  <a:txBody>
                    <a:bodyPr/>
                    <a:lstStyle/>
                    <a:p>
                      <a:pPr algn="r" fontAlgn="b"/>
                      <a:r>
                        <a:rPr lang="en-NZ" sz="1600" u="none" strike="noStrike">
                          <a:effectLst/>
                        </a:rPr>
                        <a:t>10</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6</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-5</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dirty="0">
                          <a:effectLst/>
                        </a:rPr>
                        <a:t>-2</a:t>
                      </a:r>
                      <a:endParaRPr lang="en-NZ" sz="1600" b="0" i="0" u="none" strike="noStrike" dirty="0">
                        <a:solidFill>
                          <a:srgbClr val="000000"/>
                        </a:solidFill>
                        <a:effectLst/>
                        <a:latin typeface="Calibri" panose="020F0502020204030204" pitchFamily="34" charset="0"/>
                      </a:endParaRPr>
                    </a:p>
                  </a:txBody>
                  <a:tcPr marL="4159" marR="4159" marT="4159" marB="0" anchor="b"/>
                </a:tc>
                <a:extLst>
                  <a:ext uri="{0D108BD9-81ED-4DB2-BD59-A6C34878D82A}">
                    <a16:rowId xmlns:a16="http://schemas.microsoft.com/office/drawing/2014/main" val="2389085614"/>
                  </a:ext>
                </a:extLst>
              </a:tr>
              <a:tr h="128209">
                <a:tc>
                  <a:txBody>
                    <a:bodyPr/>
                    <a:lstStyle/>
                    <a:p>
                      <a:pPr algn="r" fontAlgn="b"/>
                      <a:r>
                        <a:rPr lang="en-NZ" sz="1600" u="none" strike="noStrike">
                          <a:effectLst/>
                        </a:rPr>
                        <a:t>13</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6</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-5</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dirty="0">
                          <a:effectLst/>
                        </a:rPr>
                        <a:t>-2</a:t>
                      </a:r>
                      <a:endParaRPr lang="en-NZ" sz="1600" b="0" i="0" u="none" strike="noStrike" dirty="0">
                        <a:solidFill>
                          <a:srgbClr val="000000"/>
                        </a:solidFill>
                        <a:effectLst/>
                        <a:latin typeface="Calibri" panose="020F0502020204030204" pitchFamily="34" charset="0"/>
                      </a:endParaRPr>
                    </a:p>
                  </a:txBody>
                  <a:tcPr marL="4159" marR="4159" marT="4159" marB="0" anchor="b"/>
                </a:tc>
                <a:extLst>
                  <a:ext uri="{0D108BD9-81ED-4DB2-BD59-A6C34878D82A}">
                    <a16:rowId xmlns:a16="http://schemas.microsoft.com/office/drawing/2014/main" val="3078639411"/>
                  </a:ext>
                </a:extLst>
              </a:tr>
              <a:tr h="128209">
                <a:tc>
                  <a:txBody>
                    <a:bodyPr/>
                    <a:lstStyle/>
                    <a:p>
                      <a:pPr algn="r" fontAlgn="b"/>
                      <a:r>
                        <a:rPr lang="en-NZ" sz="1600" u="none" strike="noStrike">
                          <a:effectLst/>
                        </a:rPr>
                        <a:t>15</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6</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-7</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dirty="0">
                          <a:effectLst/>
                        </a:rPr>
                        <a:t>-2</a:t>
                      </a:r>
                      <a:endParaRPr lang="en-NZ" sz="1600" b="0" i="0" u="none" strike="noStrike" dirty="0">
                        <a:solidFill>
                          <a:srgbClr val="000000"/>
                        </a:solidFill>
                        <a:effectLst/>
                        <a:latin typeface="Calibri" panose="020F0502020204030204" pitchFamily="34" charset="0"/>
                      </a:endParaRPr>
                    </a:p>
                  </a:txBody>
                  <a:tcPr marL="4159" marR="4159" marT="4159" marB="0" anchor="b"/>
                </a:tc>
                <a:extLst>
                  <a:ext uri="{0D108BD9-81ED-4DB2-BD59-A6C34878D82A}">
                    <a16:rowId xmlns:a16="http://schemas.microsoft.com/office/drawing/2014/main" val="1255699253"/>
                  </a:ext>
                </a:extLst>
              </a:tr>
              <a:tr h="128209">
                <a:tc>
                  <a:txBody>
                    <a:bodyPr/>
                    <a:lstStyle/>
                    <a:p>
                      <a:pPr algn="r" fontAlgn="b"/>
                      <a:r>
                        <a:rPr lang="en-NZ" sz="1600" u="none" strike="noStrike">
                          <a:effectLst/>
                        </a:rPr>
                        <a:t>19</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6</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-5</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dirty="0">
                          <a:effectLst/>
                        </a:rPr>
                        <a:t>-2</a:t>
                      </a:r>
                      <a:endParaRPr lang="en-NZ" sz="1600" b="0" i="0" u="none" strike="noStrike" dirty="0">
                        <a:solidFill>
                          <a:srgbClr val="000000"/>
                        </a:solidFill>
                        <a:effectLst/>
                        <a:latin typeface="Calibri" panose="020F0502020204030204" pitchFamily="34" charset="0"/>
                      </a:endParaRPr>
                    </a:p>
                  </a:txBody>
                  <a:tcPr marL="4159" marR="4159" marT="4159" marB="0" anchor="b"/>
                </a:tc>
                <a:extLst>
                  <a:ext uri="{0D108BD9-81ED-4DB2-BD59-A6C34878D82A}">
                    <a16:rowId xmlns:a16="http://schemas.microsoft.com/office/drawing/2014/main" val="807775651"/>
                  </a:ext>
                </a:extLst>
              </a:tr>
              <a:tr h="128209">
                <a:tc>
                  <a:txBody>
                    <a:bodyPr/>
                    <a:lstStyle/>
                    <a:p>
                      <a:pPr algn="r" fontAlgn="b"/>
                      <a:r>
                        <a:rPr lang="en-NZ" sz="1600" u="none" strike="noStrike">
                          <a:effectLst/>
                        </a:rPr>
                        <a:t>9</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34</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-10</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dirty="0">
                          <a:effectLst/>
                        </a:rPr>
                        <a:t>-4</a:t>
                      </a:r>
                      <a:endParaRPr lang="en-NZ" sz="1600" b="0" i="0" u="none" strike="noStrike" dirty="0">
                        <a:solidFill>
                          <a:srgbClr val="000000"/>
                        </a:solidFill>
                        <a:effectLst/>
                        <a:latin typeface="Calibri" panose="020F0502020204030204" pitchFamily="34" charset="0"/>
                      </a:endParaRPr>
                    </a:p>
                  </a:txBody>
                  <a:tcPr marL="4159" marR="4159" marT="4159" marB="0" anchor="b"/>
                </a:tc>
                <a:extLst>
                  <a:ext uri="{0D108BD9-81ED-4DB2-BD59-A6C34878D82A}">
                    <a16:rowId xmlns:a16="http://schemas.microsoft.com/office/drawing/2014/main" val="3935952835"/>
                  </a:ext>
                </a:extLst>
              </a:tr>
              <a:tr h="128209">
                <a:tc>
                  <a:txBody>
                    <a:bodyPr/>
                    <a:lstStyle/>
                    <a:p>
                      <a:pPr algn="r" fontAlgn="b"/>
                      <a:r>
                        <a:rPr lang="en-NZ" sz="1600" u="none" strike="noStrike">
                          <a:effectLst/>
                        </a:rPr>
                        <a:t>8</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14</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-7</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dirty="0">
                          <a:effectLst/>
                        </a:rPr>
                        <a:t>-6</a:t>
                      </a:r>
                      <a:endParaRPr lang="en-NZ" sz="1600" b="0" i="0" u="none" strike="noStrike" dirty="0">
                        <a:solidFill>
                          <a:srgbClr val="000000"/>
                        </a:solidFill>
                        <a:effectLst/>
                        <a:latin typeface="Calibri" panose="020F0502020204030204" pitchFamily="34" charset="0"/>
                      </a:endParaRPr>
                    </a:p>
                  </a:txBody>
                  <a:tcPr marL="4159" marR="4159" marT="4159" marB="0" anchor="b"/>
                </a:tc>
                <a:extLst>
                  <a:ext uri="{0D108BD9-81ED-4DB2-BD59-A6C34878D82A}">
                    <a16:rowId xmlns:a16="http://schemas.microsoft.com/office/drawing/2014/main" val="2058494134"/>
                  </a:ext>
                </a:extLst>
              </a:tr>
              <a:tr h="128209">
                <a:tc>
                  <a:txBody>
                    <a:bodyPr/>
                    <a:lstStyle/>
                    <a:p>
                      <a:pPr algn="r" fontAlgn="b"/>
                      <a:r>
                        <a:rPr lang="en-NZ" sz="1600" u="none" strike="noStrike">
                          <a:effectLst/>
                        </a:rPr>
                        <a:t>20</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14</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-6</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dirty="0">
                          <a:effectLst/>
                        </a:rPr>
                        <a:t>-1</a:t>
                      </a:r>
                      <a:endParaRPr lang="en-NZ" sz="1600" b="0" i="0" u="none" strike="noStrike" dirty="0">
                        <a:solidFill>
                          <a:srgbClr val="000000"/>
                        </a:solidFill>
                        <a:effectLst/>
                        <a:latin typeface="Calibri" panose="020F0502020204030204" pitchFamily="34" charset="0"/>
                      </a:endParaRPr>
                    </a:p>
                  </a:txBody>
                  <a:tcPr marL="4159" marR="4159" marT="4159" marB="0" anchor="b"/>
                </a:tc>
                <a:extLst>
                  <a:ext uri="{0D108BD9-81ED-4DB2-BD59-A6C34878D82A}">
                    <a16:rowId xmlns:a16="http://schemas.microsoft.com/office/drawing/2014/main" val="2146569290"/>
                  </a:ext>
                </a:extLst>
              </a:tr>
              <a:tr h="128209">
                <a:tc>
                  <a:txBody>
                    <a:bodyPr/>
                    <a:lstStyle/>
                    <a:p>
                      <a:pPr algn="r" fontAlgn="b"/>
                      <a:r>
                        <a:rPr lang="en-NZ" sz="1600" u="none" strike="noStrike">
                          <a:effectLst/>
                        </a:rPr>
                        <a:t>22</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14</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-3</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dirty="0">
                          <a:effectLst/>
                        </a:rPr>
                        <a:t>-6</a:t>
                      </a:r>
                      <a:endParaRPr lang="en-NZ" sz="1600" b="0" i="0" u="none" strike="noStrike" dirty="0">
                        <a:solidFill>
                          <a:srgbClr val="000000"/>
                        </a:solidFill>
                        <a:effectLst/>
                        <a:latin typeface="Calibri" panose="020F0502020204030204" pitchFamily="34" charset="0"/>
                      </a:endParaRPr>
                    </a:p>
                  </a:txBody>
                  <a:tcPr marL="4159" marR="4159" marT="4159" marB="0" anchor="b"/>
                </a:tc>
                <a:extLst>
                  <a:ext uri="{0D108BD9-81ED-4DB2-BD59-A6C34878D82A}">
                    <a16:rowId xmlns:a16="http://schemas.microsoft.com/office/drawing/2014/main" val="3453916955"/>
                  </a:ext>
                </a:extLst>
              </a:tr>
              <a:tr h="128209">
                <a:tc>
                  <a:txBody>
                    <a:bodyPr/>
                    <a:lstStyle/>
                    <a:p>
                      <a:pPr algn="r" fontAlgn="b"/>
                      <a:r>
                        <a:rPr lang="en-NZ" sz="1600" u="none" strike="noStrike">
                          <a:effectLst/>
                        </a:rPr>
                        <a:t>23</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14</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-6</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dirty="0">
                          <a:effectLst/>
                        </a:rPr>
                        <a:t>-4</a:t>
                      </a:r>
                      <a:endParaRPr lang="en-NZ" sz="1600" b="0" i="0" u="none" strike="noStrike" dirty="0">
                        <a:solidFill>
                          <a:srgbClr val="000000"/>
                        </a:solidFill>
                        <a:effectLst/>
                        <a:latin typeface="Calibri" panose="020F0502020204030204" pitchFamily="34" charset="0"/>
                      </a:endParaRPr>
                    </a:p>
                  </a:txBody>
                  <a:tcPr marL="4159" marR="4159" marT="4159" marB="0" anchor="b"/>
                </a:tc>
                <a:extLst>
                  <a:ext uri="{0D108BD9-81ED-4DB2-BD59-A6C34878D82A}">
                    <a16:rowId xmlns:a16="http://schemas.microsoft.com/office/drawing/2014/main" val="3284320185"/>
                  </a:ext>
                </a:extLst>
              </a:tr>
              <a:tr h="128209">
                <a:tc>
                  <a:txBody>
                    <a:bodyPr/>
                    <a:lstStyle/>
                    <a:p>
                      <a:pPr algn="r" fontAlgn="b"/>
                      <a:r>
                        <a:rPr lang="en-NZ" sz="1600" u="none" strike="noStrike">
                          <a:effectLst/>
                        </a:rPr>
                        <a:t>10</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83</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-3</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dirty="0">
                          <a:effectLst/>
                        </a:rPr>
                        <a:t>-9</a:t>
                      </a:r>
                      <a:endParaRPr lang="en-NZ" sz="1600" b="0" i="0" u="none" strike="noStrike" dirty="0">
                        <a:solidFill>
                          <a:srgbClr val="000000"/>
                        </a:solidFill>
                        <a:effectLst/>
                        <a:latin typeface="Calibri" panose="020F0502020204030204" pitchFamily="34" charset="0"/>
                      </a:endParaRPr>
                    </a:p>
                  </a:txBody>
                  <a:tcPr marL="4159" marR="4159" marT="4159" marB="0" anchor="b"/>
                </a:tc>
                <a:extLst>
                  <a:ext uri="{0D108BD9-81ED-4DB2-BD59-A6C34878D82A}">
                    <a16:rowId xmlns:a16="http://schemas.microsoft.com/office/drawing/2014/main" val="1699278518"/>
                  </a:ext>
                </a:extLst>
              </a:tr>
              <a:tr h="128209">
                <a:tc>
                  <a:txBody>
                    <a:bodyPr/>
                    <a:lstStyle/>
                    <a:p>
                      <a:pPr algn="r" fontAlgn="b"/>
                      <a:r>
                        <a:rPr lang="en-NZ" sz="1600" u="none" strike="noStrike">
                          <a:effectLst/>
                        </a:rPr>
                        <a:t>14</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17</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-9</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dirty="0">
                          <a:effectLst/>
                        </a:rPr>
                        <a:t>-1</a:t>
                      </a:r>
                      <a:endParaRPr lang="en-NZ" sz="1600" b="0" i="0" u="none" strike="noStrike" dirty="0">
                        <a:solidFill>
                          <a:srgbClr val="000000"/>
                        </a:solidFill>
                        <a:effectLst/>
                        <a:latin typeface="Calibri" panose="020F0502020204030204" pitchFamily="34" charset="0"/>
                      </a:endParaRPr>
                    </a:p>
                  </a:txBody>
                  <a:tcPr marL="4159" marR="4159" marT="4159" marB="0" anchor="b"/>
                </a:tc>
                <a:extLst>
                  <a:ext uri="{0D108BD9-81ED-4DB2-BD59-A6C34878D82A}">
                    <a16:rowId xmlns:a16="http://schemas.microsoft.com/office/drawing/2014/main" val="3416547563"/>
                  </a:ext>
                </a:extLst>
              </a:tr>
              <a:tr h="128209">
                <a:tc>
                  <a:txBody>
                    <a:bodyPr/>
                    <a:lstStyle/>
                    <a:p>
                      <a:pPr algn="r" fontAlgn="b"/>
                      <a:r>
                        <a:rPr lang="en-NZ" sz="1600" u="none" strike="noStrike">
                          <a:effectLst/>
                        </a:rPr>
                        <a:t>11</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23</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-3</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dirty="0">
                          <a:effectLst/>
                        </a:rPr>
                        <a:t>-4</a:t>
                      </a:r>
                      <a:endParaRPr lang="en-NZ" sz="1600" b="0" i="0" u="none" strike="noStrike" dirty="0">
                        <a:solidFill>
                          <a:srgbClr val="000000"/>
                        </a:solidFill>
                        <a:effectLst/>
                        <a:latin typeface="Calibri" panose="020F0502020204030204" pitchFamily="34" charset="0"/>
                      </a:endParaRPr>
                    </a:p>
                  </a:txBody>
                  <a:tcPr marL="4159" marR="4159" marT="4159" marB="0" anchor="b"/>
                </a:tc>
                <a:extLst>
                  <a:ext uri="{0D108BD9-81ED-4DB2-BD59-A6C34878D82A}">
                    <a16:rowId xmlns:a16="http://schemas.microsoft.com/office/drawing/2014/main" val="540217413"/>
                  </a:ext>
                </a:extLst>
              </a:tr>
              <a:tr h="128209">
                <a:tc>
                  <a:txBody>
                    <a:bodyPr/>
                    <a:lstStyle/>
                    <a:p>
                      <a:pPr algn="r" fontAlgn="b"/>
                      <a:r>
                        <a:rPr lang="en-NZ" sz="1600" u="none" strike="noStrike">
                          <a:effectLst/>
                        </a:rPr>
                        <a:t>19</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23</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-5</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dirty="0">
                          <a:effectLst/>
                        </a:rPr>
                        <a:t>-5</a:t>
                      </a:r>
                      <a:endParaRPr lang="en-NZ" sz="1600" b="0" i="0" u="none" strike="noStrike" dirty="0">
                        <a:solidFill>
                          <a:srgbClr val="000000"/>
                        </a:solidFill>
                        <a:effectLst/>
                        <a:latin typeface="Calibri" panose="020F0502020204030204" pitchFamily="34" charset="0"/>
                      </a:endParaRPr>
                    </a:p>
                  </a:txBody>
                  <a:tcPr marL="4159" marR="4159" marT="4159" marB="0" anchor="b"/>
                </a:tc>
                <a:extLst>
                  <a:ext uri="{0D108BD9-81ED-4DB2-BD59-A6C34878D82A}">
                    <a16:rowId xmlns:a16="http://schemas.microsoft.com/office/drawing/2014/main" val="1667874467"/>
                  </a:ext>
                </a:extLst>
              </a:tr>
              <a:tr h="128209">
                <a:tc>
                  <a:txBody>
                    <a:bodyPr/>
                    <a:lstStyle/>
                    <a:p>
                      <a:pPr algn="r" fontAlgn="b"/>
                      <a:r>
                        <a:rPr lang="en-NZ" sz="1600" u="none" strike="noStrike">
                          <a:effectLst/>
                        </a:rPr>
                        <a:t>22</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23</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-3</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dirty="0">
                          <a:effectLst/>
                        </a:rPr>
                        <a:t>-3</a:t>
                      </a:r>
                      <a:endParaRPr lang="en-NZ" sz="1600" b="0" i="0" u="none" strike="noStrike" dirty="0">
                        <a:solidFill>
                          <a:srgbClr val="000000"/>
                        </a:solidFill>
                        <a:effectLst/>
                        <a:latin typeface="Calibri" panose="020F0502020204030204" pitchFamily="34" charset="0"/>
                      </a:endParaRPr>
                    </a:p>
                  </a:txBody>
                  <a:tcPr marL="4159" marR="4159" marT="4159" marB="0" anchor="b"/>
                </a:tc>
                <a:extLst>
                  <a:ext uri="{0D108BD9-81ED-4DB2-BD59-A6C34878D82A}">
                    <a16:rowId xmlns:a16="http://schemas.microsoft.com/office/drawing/2014/main" val="1231919770"/>
                  </a:ext>
                </a:extLst>
              </a:tr>
              <a:tr h="128209">
                <a:tc>
                  <a:txBody>
                    <a:bodyPr/>
                    <a:lstStyle/>
                    <a:p>
                      <a:pPr algn="r" fontAlgn="b"/>
                      <a:r>
                        <a:rPr lang="en-NZ" sz="1600" u="none" strike="noStrike">
                          <a:effectLst/>
                        </a:rPr>
                        <a:t>5</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40</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-6</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dirty="0">
                          <a:effectLst/>
                        </a:rPr>
                        <a:t>-1</a:t>
                      </a:r>
                      <a:endParaRPr lang="en-NZ" sz="1600" b="0" i="0" u="none" strike="noStrike" dirty="0">
                        <a:solidFill>
                          <a:srgbClr val="000000"/>
                        </a:solidFill>
                        <a:effectLst/>
                        <a:latin typeface="Calibri" panose="020F0502020204030204" pitchFamily="34" charset="0"/>
                      </a:endParaRPr>
                    </a:p>
                  </a:txBody>
                  <a:tcPr marL="4159" marR="4159" marT="4159" marB="0" anchor="b"/>
                </a:tc>
                <a:extLst>
                  <a:ext uri="{0D108BD9-81ED-4DB2-BD59-A6C34878D82A}">
                    <a16:rowId xmlns:a16="http://schemas.microsoft.com/office/drawing/2014/main" val="1969189824"/>
                  </a:ext>
                </a:extLst>
              </a:tr>
              <a:tr h="128209">
                <a:tc>
                  <a:txBody>
                    <a:bodyPr/>
                    <a:lstStyle/>
                    <a:p>
                      <a:pPr algn="r" fontAlgn="b"/>
                      <a:r>
                        <a:rPr lang="en-NZ" sz="1600" u="none" strike="noStrike">
                          <a:effectLst/>
                        </a:rPr>
                        <a:t>1</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103</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-7</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dirty="0">
                          <a:effectLst/>
                        </a:rPr>
                        <a:t>-1</a:t>
                      </a:r>
                      <a:endParaRPr lang="en-NZ" sz="1600" b="0" i="0" u="none" strike="noStrike" dirty="0">
                        <a:solidFill>
                          <a:srgbClr val="000000"/>
                        </a:solidFill>
                        <a:effectLst/>
                        <a:latin typeface="Calibri" panose="020F0502020204030204" pitchFamily="34" charset="0"/>
                      </a:endParaRPr>
                    </a:p>
                  </a:txBody>
                  <a:tcPr marL="4159" marR="4159" marT="4159" marB="0" anchor="b"/>
                </a:tc>
                <a:extLst>
                  <a:ext uri="{0D108BD9-81ED-4DB2-BD59-A6C34878D82A}">
                    <a16:rowId xmlns:a16="http://schemas.microsoft.com/office/drawing/2014/main" val="1422600665"/>
                  </a:ext>
                </a:extLst>
              </a:tr>
              <a:tr h="128209">
                <a:tc>
                  <a:txBody>
                    <a:bodyPr/>
                    <a:lstStyle/>
                    <a:p>
                      <a:pPr algn="r" fontAlgn="b"/>
                      <a:r>
                        <a:rPr lang="en-NZ" sz="1600" u="none" strike="noStrike">
                          <a:effectLst/>
                        </a:rPr>
                        <a:t>2</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66</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-9</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dirty="0">
                          <a:effectLst/>
                        </a:rPr>
                        <a:t>-1</a:t>
                      </a:r>
                      <a:endParaRPr lang="en-NZ" sz="1600" b="0" i="0" u="none" strike="noStrike" dirty="0">
                        <a:solidFill>
                          <a:srgbClr val="000000"/>
                        </a:solidFill>
                        <a:effectLst/>
                        <a:latin typeface="Calibri" panose="020F0502020204030204" pitchFamily="34" charset="0"/>
                      </a:endParaRPr>
                    </a:p>
                  </a:txBody>
                  <a:tcPr marL="4159" marR="4159" marT="4159" marB="0" anchor="b"/>
                </a:tc>
                <a:extLst>
                  <a:ext uri="{0D108BD9-81ED-4DB2-BD59-A6C34878D82A}">
                    <a16:rowId xmlns:a16="http://schemas.microsoft.com/office/drawing/2014/main" val="3577845082"/>
                  </a:ext>
                </a:extLst>
              </a:tr>
              <a:tr h="128209">
                <a:tc>
                  <a:txBody>
                    <a:bodyPr/>
                    <a:lstStyle/>
                    <a:p>
                      <a:pPr algn="r" fontAlgn="b"/>
                      <a:r>
                        <a:rPr lang="en-NZ" sz="1600" u="none" strike="noStrike">
                          <a:effectLst/>
                        </a:rPr>
                        <a:t>3</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66</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-6</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dirty="0">
                          <a:effectLst/>
                        </a:rPr>
                        <a:t>-3</a:t>
                      </a:r>
                      <a:endParaRPr lang="en-NZ" sz="1600" b="0" i="0" u="none" strike="noStrike" dirty="0">
                        <a:solidFill>
                          <a:srgbClr val="000000"/>
                        </a:solidFill>
                        <a:effectLst/>
                        <a:latin typeface="Calibri" panose="020F0502020204030204" pitchFamily="34" charset="0"/>
                      </a:endParaRPr>
                    </a:p>
                  </a:txBody>
                  <a:tcPr marL="4159" marR="4159" marT="4159" marB="0" anchor="b"/>
                </a:tc>
                <a:extLst>
                  <a:ext uri="{0D108BD9-81ED-4DB2-BD59-A6C34878D82A}">
                    <a16:rowId xmlns:a16="http://schemas.microsoft.com/office/drawing/2014/main" val="1448431014"/>
                  </a:ext>
                </a:extLst>
              </a:tr>
              <a:tr h="128209">
                <a:tc>
                  <a:txBody>
                    <a:bodyPr/>
                    <a:lstStyle/>
                    <a:p>
                      <a:pPr algn="r" fontAlgn="b"/>
                      <a:r>
                        <a:rPr lang="en-NZ" sz="1600" u="none" strike="noStrike">
                          <a:effectLst/>
                        </a:rPr>
                        <a:t>5</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66</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-6</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dirty="0">
                          <a:effectLst/>
                        </a:rPr>
                        <a:t>-3</a:t>
                      </a:r>
                      <a:endParaRPr lang="en-NZ" sz="1600" b="0" i="0" u="none" strike="noStrike" dirty="0">
                        <a:solidFill>
                          <a:srgbClr val="000000"/>
                        </a:solidFill>
                        <a:effectLst/>
                        <a:latin typeface="Calibri" panose="020F0502020204030204" pitchFamily="34" charset="0"/>
                      </a:endParaRPr>
                    </a:p>
                  </a:txBody>
                  <a:tcPr marL="4159" marR="4159" marT="4159" marB="0" anchor="b"/>
                </a:tc>
                <a:extLst>
                  <a:ext uri="{0D108BD9-81ED-4DB2-BD59-A6C34878D82A}">
                    <a16:rowId xmlns:a16="http://schemas.microsoft.com/office/drawing/2014/main" val="1043025077"/>
                  </a:ext>
                </a:extLst>
              </a:tr>
              <a:tr h="128209">
                <a:tc>
                  <a:txBody>
                    <a:bodyPr/>
                    <a:lstStyle/>
                    <a:p>
                      <a:pPr algn="r" fontAlgn="b"/>
                      <a:r>
                        <a:rPr lang="en-NZ" sz="1600" u="none" strike="noStrike">
                          <a:effectLst/>
                        </a:rPr>
                        <a:t>6</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66</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-4</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dirty="0">
                          <a:effectLst/>
                        </a:rPr>
                        <a:t>-1</a:t>
                      </a:r>
                      <a:endParaRPr lang="en-NZ" sz="1600" b="0" i="0" u="none" strike="noStrike" dirty="0">
                        <a:solidFill>
                          <a:srgbClr val="000000"/>
                        </a:solidFill>
                        <a:effectLst/>
                        <a:latin typeface="Calibri" panose="020F0502020204030204" pitchFamily="34" charset="0"/>
                      </a:endParaRPr>
                    </a:p>
                  </a:txBody>
                  <a:tcPr marL="4159" marR="4159" marT="4159" marB="0" anchor="b"/>
                </a:tc>
                <a:extLst>
                  <a:ext uri="{0D108BD9-81ED-4DB2-BD59-A6C34878D82A}">
                    <a16:rowId xmlns:a16="http://schemas.microsoft.com/office/drawing/2014/main" val="3213047921"/>
                  </a:ext>
                </a:extLst>
              </a:tr>
              <a:tr h="128209">
                <a:tc>
                  <a:txBody>
                    <a:bodyPr/>
                    <a:lstStyle/>
                    <a:p>
                      <a:pPr algn="r" fontAlgn="b"/>
                      <a:r>
                        <a:rPr lang="en-NZ" sz="1600" u="none" strike="noStrike">
                          <a:effectLst/>
                        </a:rPr>
                        <a:t>7</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66</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-5</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dirty="0">
                          <a:effectLst/>
                        </a:rPr>
                        <a:t>-4</a:t>
                      </a:r>
                      <a:endParaRPr lang="en-NZ" sz="1600" b="0" i="0" u="none" strike="noStrike" dirty="0">
                        <a:solidFill>
                          <a:srgbClr val="000000"/>
                        </a:solidFill>
                        <a:effectLst/>
                        <a:latin typeface="Calibri" panose="020F0502020204030204" pitchFamily="34" charset="0"/>
                      </a:endParaRPr>
                    </a:p>
                  </a:txBody>
                  <a:tcPr marL="4159" marR="4159" marT="4159" marB="0" anchor="b"/>
                </a:tc>
                <a:extLst>
                  <a:ext uri="{0D108BD9-81ED-4DB2-BD59-A6C34878D82A}">
                    <a16:rowId xmlns:a16="http://schemas.microsoft.com/office/drawing/2014/main" val="2952510211"/>
                  </a:ext>
                </a:extLst>
              </a:tr>
              <a:tr h="128209">
                <a:tc>
                  <a:txBody>
                    <a:bodyPr/>
                    <a:lstStyle/>
                    <a:p>
                      <a:pPr algn="r" fontAlgn="b"/>
                      <a:r>
                        <a:rPr lang="en-NZ" sz="1600" u="none" strike="noStrike">
                          <a:effectLst/>
                        </a:rPr>
                        <a:t>9</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66</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a:effectLst/>
                        </a:rPr>
                        <a:t>-5</a:t>
                      </a:r>
                      <a:endParaRPr lang="en-NZ" sz="1600" b="0" i="0" u="none" strike="noStrike">
                        <a:solidFill>
                          <a:srgbClr val="000000"/>
                        </a:solidFill>
                        <a:effectLst/>
                        <a:latin typeface="Calibri" panose="020F0502020204030204" pitchFamily="34" charset="0"/>
                      </a:endParaRPr>
                    </a:p>
                  </a:txBody>
                  <a:tcPr marL="4159" marR="4159" marT="4159" marB="0" anchor="b"/>
                </a:tc>
                <a:tc>
                  <a:txBody>
                    <a:bodyPr/>
                    <a:lstStyle/>
                    <a:p>
                      <a:pPr algn="r" fontAlgn="b"/>
                      <a:r>
                        <a:rPr lang="en-NZ" sz="1600" u="none" strike="noStrike" dirty="0">
                          <a:effectLst/>
                        </a:rPr>
                        <a:t>-1</a:t>
                      </a:r>
                      <a:endParaRPr lang="en-NZ" sz="1600" b="0" i="0" u="none" strike="noStrike" dirty="0">
                        <a:solidFill>
                          <a:srgbClr val="000000"/>
                        </a:solidFill>
                        <a:effectLst/>
                        <a:latin typeface="Calibri" panose="020F0502020204030204" pitchFamily="34" charset="0"/>
                      </a:endParaRPr>
                    </a:p>
                  </a:txBody>
                  <a:tcPr marL="4159" marR="4159" marT="4159" marB="0" anchor="b"/>
                </a:tc>
                <a:extLst>
                  <a:ext uri="{0D108BD9-81ED-4DB2-BD59-A6C34878D82A}">
                    <a16:rowId xmlns:a16="http://schemas.microsoft.com/office/drawing/2014/main" val="768770254"/>
                  </a:ext>
                </a:extLst>
              </a:tr>
            </a:tbl>
          </a:graphicData>
        </a:graphic>
      </p:graphicFrame>
    </p:spTree>
    <p:extLst>
      <p:ext uri="{BB962C8B-B14F-4D97-AF65-F5344CB8AC3E}">
        <p14:creationId xmlns:p14="http://schemas.microsoft.com/office/powerpoint/2010/main" val="3185936001"/>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Create your own questions</a:t>
            </a:r>
            <a:endParaRPr lang="en-US" dirty="0"/>
          </a:p>
        </p:txBody>
      </p:sp>
      <p:pic>
        <p:nvPicPr>
          <p:cNvPr id="4" name="Content Placeholder 3"/>
          <p:cNvPicPr>
            <a:picLocks noGrp="1" noChangeAspect="1"/>
          </p:cNvPicPr>
          <p:nvPr>
            <p:ph idx="1"/>
          </p:nvPr>
        </p:nvPicPr>
        <p:blipFill>
          <a:blip r:embed="rId3"/>
          <a:stretch>
            <a:fillRect/>
          </a:stretch>
        </p:blipFill>
        <p:spPr>
          <a:xfrm>
            <a:off x="896056" y="1706563"/>
            <a:ext cx="7275688" cy="4092575"/>
          </a:xfrm>
          <a:prstGeom prst="rect">
            <a:avLst/>
          </a:prstGeom>
        </p:spPr>
      </p:pic>
    </p:spTree>
    <p:extLst>
      <p:ext uri="{BB962C8B-B14F-4D97-AF65-F5344CB8AC3E}">
        <p14:creationId xmlns:p14="http://schemas.microsoft.com/office/powerpoint/2010/main" val="2384231727"/>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100000">
              <a:schemeClr val="bg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24000" y="115200"/>
            <a:ext cx="9792000" cy="6653032"/>
          </a:xfrm>
          <a:prstGeom prst="rect">
            <a:avLst/>
          </a:prstGeom>
        </p:spPr>
      </p:pic>
    </p:spTree>
    <p:extLst>
      <p:ext uri="{BB962C8B-B14F-4D97-AF65-F5344CB8AC3E}">
        <p14:creationId xmlns:p14="http://schemas.microsoft.com/office/powerpoint/2010/main" val="716298966"/>
      </p:ext>
    </p:ext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100000">
              <a:schemeClr val="bg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24000" y="115200"/>
            <a:ext cx="9792000" cy="6611775"/>
          </a:xfrm>
          <a:prstGeom prst="rect">
            <a:avLst/>
          </a:prstGeom>
        </p:spPr>
      </p:pic>
    </p:spTree>
    <p:extLst>
      <p:ext uri="{BB962C8B-B14F-4D97-AF65-F5344CB8AC3E}">
        <p14:creationId xmlns:p14="http://schemas.microsoft.com/office/powerpoint/2010/main" val="844348758"/>
      </p:ext>
    </p:extLst>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100000">
              <a:schemeClr val="bg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23850" y="114300"/>
            <a:ext cx="9791700" cy="6629400"/>
          </a:xfrm>
          <a:prstGeom prst="rect">
            <a:avLst/>
          </a:prstGeom>
        </p:spPr>
      </p:pic>
    </p:spTree>
    <p:extLst>
      <p:ext uri="{BB962C8B-B14F-4D97-AF65-F5344CB8AC3E}">
        <p14:creationId xmlns:p14="http://schemas.microsoft.com/office/powerpoint/2010/main" val="3347037547"/>
      </p:ext>
    </p:extLst>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100000">
              <a:schemeClr val="bg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24000" y="115200"/>
            <a:ext cx="9792000" cy="6789643"/>
          </a:xfrm>
          <a:prstGeom prst="rect">
            <a:avLst/>
          </a:prstGeom>
        </p:spPr>
      </p:pic>
    </p:spTree>
    <p:extLst>
      <p:ext uri="{BB962C8B-B14F-4D97-AF65-F5344CB8AC3E}">
        <p14:creationId xmlns:p14="http://schemas.microsoft.com/office/powerpoint/2010/main" val="971944819"/>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100000">
              <a:schemeClr val="bg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09625" y="201613"/>
            <a:ext cx="7002735" cy="1133475"/>
          </a:xfrm>
        </p:spPr>
        <p:txBody>
          <a:bodyPr/>
          <a:lstStyle/>
          <a:p>
            <a:r>
              <a:rPr lang="en-NZ" dirty="0" smtClean="0"/>
              <a:t>At the end of the course we asked</a:t>
            </a:r>
            <a:endParaRPr lang="en-US" dirty="0"/>
          </a:p>
        </p:txBody>
      </p:sp>
      <p:sp>
        <p:nvSpPr>
          <p:cNvPr id="3" name="Content Placeholder 2"/>
          <p:cNvSpPr>
            <a:spLocks noGrp="1"/>
          </p:cNvSpPr>
          <p:nvPr>
            <p:ph idx="1"/>
          </p:nvPr>
        </p:nvSpPr>
        <p:spPr/>
        <p:txBody>
          <a:bodyPr/>
          <a:lstStyle/>
          <a:p>
            <a:r>
              <a:rPr lang="en-NZ" dirty="0" smtClean="0"/>
              <a:t>Draw what programming means to you</a:t>
            </a:r>
            <a:endParaRPr lang="en-US" dirty="0"/>
          </a:p>
        </p:txBody>
      </p:sp>
    </p:spTree>
    <p:extLst>
      <p:ext uri="{BB962C8B-B14F-4D97-AF65-F5344CB8AC3E}">
        <p14:creationId xmlns:p14="http://schemas.microsoft.com/office/powerpoint/2010/main" val="826390334"/>
      </p:ext>
    </p:extLst>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100000">
              <a:schemeClr val="bg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24000" y="115200"/>
            <a:ext cx="9792000" cy="6466780"/>
          </a:xfrm>
          <a:prstGeom prst="rect">
            <a:avLst/>
          </a:prstGeom>
        </p:spPr>
      </p:pic>
    </p:spTree>
    <p:extLst>
      <p:ext uri="{BB962C8B-B14F-4D97-AF65-F5344CB8AC3E}">
        <p14:creationId xmlns:p14="http://schemas.microsoft.com/office/powerpoint/2010/main" val="1694891644"/>
      </p:ext>
    </p:extLst>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100000">
              <a:schemeClr val="bg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24000" y="115200"/>
            <a:ext cx="9792000" cy="6857457"/>
          </a:xfrm>
          <a:prstGeom prst="rect">
            <a:avLst/>
          </a:prstGeom>
        </p:spPr>
      </p:pic>
    </p:spTree>
    <p:extLst>
      <p:ext uri="{BB962C8B-B14F-4D97-AF65-F5344CB8AC3E}">
        <p14:creationId xmlns:p14="http://schemas.microsoft.com/office/powerpoint/2010/main" val="158382991"/>
      </p:ext>
    </p:extLst>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100000">
              <a:schemeClr val="bg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Insights </a:t>
            </a:r>
            <a:r>
              <a:rPr lang="en-US" dirty="0"/>
              <a:t>into the </a:t>
            </a:r>
            <a:r>
              <a:rPr lang="en-US" dirty="0" smtClean="0"/>
              <a:t>Design </a:t>
            </a:r>
            <a:r>
              <a:rPr lang="en-US" dirty="0"/>
              <a:t>of </a:t>
            </a:r>
            <a:r>
              <a:rPr lang="en-US" dirty="0" smtClean="0"/>
              <a:t>Curricular Materials</a:t>
            </a:r>
            <a:endParaRPr lang="en-US" dirty="0"/>
          </a:p>
        </p:txBody>
      </p:sp>
      <p:sp>
        <p:nvSpPr>
          <p:cNvPr id="3" name="Content Placeholder 2"/>
          <p:cNvSpPr>
            <a:spLocks noGrp="1"/>
          </p:cNvSpPr>
          <p:nvPr>
            <p:ph idx="1"/>
          </p:nvPr>
        </p:nvSpPr>
        <p:spPr/>
        <p:txBody>
          <a:bodyPr/>
          <a:lstStyle/>
          <a:p>
            <a:r>
              <a:rPr lang="en-NZ" dirty="0" smtClean="0"/>
              <a:t>Are the labs interesting</a:t>
            </a:r>
          </a:p>
          <a:p>
            <a:r>
              <a:rPr lang="en-NZ" dirty="0" smtClean="0"/>
              <a:t>Do they provide enough challenge</a:t>
            </a:r>
          </a:p>
          <a:p>
            <a:endParaRPr lang="en-US" dirty="0"/>
          </a:p>
        </p:txBody>
      </p:sp>
    </p:spTree>
    <p:extLst>
      <p:ext uri="{BB962C8B-B14F-4D97-AF65-F5344CB8AC3E}">
        <p14:creationId xmlns:p14="http://schemas.microsoft.com/office/powerpoint/2010/main" val="165498473"/>
      </p:ext>
    </p:extLst>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Individual lab Feedback</a:t>
            </a:r>
            <a:br>
              <a:rPr lang="en-NZ" dirty="0" smtClean="0"/>
            </a:br>
            <a:r>
              <a:rPr lang="en-NZ" dirty="0" smtClean="0"/>
              <a:t>Sorting Lab</a:t>
            </a:r>
            <a:endParaRPr lang="en-US" dirty="0"/>
          </a:p>
        </p:txBody>
      </p:sp>
      <p:pic>
        <p:nvPicPr>
          <p:cNvPr id="4" name="Content Placeholder 3"/>
          <p:cNvPicPr>
            <a:picLocks noGrp="1" noChangeAspect="1"/>
          </p:cNvPicPr>
          <p:nvPr>
            <p:ph idx="1"/>
          </p:nvPr>
        </p:nvPicPr>
        <p:blipFill>
          <a:blip r:embed="rId3"/>
          <a:stretch>
            <a:fillRect/>
          </a:stretch>
        </p:blipFill>
        <p:spPr>
          <a:xfrm>
            <a:off x="955254" y="1706563"/>
            <a:ext cx="7157291" cy="4092575"/>
          </a:xfrm>
          <a:prstGeom prst="rect">
            <a:avLst/>
          </a:prstGeom>
        </p:spPr>
      </p:pic>
    </p:spTree>
    <p:extLst>
      <p:ext uri="{BB962C8B-B14F-4D97-AF65-F5344CB8AC3E}">
        <p14:creationId xmlns:p14="http://schemas.microsoft.com/office/powerpoint/2010/main" val="3767391413"/>
      </p:ext>
    </p:extLst>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3"/>
          <a:stretch>
            <a:fillRect/>
          </a:stretch>
        </p:blipFill>
        <p:spPr>
          <a:xfrm>
            <a:off x="809625" y="1742400"/>
            <a:ext cx="7272000" cy="3838575"/>
          </a:xfrm>
          <a:prstGeom prst="rect">
            <a:avLst/>
          </a:prstGeom>
        </p:spPr>
      </p:pic>
      <p:sp>
        <p:nvSpPr>
          <p:cNvPr id="2" name="Title 1"/>
          <p:cNvSpPr>
            <a:spLocks noGrp="1"/>
          </p:cNvSpPr>
          <p:nvPr>
            <p:ph type="title"/>
          </p:nvPr>
        </p:nvSpPr>
        <p:spPr/>
        <p:txBody>
          <a:bodyPr/>
          <a:lstStyle/>
          <a:p>
            <a:r>
              <a:rPr lang="en-NZ" dirty="0"/>
              <a:t>Individual lab Feedback</a:t>
            </a:r>
            <a:br>
              <a:rPr lang="en-NZ" dirty="0"/>
            </a:br>
            <a:r>
              <a:rPr lang="en-NZ" dirty="0"/>
              <a:t>Sorting Lab</a:t>
            </a:r>
            <a:endParaRPr lang="en-US" dirty="0"/>
          </a:p>
        </p:txBody>
      </p:sp>
      <p:sp>
        <p:nvSpPr>
          <p:cNvPr id="7" name="Left Arrow 6"/>
          <p:cNvSpPr/>
          <p:nvPr/>
        </p:nvSpPr>
        <p:spPr>
          <a:xfrm>
            <a:off x="5796136" y="3553675"/>
            <a:ext cx="216024" cy="216024"/>
          </a:xfrm>
          <a:prstGeom prst="leftArrow">
            <a:avLst/>
          </a:prstGeom>
          <a:solidFill>
            <a:schemeClr val="bg1"/>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3138934"/>
      </p:ext>
    </p:extLst>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100000">
              <a:schemeClr val="bg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4" name="Chart 3"/>
          <p:cNvGraphicFramePr>
            <a:graphicFrameLocks noGrp="1"/>
          </p:cNvGraphicFramePr>
          <p:nvPr>
            <p:extLst>
              <p:ext uri="{D42A27DB-BD31-4B8C-83A1-F6EECF244321}">
                <p14:modId xmlns:p14="http://schemas.microsoft.com/office/powerpoint/2010/main" val="518418156"/>
              </p:ext>
            </p:extLst>
          </p:nvPr>
        </p:nvGraphicFramePr>
        <p:xfrm>
          <a:off x="-70555" y="402166"/>
          <a:ext cx="9285111" cy="6053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36897364"/>
      </p:ext>
    </p:extLst>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100000">
              <a:schemeClr val="bg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3" name="Chart 2"/>
          <p:cNvGraphicFramePr>
            <a:graphicFrameLocks noGrp="1"/>
          </p:cNvGraphicFramePr>
          <p:nvPr>
            <p:extLst>
              <p:ext uri="{D42A27DB-BD31-4B8C-83A1-F6EECF244321}">
                <p14:modId xmlns:p14="http://schemas.microsoft.com/office/powerpoint/2010/main" val="381058197"/>
              </p:ext>
            </p:extLst>
          </p:nvPr>
        </p:nvGraphicFramePr>
        <p:xfrm>
          <a:off x="-70555" y="402166"/>
          <a:ext cx="9285111" cy="6053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26625046"/>
      </p:ext>
    </p:extLst>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Separate analysis after the course has finished</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372804474"/>
      </p:ext>
    </p:extLst>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100000">
              <a:schemeClr val="bg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3" name="Chart 2"/>
          <p:cNvGraphicFramePr>
            <a:graphicFrameLocks noGrp="1"/>
          </p:cNvGraphicFramePr>
          <p:nvPr>
            <p:extLst>
              <p:ext uri="{D42A27DB-BD31-4B8C-83A1-F6EECF244321}">
                <p14:modId xmlns:p14="http://schemas.microsoft.com/office/powerpoint/2010/main" val="3422428537"/>
              </p:ext>
            </p:extLst>
          </p:nvPr>
        </p:nvGraphicFramePr>
        <p:xfrm>
          <a:off x="-79169" y="390896"/>
          <a:ext cx="9302338" cy="60762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693989"/>
      </p:ext>
    </p:extLst>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100000">
              <a:schemeClr val="bg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3" name="Chart 2"/>
          <p:cNvGraphicFramePr>
            <a:graphicFrameLocks noGrp="1"/>
          </p:cNvGraphicFramePr>
          <p:nvPr>
            <p:extLst>
              <p:ext uri="{D42A27DB-BD31-4B8C-83A1-F6EECF244321}">
                <p14:modId xmlns:p14="http://schemas.microsoft.com/office/powerpoint/2010/main" val="2774745966"/>
              </p:ext>
            </p:extLst>
          </p:nvPr>
        </p:nvGraphicFramePr>
        <p:xfrm>
          <a:off x="-73068" y="396657"/>
          <a:ext cx="9290137" cy="606468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97134086"/>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00000">
              <a:schemeClr val="bg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t="7349"/>
          <a:stretch/>
        </p:blipFill>
        <p:spPr>
          <a:xfrm>
            <a:off x="3491880" y="260648"/>
            <a:ext cx="5445799" cy="6353944"/>
          </a:xfrm>
          <a:prstGeom prst="rect">
            <a:avLst/>
          </a:prstGeom>
          <a:ln>
            <a:solidFill>
              <a:schemeClr val="accent1"/>
            </a:solidFill>
          </a:ln>
        </p:spPr>
      </p:pic>
      <p:pic>
        <p:nvPicPr>
          <p:cNvPr id="4" name="Picture 3"/>
          <p:cNvPicPr>
            <a:picLocks noChangeAspect="1"/>
          </p:cNvPicPr>
          <p:nvPr/>
        </p:nvPicPr>
        <p:blipFill rotWithShape="1">
          <a:blip r:embed="rId4" cstate="print">
            <a:extLst>
              <a:ext uri="{28A0092B-C50C-407E-A947-70E740481C1C}">
                <a14:useLocalDpi xmlns:a14="http://schemas.microsoft.com/office/drawing/2010/main" val="0"/>
              </a:ext>
            </a:extLst>
          </a:blip>
          <a:srcRect l="16333" t="17850" r="13882" b="26501"/>
          <a:stretch/>
        </p:blipFill>
        <p:spPr>
          <a:xfrm>
            <a:off x="-10050" y="258269"/>
            <a:ext cx="3384376" cy="3816424"/>
          </a:xfrm>
          <a:prstGeom prst="rect">
            <a:avLst/>
          </a:prstGeom>
          <a:ln>
            <a:solidFill>
              <a:schemeClr val="accent1"/>
            </a:solidFill>
          </a:ln>
        </p:spPr>
      </p:pic>
      <p:pic>
        <p:nvPicPr>
          <p:cNvPr id="3" name="Picture 2"/>
          <p:cNvPicPr>
            <a:picLocks noChangeAspect="1"/>
          </p:cNvPicPr>
          <p:nvPr/>
        </p:nvPicPr>
        <p:blipFill>
          <a:blip r:embed="rId5"/>
          <a:stretch>
            <a:fillRect/>
          </a:stretch>
        </p:blipFill>
        <p:spPr>
          <a:xfrm>
            <a:off x="241977" y="4117204"/>
            <a:ext cx="2880322" cy="2497388"/>
          </a:xfrm>
          <a:prstGeom prst="rect">
            <a:avLst/>
          </a:prstGeom>
        </p:spPr>
      </p:pic>
    </p:spTree>
    <p:extLst>
      <p:ext uri="{BB962C8B-B14F-4D97-AF65-F5344CB8AC3E}">
        <p14:creationId xmlns:p14="http://schemas.microsoft.com/office/powerpoint/2010/main" val="2908695240"/>
      </p:ext>
    </p:extLst>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100000">
              <a:schemeClr val="bg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4" name="Chart 3"/>
          <p:cNvGraphicFramePr>
            <a:graphicFrameLocks noGrp="1"/>
          </p:cNvGraphicFramePr>
          <p:nvPr>
            <p:extLst>
              <p:ext uri="{D42A27DB-BD31-4B8C-83A1-F6EECF244321}">
                <p14:modId xmlns:p14="http://schemas.microsoft.com/office/powerpoint/2010/main" val="2609682977"/>
              </p:ext>
            </p:extLst>
          </p:nvPr>
        </p:nvGraphicFramePr>
        <p:xfrm>
          <a:off x="-73068" y="396657"/>
          <a:ext cx="9290137" cy="606468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15472617"/>
      </p:ext>
    </p:extLst>
  </p:cSld>
  <p:clrMapOvr>
    <a:masterClrMapping/>
  </p:clrMapOvr>
  <p:transition spd="slow">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100000">
              <a:schemeClr val="bg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3" name="Chart 2"/>
          <p:cNvGraphicFramePr>
            <a:graphicFrameLocks noGrp="1"/>
          </p:cNvGraphicFramePr>
          <p:nvPr>
            <p:extLst>
              <p:ext uri="{D42A27DB-BD31-4B8C-83A1-F6EECF244321}">
                <p14:modId xmlns:p14="http://schemas.microsoft.com/office/powerpoint/2010/main" val="2993305046"/>
              </p:ext>
            </p:extLst>
          </p:nvPr>
        </p:nvGraphicFramePr>
        <p:xfrm>
          <a:off x="-79169" y="390896"/>
          <a:ext cx="9302338" cy="60762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89744103"/>
      </p:ext>
    </p:extLst>
  </p:cSld>
  <p:clrMapOvr>
    <a:masterClrMapping/>
  </p:clrMapOvr>
  <p:transition spd="slow">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100000">
              <a:schemeClr val="bg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19672" y="188640"/>
            <a:ext cx="5976664" cy="1133475"/>
          </a:xfrm>
        </p:spPr>
        <p:txBody>
          <a:bodyPr/>
          <a:lstStyle/>
          <a:p>
            <a:r>
              <a:rPr lang="en-US" dirty="0"/>
              <a:t>Scale by Final </a:t>
            </a:r>
            <a:r>
              <a:rPr lang="en-US" dirty="0" smtClean="0"/>
              <a:t>Grade Correlations</a:t>
            </a:r>
            <a:r>
              <a:rPr lang="en-NZ" dirty="0" smtClean="0"/>
              <a:t/>
            </a:r>
            <a:br>
              <a:rPr lang="en-NZ" dirty="0" smtClean="0"/>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09652320"/>
              </p:ext>
            </p:extLst>
          </p:nvPr>
        </p:nvGraphicFramePr>
        <p:xfrm>
          <a:off x="539552" y="1299382"/>
          <a:ext cx="7412631" cy="4044330"/>
        </p:xfrm>
        <a:graphic>
          <a:graphicData uri="http://schemas.openxmlformats.org/drawingml/2006/table">
            <a:tbl>
              <a:tblPr firstRow="1" firstCol="1" bandRow="1">
                <a:tableStyleId>{5C22544A-7EE6-4342-B048-85BDC9FD1C3A}</a:tableStyleId>
              </a:tblPr>
              <a:tblGrid>
                <a:gridCol w="2470603">
                  <a:extLst>
                    <a:ext uri="{9D8B030D-6E8A-4147-A177-3AD203B41FA5}">
                      <a16:colId xmlns:a16="http://schemas.microsoft.com/office/drawing/2014/main" val="20000"/>
                    </a:ext>
                  </a:extLst>
                </a:gridCol>
                <a:gridCol w="2470603">
                  <a:extLst>
                    <a:ext uri="{9D8B030D-6E8A-4147-A177-3AD203B41FA5}">
                      <a16:colId xmlns:a16="http://schemas.microsoft.com/office/drawing/2014/main" val="20001"/>
                    </a:ext>
                  </a:extLst>
                </a:gridCol>
                <a:gridCol w="2471425">
                  <a:extLst>
                    <a:ext uri="{9D8B030D-6E8A-4147-A177-3AD203B41FA5}">
                      <a16:colId xmlns:a16="http://schemas.microsoft.com/office/drawing/2014/main" val="20002"/>
                    </a:ext>
                  </a:extLst>
                </a:gridCol>
              </a:tblGrid>
              <a:tr h="533847">
                <a:tc>
                  <a:txBody>
                    <a:bodyPr/>
                    <a:lstStyle/>
                    <a:p>
                      <a:pPr>
                        <a:lnSpc>
                          <a:spcPct val="115000"/>
                        </a:lnSpc>
                        <a:spcAft>
                          <a:spcPts val="0"/>
                        </a:spcAft>
                      </a:pPr>
                      <a:r>
                        <a:rPr lang="en-NZ" sz="2400" dirty="0">
                          <a:effectLst/>
                        </a:rPr>
                        <a:t>Response scale</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0"/>
                        </a:spcAft>
                      </a:pPr>
                      <a:r>
                        <a:rPr lang="en-NZ" sz="2400">
                          <a:effectLst/>
                        </a:rPr>
                        <a:t>r</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0"/>
                        </a:spcAft>
                      </a:pPr>
                      <a:r>
                        <a:rPr lang="en-NZ" sz="2400">
                          <a:effectLst/>
                        </a:rPr>
                        <a:t>Uncorrected p-value</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0"/>
                  </a:ext>
                </a:extLst>
              </a:tr>
              <a:tr h="533847">
                <a:tc>
                  <a:txBody>
                    <a:bodyPr/>
                    <a:lstStyle/>
                    <a:p>
                      <a:pPr>
                        <a:lnSpc>
                          <a:spcPct val="115000"/>
                        </a:lnSpc>
                        <a:spcAft>
                          <a:spcPts val="0"/>
                        </a:spcAft>
                      </a:pPr>
                      <a:r>
                        <a:rPr lang="en-NZ" sz="2400" dirty="0">
                          <a:effectLst/>
                        </a:rPr>
                        <a:t>Satisfaction</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0"/>
                        </a:spcAft>
                      </a:pPr>
                      <a:r>
                        <a:rPr lang="en-NZ" sz="2400">
                          <a:effectLst/>
                        </a:rPr>
                        <a:t>0.421</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0"/>
                        </a:spcAft>
                      </a:pPr>
                      <a:r>
                        <a:rPr lang="en-NZ" sz="2400">
                          <a:effectLst/>
                        </a:rPr>
                        <a:t>0.000*</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1"/>
                  </a:ext>
                </a:extLst>
              </a:tr>
              <a:tr h="533847">
                <a:tc>
                  <a:txBody>
                    <a:bodyPr/>
                    <a:lstStyle/>
                    <a:p>
                      <a:pPr>
                        <a:lnSpc>
                          <a:spcPct val="115000"/>
                        </a:lnSpc>
                        <a:spcAft>
                          <a:spcPts val="0"/>
                        </a:spcAft>
                      </a:pPr>
                      <a:r>
                        <a:rPr lang="en-NZ" sz="2400" dirty="0">
                          <a:effectLst/>
                        </a:rPr>
                        <a:t>Plan</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0"/>
                        </a:spcAft>
                      </a:pPr>
                      <a:r>
                        <a:rPr lang="en-NZ" sz="2400">
                          <a:effectLst/>
                        </a:rPr>
                        <a:t>0.305</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0"/>
                        </a:spcAft>
                      </a:pPr>
                      <a:r>
                        <a:rPr lang="en-NZ" sz="2400">
                          <a:effectLst/>
                        </a:rPr>
                        <a:t>0.009*</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2"/>
                  </a:ext>
                </a:extLst>
              </a:tr>
              <a:tr h="533847">
                <a:tc>
                  <a:txBody>
                    <a:bodyPr/>
                    <a:lstStyle/>
                    <a:p>
                      <a:pPr>
                        <a:lnSpc>
                          <a:spcPct val="115000"/>
                        </a:lnSpc>
                        <a:spcAft>
                          <a:spcPts val="0"/>
                        </a:spcAft>
                      </a:pPr>
                      <a:r>
                        <a:rPr lang="en-NZ" sz="2400" dirty="0">
                          <a:effectLst/>
                        </a:rPr>
                        <a:t>Improvement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0"/>
                        </a:spcAft>
                      </a:pPr>
                      <a:r>
                        <a:rPr lang="en-NZ" sz="2400">
                          <a:effectLst/>
                        </a:rPr>
                        <a:t>0.270</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0"/>
                        </a:spcAft>
                      </a:pPr>
                      <a:r>
                        <a:rPr lang="en-NZ" sz="2400">
                          <a:effectLst/>
                        </a:rPr>
                        <a:t>0.022*</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3"/>
                  </a:ext>
                </a:extLst>
              </a:tr>
              <a:tr h="533847">
                <a:tc>
                  <a:txBody>
                    <a:bodyPr/>
                    <a:lstStyle/>
                    <a:p>
                      <a:pPr>
                        <a:lnSpc>
                          <a:spcPct val="115000"/>
                        </a:lnSpc>
                        <a:spcAft>
                          <a:spcPts val="0"/>
                        </a:spcAft>
                      </a:pPr>
                      <a:r>
                        <a:rPr lang="en-NZ" sz="2400" dirty="0">
                          <a:effectLst/>
                        </a:rPr>
                        <a:t>Difficulty</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0"/>
                        </a:spcAft>
                      </a:pPr>
                      <a:r>
                        <a:rPr lang="en-NZ" sz="2400">
                          <a:effectLst/>
                        </a:rPr>
                        <a:t>-0.146</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0"/>
                        </a:spcAft>
                      </a:pPr>
                      <a:r>
                        <a:rPr lang="en-NZ" sz="2400">
                          <a:effectLst/>
                        </a:rPr>
                        <a:t>0.222</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4"/>
                  </a:ext>
                </a:extLst>
              </a:tr>
              <a:tr h="533847">
                <a:tc>
                  <a:txBody>
                    <a:bodyPr/>
                    <a:lstStyle/>
                    <a:p>
                      <a:pPr>
                        <a:lnSpc>
                          <a:spcPct val="115000"/>
                        </a:lnSpc>
                        <a:spcAft>
                          <a:spcPts val="0"/>
                        </a:spcAft>
                      </a:pPr>
                      <a:r>
                        <a:rPr lang="en-NZ" sz="2400" dirty="0">
                          <a:effectLst/>
                        </a:rPr>
                        <a:t>Familiarity</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0"/>
                        </a:spcAft>
                      </a:pPr>
                      <a:r>
                        <a:rPr lang="en-NZ" sz="2400">
                          <a:effectLst/>
                        </a:rPr>
                        <a:t>-0.101</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0"/>
                        </a:spcAft>
                      </a:pPr>
                      <a:r>
                        <a:rPr lang="en-NZ" sz="2400">
                          <a:effectLst/>
                        </a:rPr>
                        <a:t>0.398</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5"/>
                  </a:ext>
                </a:extLst>
              </a:tr>
              <a:tr h="533847">
                <a:tc>
                  <a:txBody>
                    <a:bodyPr/>
                    <a:lstStyle/>
                    <a:p>
                      <a:pPr>
                        <a:lnSpc>
                          <a:spcPct val="115000"/>
                        </a:lnSpc>
                        <a:spcAft>
                          <a:spcPts val="0"/>
                        </a:spcAft>
                      </a:pPr>
                      <a:r>
                        <a:rPr lang="en-NZ" sz="2400" dirty="0">
                          <a:effectLst/>
                        </a:rPr>
                        <a:t>Interest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0"/>
                        </a:spcAft>
                      </a:pPr>
                      <a:r>
                        <a:rPr lang="en-NZ" sz="2400" dirty="0">
                          <a:effectLst/>
                        </a:rPr>
                        <a:t>0.064</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0"/>
                        </a:spcAft>
                      </a:pPr>
                      <a:r>
                        <a:rPr lang="en-NZ" sz="2400" dirty="0">
                          <a:effectLst/>
                        </a:rPr>
                        <a:t>0.595</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6"/>
                  </a:ext>
                </a:extLst>
              </a:tr>
            </a:tbl>
          </a:graphicData>
        </a:graphic>
      </p:graphicFrame>
      <p:sp>
        <p:nvSpPr>
          <p:cNvPr id="5" name="Rectangle 1"/>
          <p:cNvSpPr>
            <a:spLocks noChangeArrowheads="1"/>
          </p:cNvSpPr>
          <p:nvPr/>
        </p:nvSpPr>
        <p:spPr bwMode="auto">
          <a:xfrm>
            <a:off x="1187624" y="5710700"/>
            <a:ext cx="34147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Linux Libertine"/>
                <a:ea typeface="Calibri" panose="020F0502020204030204" pitchFamily="34" charset="0"/>
              </a:rPr>
              <a:t>         </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Linux Libertine"/>
                <a:ea typeface="Calibri" panose="020F0502020204030204" pitchFamily="34" charset="0"/>
              </a:rPr>
              <a:t> * significant at α= .05 by </a:t>
            </a:r>
            <a:r>
              <a:rPr kumimoji="0" lang="en-US" altLang="en-US" b="0" i="0" u="none" strike="noStrike" cap="none" normalizeH="0" baseline="0" dirty="0" err="1" smtClean="0">
                <a:ln>
                  <a:noFill/>
                </a:ln>
                <a:solidFill>
                  <a:schemeClr val="tx1"/>
                </a:solidFill>
                <a:effectLst/>
                <a:latin typeface="Linux Libertine"/>
                <a:ea typeface="Calibri" panose="020F0502020204030204" pitchFamily="34" charset="0"/>
              </a:rPr>
              <a:t>Simes</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9711359"/>
      </p:ext>
    </p:extLst>
  </p:cSld>
  <p:clrMapOvr>
    <a:masterClrMapping/>
  </p:clrMapOvr>
  <p:transition spd="slow">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100000">
              <a:schemeClr val="bg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Picture 1"/>
          <p:cNvPicPr/>
          <p:nvPr/>
        </p:nvPicPr>
        <p:blipFill>
          <a:blip r:embed="rId3" cstate="print"/>
          <a:srcRect/>
          <a:stretch>
            <a:fillRect/>
          </a:stretch>
        </p:blipFill>
        <p:spPr bwMode="auto">
          <a:xfrm>
            <a:off x="179512" y="332656"/>
            <a:ext cx="8964487" cy="6336704"/>
          </a:xfrm>
          <a:prstGeom prst="rect">
            <a:avLst/>
          </a:prstGeom>
          <a:noFill/>
          <a:ln w="9525">
            <a:noFill/>
            <a:miter lim="800000"/>
            <a:headEnd/>
            <a:tailEnd/>
          </a:ln>
        </p:spPr>
      </p:pic>
      <p:sp>
        <p:nvSpPr>
          <p:cNvPr id="3" name="Oval 2"/>
          <p:cNvSpPr/>
          <p:nvPr/>
        </p:nvSpPr>
        <p:spPr>
          <a:xfrm>
            <a:off x="5220072" y="6093296"/>
            <a:ext cx="3744416" cy="764704"/>
          </a:xfrm>
          <a:prstGeom prst="ellipse">
            <a:avLst/>
          </a:prstGeom>
          <a:noFill/>
          <a:ln>
            <a:solidFill>
              <a:schemeClr val="bg2">
                <a:lumMod val="1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819389"/>
      </p:ext>
    </p:extLst>
  </p:cSld>
  <p:clrMapOvr>
    <a:masterClrMapping/>
  </p:clrMapOvr>
  <p:transition spd="slow">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100000">
              <a:schemeClr val="bg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Questions</a:t>
            </a:r>
            <a:endParaRPr lang="en-US" dirty="0"/>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4936" t="7017" r="17461" b="3508"/>
          <a:stretch/>
        </p:blipFill>
        <p:spPr>
          <a:xfrm>
            <a:off x="4391472" y="1770116"/>
            <a:ext cx="4752528" cy="3029736"/>
          </a:xfrm>
        </p:spPr>
      </p:pic>
      <p:pic>
        <p:nvPicPr>
          <p:cNvPr id="3" name="Picture 2"/>
          <p:cNvPicPr>
            <a:picLocks noChangeAspect="1"/>
          </p:cNvPicPr>
          <p:nvPr/>
        </p:nvPicPr>
        <p:blipFill>
          <a:blip r:embed="rId4"/>
          <a:stretch>
            <a:fillRect/>
          </a:stretch>
        </p:blipFill>
        <p:spPr>
          <a:xfrm>
            <a:off x="251520" y="1433741"/>
            <a:ext cx="4277406" cy="3702486"/>
          </a:xfrm>
          <a:prstGeom prst="rect">
            <a:avLst/>
          </a:prstGeom>
        </p:spPr>
      </p:pic>
    </p:spTree>
    <p:extLst>
      <p:ext uri="{BB962C8B-B14F-4D97-AF65-F5344CB8AC3E}">
        <p14:creationId xmlns:p14="http://schemas.microsoft.com/office/powerpoint/2010/main" val="3887705442"/>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00000">
              <a:schemeClr val="bg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Research Questions</a:t>
            </a:r>
            <a:endParaRPr lang="en-US" dirty="0"/>
          </a:p>
        </p:txBody>
      </p:sp>
      <p:sp>
        <p:nvSpPr>
          <p:cNvPr id="3" name="Content Placeholder 2"/>
          <p:cNvSpPr>
            <a:spLocks noGrp="1"/>
          </p:cNvSpPr>
          <p:nvPr>
            <p:ph idx="1"/>
          </p:nvPr>
        </p:nvSpPr>
        <p:spPr/>
        <p:txBody>
          <a:bodyPr/>
          <a:lstStyle/>
          <a:p>
            <a:r>
              <a:rPr lang="en-US" dirty="0" smtClean="0"/>
              <a:t>Can </a:t>
            </a:r>
            <a:r>
              <a:rPr lang="en-US" dirty="0"/>
              <a:t>useful data about student affect </a:t>
            </a:r>
            <a:r>
              <a:rPr lang="en-US" dirty="0" smtClean="0"/>
              <a:t>be </a:t>
            </a:r>
            <a:r>
              <a:rPr lang="en-US" dirty="0"/>
              <a:t>collected quickly and easily?</a:t>
            </a:r>
          </a:p>
          <a:p>
            <a:r>
              <a:rPr lang="en-US" dirty="0" smtClean="0"/>
              <a:t>Can </a:t>
            </a:r>
            <a:r>
              <a:rPr lang="en-US" dirty="0"/>
              <a:t>such data provide insight into the design of curricular </a:t>
            </a:r>
            <a:r>
              <a:rPr lang="en-US" dirty="0" smtClean="0"/>
              <a:t>materials?</a:t>
            </a:r>
            <a:endParaRPr lang="en-US" dirty="0"/>
          </a:p>
          <a:p>
            <a:r>
              <a:rPr lang="en-US" dirty="0" smtClean="0"/>
              <a:t>Can </a:t>
            </a:r>
            <a:r>
              <a:rPr lang="en-US" dirty="0"/>
              <a:t>such data </a:t>
            </a:r>
            <a:r>
              <a:rPr lang="en-US" dirty="0" smtClean="0"/>
              <a:t>identify struggling students?</a:t>
            </a:r>
            <a:endParaRPr lang="en-US" dirty="0"/>
          </a:p>
          <a:p>
            <a:endParaRPr lang="en-US" dirty="0"/>
          </a:p>
        </p:txBody>
      </p:sp>
    </p:spTree>
    <p:extLst>
      <p:ext uri="{BB962C8B-B14F-4D97-AF65-F5344CB8AC3E}">
        <p14:creationId xmlns:p14="http://schemas.microsoft.com/office/powerpoint/2010/main" val="3454769018"/>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00000">
              <a:schemeClr val="bg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395537" y="116632"/>
            <a:ext cx="7035328" cy="1133475"/>
          </a:xfrm>
        </p:spPr>
        <p:txBody>
          <a:bodyPr/>
          <a:lstStyle/>
          <a:p>
            <a:r>
              <a:rPr lang="en-NZ" dirty="0"/>
              <a:t>Affect</a:t>
            </a:r>
            <a:r>
              <a:rPr lang="en-NZ" dirty="0" smtClean="0"/>
              <a:t> Tool: Question One</a:t>
            </a:r>
            <a:endParaRPr lang="en-US" dirty="0"/>
          </a:p>
        </p:txBody>
      </p:sp>
      <p:pic>
        <p:nvPicPr>
          <p:cNvPr id="5" name="Picture 4"/>
          <p:cNvPicPr>
            <a:picLocks noChangeAspect="1"/>
          </p:cNvPicPr>
          <p:nvPr/>
        </p:nvPicPr>
        <p:blipFill>
          <a:blip r:embed="rId3"/>
          <a:stretch>
            <a:fillRect/>
          </a:stretch>
        </p:blipFill>
        <p:spPr>
          <a:xfrm>
            <a:off x="1548000" y="1483200"/>
            <a:ext cx="6192000" cy="5082177"/>
          </a:xfrm>
          <a:prstGeom prst="rect">
            <a:avLst/>
          </a:prstGeom>
        </p:spPr>
      </p:pic>
    </p:spTree>
    <p:extLst>
      <p:ext uri="{BB962C8B-B14F-4D97-AF65-F5344CB8AC3E}">
        <p14:creationId xmlns:p14="http://schemas.microsoft.com/office/powerpoint/2010/main" val="1834425989"/>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100000">
              <a:schemeClr val="bg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2"/>
          <p:cNvSpPr>
            <a:spLocks noGrp="1"/>
          </p:cNvSpPr>
          <p:nvPr>
            <p:ph type="title"/>
          </p:nvPr>
        </p:nvSpPr>
        <p:spPr>
          <a:xfrm>
            <a:off x="611560" y="115200"/>
            <a:ext cx="6819753" cy="1133475"/>
          </a:xfrm>
        </p:spPr>
        <p:txBody>
          <a:bodyPr/>
          <a:lstStyle/>
          <a:p>
            <a:r>
              <a:rPr lang="en-NZ" dirty="0" smtClean="0">
                <a:solidFill>
                  <a:srgbClr val="05509B"/>
                </a:solidFill>
              </a:rPr>
              <a:t>Affect Tool Axes</a:t>
            </a:r>
            <a:endParaRPr lang="en-NZ" dirty="0"/>
          </a:p>
        </p:txBody>
      </p:sp>
      <p:graphicFrame>
        <p:nvGraphicFramePr>
          <p:cNvPr id="2" name="Table 1"/>
          <p:cNvGraphicFramePr>
            <a:graphicFrameLocks noGrp="1"/>
          </p:cNvGraphicFramePr>
          <p:nvPr>
            <p:extLst>
              <p:ext uri="{D42A27DB-BD31-4B8C-83A1-F6EECF244321}">
                <p14:modId xmlns:p14="http://schemas.microsoft.com/office/powerpoint/2010/main" val="644199972"/>
              </p:ext>
            </p:extLst>
          </p:nvPr>
        </p:nvGraphicFramePr>
        <p:xfrm>
          <a:off x="395536" y="1248675"/>
          <a:ext cx="8496944" cy="5571915"/>
        </p:xfrm>
        <a:graphic>
          <a:graphicData uri="http://schemas.openxmlformats.org/drawingml/2006/table">
            <a:tbl>
              <a:tblPr firstRow="1" bandRow="1">
                <a:tableStyleId>{5C22544A-7EE6-4342-B048-85BDC9FD1C3A}</a:tableStyleId>
              </a:tblPr>
              <a:tblGrid>
                <a:gridCol w="351155">
                  <a:extLst>
                    <a:ext uri="{9D8B030D-6E8A-4147-A177-3AD203B41FA5}">
                      <a16:colId xmlns:a16="http://schemas.microsoft.com/office/drawing/2014/main" val="20000"/>
                    </a:ext>
                  </a:extLst>
                </a:gridCol>
                <a:gridCol w="1754823">
                  <a:extLst>
                    <a:ext uri="{9D8B030D-6E8A-4147-A177-3AD203B41FA5}">
                      <a16:colId xmlns:a16="http://schemas.microsoft.com/office/drawing/2014/main" val="20001"/>
                    </a:ext>
                  </a:extLst>
                </a:gridCol>
                <a:gridCol w="2454190">
                  <a:extLst>
                    <a:ext uri="{9D8B030D-6E8A-4147-A177-3AD203B41FA5}">
                      <a16:colId xmlns:a16="http://schemas.microsoft.com/office/drawing/2014/main" val="20002"/>
                    </a:ext>
                  </a:extLst>
                </a:gridCol>
                <a:gridCol w="2424608">
                  <a:extLst>
                    <a:ext uri="{9D8B030D-6E8A-4147-A177-3AD203B41FA5}">
                      <a16:colId xmlns:a16="http://schemas.microsoft.com/office/drawing/2014/main" val="20003"/>
                    </a:ext>
                  </a:extLst>
                </a:gridCol>
                <a:gridCol w="1512168">
                  <a:extLst>
                    <a:ext uri="{9D8B030D-6E8A-4147-A177-3AD203B41FA5}">
                      <a16:colId xmlns:a16="http://schemas.microsoft.com/office/drawing/2014/main" val="20004"/>
                    </a:ext>
                  </a:extLst>
                </a:gridCol>
              </a:tblGrid>
              <a:tr h="712047">
                <a:tc>
                  <a:txBody>
                    <a:bodyPr/>
                    <a:lstStyle/>
                    <a:p>
                      <a:endParaRPr lang="en-US" sz="2000" dirty="0"/>
                    </a:p>
                  </a:txBody>
                  <a:tcPr/>
                </a:tc>
                <a:tc>
                  <a:txBody>
                    <a:bodyPr/>
                    <a:lstStyle/>
                    <a:p>
                      <a:r>
                        <a:rPr lang="en-NZ" sz="2000" dirty="0" smtClean="0"/>
                        <a:t>Scale Descriptor</a:t>
                      </a:r>
                      <a:endParaRPr lang="en-US" sz="2000" dirty="0"/>
                    </a:p>
                  </a:txBody>
                  <a:tcPr/>
                </a:tc>
                <a:tc>
                  <a:txBody>
                    <a:bodyPr/>
                    <a:lstStyle/>
                    <a:p>
                      <a:r>
                        <a:rPr lang="en-NZ" sz="2000" dirty="0" smtClean="0"/>
                        <a:t>Scale Endpoint (-10)</a:t>
                      </a:r>
                      <a:endParaRPr lang="en-US" sz="2000" dirty="0"/>
                    </a:p>
                  </a:txBody>
                  <a:tcPr/>
                </a:tc>
                <a:tc>
                  <a:txBody>
                    <a:bodyPr/>
                    <a:lstStyle/>
                    <a:p>
                      <a:r>
                        <a:rPr lang="en-NZ" sz="2000" dirty="0" smtClean="0"/>
                        <a:t>Scale Endpoint (+10)</a:t>
                      </a:r>
                      <a:endParaRPr lang="en-US" sz="2000" dirty="0"/>
                    </a:p>
                  </a:txBody>
                  <a:tcPr/>
                </a:tc>
                <a:tc>
                  <a:txBody>
                    <a:bodyPr/>
                    <a:lstStyle/>
                    <a:p>
                      <a:r>
                        <a:rPr lang="en-NZ" sz="2000" dirty="0" smtClean="0"/>
                        <a:t>Axis</a:t>
                      </a:r>
                      <a:endParaRPr lang="en-US" sz="2000" dirty="0"/>
                    </a:p>
                  </a:txBody>
                  <a:tcPr/>
                </a:tc>
                <a:extLst>
                  <a:ext uri="{0D108BD9-81ED-4DB2-BD59-A6C34878D82A}">
                    <a16:rowId xmlns:a16="http://schemas.microsoft.com/office/drawing/2014/main" val="10000"/>
                  </a:ext>
                </a:extLst>
              </a:tr>
              <a:tr h="712047">
                <a:tc rowSpan="2">
                  <a:txBody>
                    <a:bodyPr/>
                    <a:lstStyle/>
                    <a:p>
                      <a:r>
                        <a:rPr lang="en-NZ" sz="2000" dirty="0" smtClean="0"/>
                        <a:t>1</a:t>
                      </a:r>
                      <a:endParaRPr lang="en-US" sz="2000" dirty="0"/>
                    </a:p>
                  </a:txBody>
                  <a:tcPr anchor="ctr"/>
                </a:tc>
                <a:tc>
                  <a:txBody>
                    <a:bodyPr/>
                    <a:lstStyle/>
                    <a:p>
                      <a:r>
                        <a:rPr lang="en-NZ" sz="2000" dirty="0" smtClean="0"/>
                        <a:t>Interest</a:t>
                      </a:r>
                      <a:endParaRPr lang="en-US" sz="2000" dirty="0"/>
                    </a:p>
                  </a:txBody>
                  <a:tcPr/>
                </a:tc>
                <a:tc>
                  <a:txBody>
                    <a:bodyPr/>
                    <a:lstStyle/>
                    <a:p>
                      <a:r>
                        <a:rPr lang="en-NZ" sz="2000" dirty="0" smtClean="0"/>
                        <a:t>Boring</a:t>
                      </a:r>
                      <a:endParaRPr lang="en-US" sz="2000" dirty="0"/>
                    </a:p>
                  </a:txBody>
                  <a:tcPr/>
                </a:tc>
                <a:tc>
                  <a:txBody>
                    <a:bodyPr/>
                    <a:lstStyle/>
                    <a:p>
                      <a:r>
                        <a:rPr lang="en-NZ" sz="2000" dirty="0" smtClean="0"/>
                        <a:t>Interesting</a:t>
                      </a:r>
                      <a:endParaRPr lang="en-US" sz="2000" dirty="0"/>
                    </a:p>
                  </a:txBody>
                  <a:tcPr/>
                </a:tc>
                <a:tc>
                  <a:txBody>
                    <a:bodyPr/>
                    <a:lstStyle/>
                    <a:p>
                      <a:r>
                        <a:rPr lang="en-NZ" sz="2000" dirty="0" smtClean="0"/>
                        <a:t>Vertical</a:t>
                      </a:r>
                      <a:endParaRPr lang="en-US" sz="2000" dirty="0"/>
                    </a:p>
                  </a:txBody>
                  <a:tcPr/>
                </a:tc>
                <a:extLst>
                  <a:ext uri="{0D108BD9-81ED-4DB2-BD59-A6C34878D82A}">
                    <a16:rowId xmlns:a16="http://schemas.microsoft.com/office/drawing/2014/main" val="10001"/>
                  </a:ext>
                </a:extLst>
              </a:tr>
              <a:tr h="712047">
                <a:tc vMerge="1">
                  <a:txBody>
                    <a:bodyPr/>
                    <a:lstStyle/>
                    <a:p>
                      <a:endParaRPr lang="en-US" sz="2000" dirty="0"/>
                    </a:p>
                  </a:txBody>
                  <a:tcPr/>
                </a:tc>
                <a:tc>
                  <a:txBody>
                    <a:bodyPr/>
                    <a:lstStyle/>
                    <a:p>
                      <a:r>
                        <a:rPr lang="en-NZ" sz="2000" dirty="0" smtClean="0"/>
                        <a:t>Difficulty</a:t>
                      </a:r>
                      <a:endParaRPr lang="en-US" sz="2000" dirty="0"/>
                    </a:p>
                  </a:txBody>
                  <a:tcPr/>
                </a:tc>
                <a:tc>
                  <a:txBody>
                    <a:bodyPr/>
                    <a:lstStyle/>
                    <a:p>
                      <a:r>
                        <a:rPr lang="en-NZ" sz="2000" dirty="0" smtClean="0"/>
                        <a:t>Easy</a:t>
                      </a:r>
                      <a:endParaRPr lang="en-US" sz="2000" dirty="0"/>
                    </a:p>
                  </a:txBody>
                  <a:tcPr/>
                </a:tc>
                <a:tc>
                  <a:txBody>
                    <a:bodyPr/>
                    <a:lstStyle/>
                    <a:p>
                      <a:r>
                        <a:rPr lang="en-NZ" sz="2000" dirty="0" smtClean="0"/>
                        <a:t>Hard</a:t>
                      </a:r>
                      <a:endParaRPr lang="en-US" sz="2000" dirty="0"/>
                    </a:p>
                  </a:txBody>
                  <a:tcPr/>
                </a:tc>
                <a:tc>
                  <a:txBody>
                    <a:bodyPr/>
                    <a:lstStyle/>
                    <a:p>
                      <a:r>
                        <a:rPr lang="en-NZ" sz="2000" dirty="0" smtClean="0"/>
                        <a:t>Horizontal</a:t>
                      </a:r>
                      <a:endParaRPr lang="en-US" sz="2000" dirty="0"/>
                    </a:p>
                  </a:txBody>
                  <a:tcPr/>
                </a:tc>
                <a:extLst>
                  <a:ext uri="{0D108BD9-81ED-4DB2-BD59-A6C34878D82A}">
                    <a16:rowId xmlns:a16="http://schemas.microsoft.com/office/drawing/2014/main" val="10002"/>
                  </a:ext>
                </a:extLst>
              </a:tr>
              <a:tr h="712047">
                <a:tc rowSpan="2">
                  <a:txBody>
                    <a:bodyPr/>
                    <a:lstStyle/>
                    <a:p>
                      <a:r>
                        <a:rPr lang="en-NZ" sz="2000" dirty="0" smtClean="0"/>
                        <a:t>2</a:t>
                      </a:r>
                      <a:endParaRPr lang="en-US" sz="2000" dirty="0"/>
                    </a:p>
                  </a:txBody>
                  <a:tcPr anchor="ctr"/>
                </a:tc>
                <a:tc>
                  <a:txBody>
                    <a:bodyPr/>
                    <a:lstStyle/>
                    <a:p>
                      <a:r>
                        <a:rPr lang="en-NZ" sz="2000" dirty="0" smtClean="0"/>
                        <a:t>Plan</a:t>
                      </a:r>
                      <a:endParaRPr lang="en-US" sz="2000" dirty="0"/>
                    </a:p>
                  </a:txBody>
                  <a:tcPr/>
                </a:tc>
                <a:tc>
                  <a:txBody>
                    <a:bodyPr/>
                    <a:lstStyle/>
                    <a:p>
                      <a:r>
                        <a:rPr lang="en-NZ" sz="2000" dirty="0" smtClean="0"/>
                        <a:t>Didn’t know how</a:t>
                      </a:r>
                      <a:r>
                        <a:rPr lang="en-NZ" sz="2000" baseline="0" dirty="0" smtClean="0"/>
                        <a:t> to approach the problem</a:t>
                      </a:r>
                      <a:endParaRPr lang="en-US" sz="2000" dirty="0"/>
                    </a:p>
                  </a:txBody>
                  <a:tcPr/>
                </a:tc>
                <a:tc>
                  <a:txBody>
                    <a:bodyPr/>
                    <a:lstStyle/>
                    <a:p>
                      <a:r>
                        <a:rPr lang="en-NZ" sz="2000" dirty="0" smtClean="0"/>
                        <a:t>I had a clear plan</a:t>
                      </a:r>
                      <a:endParaRPr lang="en-US" sz="2000" dirty="0"/>
                    </a:p>
                  </a:txBody>
                  <a:tcPr/>
                </a:tc>
                <a:tc>
                  <a:txBody>
                    <a:bodyPr/>
                    <a:lstStyle/>
                    <a:p>
                      <a:r>
                        <a:rPr lang="en-NZ" sz="2000" dirty="0" smtClean="0"/>
                        <a:t>Vertical</a:t>
                      </a:r>
                      <a:endParaRPr lang="en-US" sz="2000" dirty="0"/>
                    </a:p>
                  </a:txBody>
                  <a:tcPr/>
                </a:tc>
                <a:extLst>
                  <a:ext uri="{0D108BD9-81ED-4DB2-BD59-A6C34878D82A}">
                    <a16:rowId xmlns:a16="http://schemas.microsoft.com/office/drawing/2014/main" val="10003"/>
                  </a:ext>
                </a:extLst>
              </a:tr>
              <a:tr h="712047">
                <a:tc vMerge="1">
                  <a:txBody>
                    <a:bodyPr/>
                    <a:lstStyle/>
                    <a:p>
                      <a:endParaRPr lang="en-US" sz="2000" dirty="0"/>
                    </a:p>
                  </a:txBody>
                  <a:tcPr/>
                </a:tc>
                <a:tc>
                  <a:txBody>
                    <a:bodyPr/>
                    <a:lstStyle/>
                    <a:p>
                      <a:r>
                        <a:rPr lang="en-NZ" sz="2000" dirty="0" smtClean="0"/>
                        <a:t>Familiarity</a:t>
                      </a:r>
                      <a:endParaRPr lang="en-US" sz="2000" dirty="0"/>
                    </a:p>
                  </a:txBody>
                  <a:tcPr/>
                </a:tc>
                <a:tc>
                  <a:txBody>
                    <a:bodyPr/>
                    <a:lstStyle/>
                    <a:p>
                      <a:r>
                        <a:rPr lang="en-NZ" sz="2000" dirty="0" smtClean="0"/>
                        <a:t>Content was all new</a:t>
                      </a:r>
                      <a:endParaRPr lang="en-US" sz="2000" dirty="0"/>
                    </a:p>
                  </a:txBody>
                  <a:tcPr/>
                </a:tc>
                <a:tc>
                  <a:txBody>
                    <a:bodyPr/>
                    <a:lstStyle/>
                    <a:p>
                      <a:r>
                        <a:rPr lang="en-NZ" sz="2000" dirty="0" smtClean="0"/>
                        <a:t>Content was familiar</a:t>
                      </a:r>
                      <a:endParaRPr lang="en-US" sz="2000" dirty="0"/>
                    </a:p>
                  </a:txBody>
                  <a:tcPr/>
                </a:tc>
                <a:tc>
                  <a:txBody>
                    <a:bodyPr/>
                    <a:lstStyle/>
                    <a:p>
                      <a:r>
                        <a:rPr lang="en-NZ" sz="2000" dirty="0" smtClean="0"/>
                        <a:t>Horizontal</a:t>
                      </a:r>
                      <a:endParaRPr lang="en-US" sz="2000" dirty="0"/>
                    </a:p>
                  </a:txBody>
                  <a:tcPr/>
                </a:tc>
                <a:extLst>
                  <a:ext uri="{0D108BD9-81ED-4DB2-BD59-A6C34878D82A}">
                    <a16:rowId xmlns:a16="http://schemas.microsoft.com/office/drawing/2014/main" val="10004"/>
                  </a:ext>
                </a:extLst>
              </a:tr>
              <a:tr h="712047">
                <a:tc rowSpan="2">
                  <a:txBody>
                    <a:bodyPr/>
                    <a:lstStyle/>
                    <a:p>
                      <a:r>
                        <a:rPr lang="en-NZ" sz="2000" dirty="0" smtClean="0"/>
                        <a:t>3</a:t>
                      </a:r>
                      <a:endParaRPr lang="en-US" sz="2000" dirty="0"/>
                    </a:p>
                  </a:txBody>
                  <a:tcPr anchor="ctr"/>
                </a:tc>
                <a:tc>
                  <a:txBody>
                    <a:bodyPr/>
                    <a:lstStyle/>
                    <a:p>
                      <a:r>
                        <a:rPr lang="en-NZ" sz="2000" dirty="0" smtClean="0"/>
                        <a:t>Satisfaction</a:t>
                      </a:r>
                      <a:endParaRPr lang="en-US" sz="2000" dirty="0"/>
                    </a:p>
                  </a:txBody>
                  <a:tcPr/>
                </a:tc>
                <a:tc>
                  <a:txBody>
                    <a:bodyPr/>
                    <a:lstStyle/>
                    <a:p>
                      <a:r>
                        <a:rPr lang="en-NZ" sz="2000" dirty="0" smtClean="0"/>
                        <a:t>I feel frustrated</a:t>
                      </a:r>
                      <a:endParaRPr lang="en-US" sz="2000" dirty="0"/>
                    </a:p>
                  </a:txBody>
                  <a:tcPr/>
                </a:tc>
                <a:tc>
                  <a:txBody>
                    <a:bodyPr/>
                    <a:lstStyle/>
                    <a:p>
                      <a:r>
                        <a:rPr lang="en-NZ" sz="2000" dirty="0" smtClean="0"/>
                        <a:t>I feel triumphant</a:t>
                      </a:r>
                      <a:endParaRPr lang="en-US" sz="2000" dirty="0"/>
                    </a:p>
                  </a:txBody>
                  <a:tcPr/>
                </a:tc>
                <a:tc>
                  <a:txBody>
                    <a:bodyPr/>
                    <a:lstStyle/>
                    <a:p>
                      <a:r>
                        <a:rPr lang="en-NZ" sz="2000" dirty="0" smtClean="0"/>
                        <a:t>Vertical</a:t>
                      </a:r>
                      <a:endParaRPr lang="en-US" sz="2000" dirty="0"/>
                    </a:p>
                  </a:txBody>
                  <a:tcPr/>
                </a:tc>
                <a:extLst>
                  <a:ext uri="{0D108BD9-81ED-4DB2-BD59-A6C34878D82A}">
                    <a16:rowId xmlns:a16="http://schemas.microsoft.com/office/drawing/2014/main" val="10005"/>
                  </a:ext>
                </a:extLst>
              </a:tr>
              <a:tr h="712047">
                <a:tc vMerge="1">
                  <a:txBody>
                    <a:bodyPr/>
                    <a:lstStyle/>
                    <a:p>
                      <a:endParaRPr lang="en-US" sz="2000" dirty="0"/>
                    </a:p>
                  </a:txBody>
                  <a:tcPr/>
                </a:tc>
                <a:tc>
                  <a:txBody>
                    <a:bodyPr/>
                    <a:lstStyle/>
                    <a:p>
                      <a:r>
                        <a:rPr lang="en-NZ" sz="2000" dirty="0" smtClean="0"/>
                        <a:t>Improvement</a:t>
                      </a:r>
                      <a:endParaRPr lang="en-US" sz="2000" dirty="0"/>
                    </a:p>
                  </a:txBody>
                  <a:tcPr/>
                </a:tc>
                <a:tc>
                  <a:txBody>
                    <a:bodyPr/>
                    <a:lstStyle/>
                    <a:p>
                      <a:r>
                        <a:rPr lang="en-NZ" sz="2000" dirty="0" smtClean="0"/>
                        <a:t>My programming skills have not improved</a:t>
                      </a:r>
                      <a:endParaRPr lang="en-US" sz="2000" dirty="0"/>
                    </a:p>
                  </a:txBody>
                  <a:tcPr/>
                </a:tc>
                <a:tc>
                  <a:txBody>
                    <a:bodyPr/>
                    <a:lstStyle/>
                    <a:p>
                      <a:r>
                        <a:rPr lang="en-NZ" sz="2000" dirty="0" smtClean="0"/>
                        <a:t>My programming skills have improved</a:t>
                      </a:r>
                      <a:endParaRPr lang="en-US" sz="2000" dirty="0"/>
                    </a:p>
                  </a:txBody>
                  <a:tcPr/>
                </a:tc>
                <a:tc>
                  <a:txBody>
                    <a:bodyPr/>
                    <a:lstStyle/>
                    <a:p>
                      <a:r>
                        <a:rPr lang="en-NZ" sz="2000" dirty="0" smtClean="0"/>
                        <a:t>Horizontal</a:t>
                      </a:r>
                      <a:endParaRPr lang="en-US" sz="20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918528106"/>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100000">
              <a:schemeClr val="bg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Danger Area- Boring and Hard</a:t>
            </a:r>
            <a:endParaRPr lang="en-US" dirty="0"/>
          </a:p>
        </p:txBody>
      </p:sp>
      <p:pic>
        <p:nvPicPr>
          <p:cNvPr id="8" name="Picture 7"/>
          <p:cNvPicPr>
            <a:picLocks noChangeAspect="1"/>
          </p:cNvPicPr>
          <p:nvPr/>
        </p:nvPicPr>
        <p:blipFill>
          <a:blip r:embed="rId3"/>
          <a:stretch>
            <a:fillRect/>
          </a:stretch>
        </p:blipFill>
        <p:spPr>
          <a:xfrm>
            <a:off x="1547664" y="1484784"/>
            <a:ext cx="6192686" cy="5074092"/>
          </a:xfrm>
          <a:prstGeom prst="rect">
            <a:avLst/>
          </a:prstGeom>
        </p:spPr>
      </p:pic>
      <p:sp>
        <p:nvSpPr>
          <p:cNvPr id="7" name="Rectangle 6"/>
          <p:cNvSpPr/>
          <p:nvPr/>
        </p:nvSpPr>
        <p:spPr>
          <a:xfrm>
            <a:off x="4644007" y="2458853"/>
            <a:ext cx="2016225" cy="1710382"/>
          </a:xfrm>
          <a:prstGeom prst="rect">
            <a:avLst/>
          </a:prstGeom>
          <a:solidFill>
            <a:srgbClr val="00B050">
              <a:alpha val="51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4644007" y="4198415"/>
            <a:ext cx="2016225" cy="1760475"/>
          </a:xfrm>
          <a:prstGeom prst="rect">
            <a:avLst/>
          </a:prstGeom>
          <a:solidFill>
            <a:srgbClr val="FF0000">
              <a:alpha val="51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746253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00000">
              <a:schemeClr val="bg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548000" y="1483200"/>
            <a:ext cx="6192000" cy="5091350"/>
          </a:xfrm>
          <a:prstGeom prst="rect">
            <a:avLst/>
          </a:prstGeom>
        </p:spPr>
      </p:pic>
      <p:sp>
        <p:nvSpPr>
          <p:cNvPr id="2" name="Title 1"/>
          <p:cNvSpPr>
            <a:spLocks noGrp="1"/>
          </p:cNvSpPr>
          <p:nvPr>
            <p:ph type="title"/>
          </p:nvPr>
        </p:nvSpPr>
        <p:spPr/>
        <p:txBody>
          <a:bodyPr/>
          <a:lstStyle/>
          <a:p>
            <a:r>
              <a:rPr lang="en-NZ" dirty="0" smtClean="0"/>
              <a:t>Familiarity and Planning</a:t>
            </a:r>
            <a:endParaRPr lang="en-US" dirty="0"/>
          </a:p>
        </p:txBody>
      </p:sp>
      <p:sp>
        <p:nvSpPr>
          <p:cNvPr id="3" name="Rectangle 2"/>
          <p:cNvSpPr/>
          <p:nvPr/>
        </p:nvSpPr>
        <p:spPr>
          <a:xfrm>
            <a:off x="4704221" y="4219040"/>
            <a:ext cx="1956012" cy="1798152"/>
          </a:xfrm>
          <a:prstGeom prst="rect">
            <a:avLst/>
          </a:prstGeom>
          <a:solidFill>
            <a:srgbClr val="FF0000">
              <a:alpha val="5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627783" y="4219040"/>
            <a:ext cx="2076437" cy="1802248"/>
          </a:xfrm>
          <a:prstGeom prst="rect">
            <a:avLst/>
          </a:prstGeom>
          <a:solidFill>
            <a:srgbClr val="FF0000">
              <a:alpha val="5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861909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100000">
              <a:schemeClr val="bg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Danger cells: frustrated and not improving</a:t>
            </a:r>
            <a:endParaRPr lang="en-US" dirty="0"/>
          </a:p>
        </p:txBody>
      </p:sp>
      <p:pic>
        <p:nvPicPr>
          <p:cNvPr id="5" name="Picture 4"/>
          <p:cNvPicPr>
            <a:picLocks noChangeAspect="1"/>
          </p:cNvPicPr>
          <p:nvPr/>
        </p:nvPicPr>
        <p:blipFill>
          <a:blip r:embed="rId3"/>
          <a:stretch>
            <a:fillRect/>
          </a:stretch>
        </p:blipFill>
        <p:spPr>
          <a:xfrm>
            <a:off x="1548000" y="1483200"/>
            <a:ext cx="6127200" cy="5072408"/>
          </a:xfrm>
          <a:prstGeom prst="rect">
            <a:avLst/>
          </a:prstGeom>
        </p:spPr>
      </p:pic>
      <p:sp>
        <p:nvSpPr>
          <p:cNvPr id="6" name="Rectangle 5"/>
          <p:cNvSpPr/>
          <p:nvPr/>
        </p:nvSpPr>
        <p:spPr>
          <a:xfrm>
            <a:off x="2555776" y="4221088"/>
            <a:ext cx="2055824" cy="1778659"/>
          </a:xfrm>
          <a:prstGeom prst="rect">
            <a:avLst/>
          </a:prstGeom>
          <a:solidFill>
            <a:srgbClr val="FF0000">
              <a:alpha val="5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63940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OP_PPT_Template">
  <a:themeElements>
    <a:clrScheme name="Custom 3">
      <a:dk1>
        <a:srgbClr val="05509B"/>
      </a:dk1>
      <a:lt1>
        <a:sysClr val="window" lastClr="FFFFFF"/>
      </a:lt1>
      <a:dk2>
        <a:srgbClr val="375F78"/>
      </a:dk2>
      <a:lt2>
        <a:srgbClr val="EEECE1"/>
      </a:lt2>
      <a:accent1>
        <a:srgbClr val="05509B"/>
      </a:accent1>
      <a:accent2>
        <a:srgbClr val="AFC32D"/>
      </a:accent2>
      <a:accent3>
        <a:srgbClr val="008CD9"/>
      </a:accent3>
      <a:accent4>
        <a:srgbClr val="C88719"/>
      </a:accent4>
      <a:accent5>
        <a:srgbClr val="7DA09B"/>
      </a:accent5>
      <a:accent6>
        <a:srgbClr val="82821E"/>
      </a:accent6>
      <a:hlink>
        <a:srgbClr val="7DA5D2"/>
      </a:hlink>
      <a:folHlink>
        <a:srgbClr val="3C555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P Powerpoint 2013 TEST">
  <a:themeElements>
    <a:clrScheme name="Custom 2">
      <a:dk1>
        <a:sysClr val="windowText" lastClr="000000"/>
      </a:dk1>
      <a:lt1>
        <a:sysClr val="window" lastClr="FFFFFF"/>
      </a:lt1>
      <a:dk2>
        <a:srgbClr val="004898"/>
      </a:dk2>
      <a:lt2>
        <a:srgbClr val="EEECE1"/>
      </a:lt2>
      <a:accent1>
        <a:srgbClr val="4F81BD"/>
      </a:accent1>
      <a:accent2>
        <a:srgbClr val="C0504D"/>
      </a:accent2>
      <a:accent3>
        <a:srgbClr val="9BBB59"/>
      </a:accent3>
      <a:accent4>
        <a:srgbClr val="8064A2"/>
      </a:accent4>
      <a:accent5>
        <a:srgbClr val="4BACC6"/>
      </a:accent5>
      <a:accent6>
        <a:srgbClr val="F79646"/>
      </a:accent6>
      <a:hlink>
        <a:srgbClr val="003CC8"/>
      </a:hlink>
      <a:folHlink>
        <a:srgbClr val="003CC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KDJ ACE2013 Rough</Template>
  <TotalTime>10347</TotalTime>
  <Words>3390</Words>
  <Application>Microsoft Office PowerPoint</Application>
  <PresentationFormat>On-screen Show (4:3)</PresentationFormat>
  <Paragraphs>525</Paragraphs>
  <Slides>34</Slides>
  <Notes>34</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34</vt:i4>
      </vt:variant>
    </vt:vector>
  </HeadingPairs>
  <TitlesOfParts>
    <vt:vector size="43" baseType="lpstr">
      <vt:lpstr>ＭＳ Ｐゴシック</vt:lpstr>
      <vt:lpstr>Arial</vt:lpstr>
      <vt:lpstr>Calibri</vt:lpstr>
      <vt:lpstr>Calibri Light</vt:lpstr>
      <vt:lpstr>HelveticaNeueLT Com 45 Lt</vt:lpstr>
      <vt:lpstr>Linux Libertine</vt:lpstr>
      <vt:lpstr>OP_PPT_Template</vt:lpstr>
      <vt:lpstr>Office Theme</vt:lpstr>
      <vt:lpstr>OP Powerpoint 2013 TEST</vt:lpstr>
      <vt:lpstr>PowerPoint Presentation</vt:lpstr>
      <vt:lpstr>At the end of the course we asked</vt:lpstr>
      <vt:lpstr>PowerPoint Presentation</vt:lpstr>
      <vt:lpstr>Research Questions</vt:lpstr>
      <vt:lpstr>Affect Tool: Question One</vt:lpstr>
      <vt:lpstr>Affect Tool Axes</vt:lpstr>
      <vt:lpstr>Danger Area- Boring and Hard</vt:lpstr>
      <vt:lpstr>Familiarity and Planning</vt:lpstr>
      <vt:lpstr>Danger cells: frustrated and not improving</vt:lpstr>
      <vt:lpstr>Student View</vt:lpstr>
      <vt:lpstr>Staff View</vt:lpstr>
      <vt:lpstr>Danger reports Hard and Boring </vt:lpstr>
      <vt:lpstr>Frustrated and Not Improving</vt:lpstr>
      <vt:lpstr>Failure to recognise programming patterns</vt:lpstr>
      <vt:lpstr>Create your own questions</vt:lpstr>
      <vt:lpstr>PowerPoint Presentation</vt:lpstr>
      <vt:lpstr>PowerPoint Presentation</vt:lpstr>
      <vt:lpstr>PowerPoint Presentation</vt:lpstr>
      <vt:lpstr>PowerPoint Presentation</vt:lpstr>
      <vt:lpstr>PowerPoint Presentation</vt:lpstr>
      <vt:lpstr>PowerPoint Presentation</vt:lpstr>
      <vt:lpstr>Insights into the Design of Curricular Materials</vt:lpstr>
      <vt:lpstr>Individual lab Feedback Sorting Lab</vt:lpstr>
      <vt:lpstr>Individual lab Feedback Sorting Lab</vt:lpstr>
      <vt:lpstr>PowerPoint Presentation</vt:lpstr>
      <vt:lpstr>PowerPoint Presentation</vt:lpstr>
      <vt:lpstr>Separate analysis after the course has finished</vt:lpstr>
      <vt:lpstr>PowerPoint Presentation</vt:lpstr>
      <vt:lpstr>PowerPoint Presentation</vt:lpstr>
      <vt:lpstr>PowerPoint Presentation</vt:lpstr>
      <vt:lpstr>PowerPoint Presentation</vt:lpstr>
      <vt:lpstr>Scale by Final Grade Correlations </vt:lpstr>
      <vt:lpstr>PowerPoint Presentation</vt:lpstr>
      <vt:lpstr>Questions</vt:lpstr>
    </vt:vector>
  </TitlesOfParts>
  <Company>Otago Polytechnic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are we doing when we assess programming?</dc:title>
  <dc:creator>Otago Polytechnic</dc:creator>
  <cp:lastModifiedBy>Dale Parsons</cp:lastModifiedBy>
  <cp:revision>216</cp:revision>
  <cp:lastPrinted>2018-09-04T03:02:58Z</cp:lastPrinted>
  <dcterms:created xsi:type="dcterms:W3CDTF">2014-11-10T03:00:14Z</dcterms:created>
  <dcterms:modified xsi:type="dcterms:W3CDTF">2018-10-18T02:03:40Z</dcterms:modified>
</cp:coreProperties>
</file>