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76" r:id="rId3"/>
    <p:sldId id="258" r:id="rId4"/>
    <p:sldId id="271" r:id="rId5"/>
    <p:sldId id="280" r:id="rId6"/>
    <p:sldId id="274" r:id="rId7"/>
    <p:sldId id="273" r:id="rId8"/>
    <p:sldId id="278" r:id="rId9"/>
    <p:sldId id="263" r:id="rId10"/>
    <p:sldId id="277" r:id="rId11"/>
    <p:sldId id="265" r:id="rId12"/>
    <p:sldId id="266" r:id="rId13"/>
    <p:sldId id="267" r:id="rId14"/>
    <p:sldId id="268" r:id="rId15"/>
    <p:sldId id="272" r:id="rId16"/>
  </p:sldIdLst>
  <p:sldSz cx="9144000" cy="6858000" type="screen4x3"/>
  <p:notesSz cx="6858000" cy="9144000"/>
  <p:embeddedFontLst>
    <p:embeddedFont>
      <p:font typeface="Open Sans" panose="020B0606030504020204" pitchFamily="34" charset="0"/>
      <p:regular r:id="rId18"/>
      <p:bold r:id="rId19"/>
      <p:italic r:id="rId20"/>
      <p:boldItalic r:id="rId21"/>
    </p:embeddedFont>
    <p:embeddedFont>
      <p:font typeface="Roboto Slab" panose="02000000000000000000" pitchFamily="2" charset="0"/>
      <p:regular r:id="rId22"/>
      <p:bold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070294-989D-4657-8829-16F4C8D5E12B}">
  <a:tblStyle styleId="{12070294-989D-4657-8829-16F4C8D5E1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4"/>
    <p:restoredTop sz="89329"/>
  </p:normalViewPr>
  <p:slideViewPr>
    <p:cSldViewPr snapToGrid="0" snapToObjects="1">
      <p:cViewPr varScale="1">
        <p:scale>
          <a:sx n="137" d="100"/>
          <a:sy n="137" d="100"/>
        </p:scale>
        <p:origin x="1872" y="200"/>
      </p:cViewPr>
      <p:guideLst/>
    </p:cSldViewPr>
  </p:slid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hello everyone, welcome</a:t>
            </a:r>
          </a:p>
          <a:p>
            <a:pPr rtl="0"/>
            <a:r>
              <a:rPr lang="en-US" sz="1100" b="0" i="0" u="none" strike="noStrike" cap="none" dirty="0">
                <a:solidFill>
                  <a:srgbClr val="000000"/>
                </a:solidFill>
                <a:effectLst/>
                <a:latin typeface="Arial"/>
                <a:ea typeface="Arial"/>
                <a:cs typeface="Arial"/>
                <a:sym typeface="Arial"/>
              </a:rPr>
              <a:t>My name is Chris, and before attending Metis, I graduated from UC San Diego with a bachelor’s in biophysics. As a result of my academic background and personal interests, </a:t>
            </a:r>
          </a:p>
          <a:p>
            <a:pPr rtl="0"/>
            <a:r>
              <a:rPr lang="en-US" sz="1100" b="0" i="0" u="none" strike="noStrike" cap="none" dirty="0">
                <a:solidFill>
                  <a:srgbClr val="000000"/>
                </a:solidFill>
                <a:effectLst/>
                <a:latin typeface="Arial"/>
                <a:cs typeface="Arial"/>
                <a:sym typeface="Arial"/>
              </a:rPr>
              <a:t>For my project, I decided to work on cellular nucleus image segmentation. In other words, my goal was to create a model that could detect the location of a biological cell’s nuclei simply by feeding it an image of cells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 lastly, I had to train my model. I used 630/700 images to train, and tested on the remaining 70. This task can take a couple hours if you are dealing with big image data, so I trained my model on Amazon Web Services to </a:t>
            </a:r>
            <a:r>
              <a:rPr lang="en-US" dirty="0" err="1"/>
              <a:t>expidite</a:t>
            </a:r>
            <a:r>
              <a:rPr lang="en-US" dirty="0"/>
              <a:t> the process. </a:t>
            </a:r>
          </a:p>
        </p:txBody>
      </p:sp>
    </p:spTree>
    <p:extLst>
      <p:ext uri="{BB962C8B-B14F-4D97-AF65-F5344CB8AC3E}">
        <p14:creationId xmlns:p14="http://schemas.microsoft.com/office/powerpoint/2010/main" val="50483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1d6c88ea4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1d6c88ea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so how did we do?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1d6c88ea4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d6c88ea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first </a:t>
            </a:r>
            <a:r>
              <a:rPr lang="en-US" dirty="0" err="1"/>
              <a:t>i</a:t>
            </a:r>
            <a:r>
              <a:rPr lang="en-US" dirty="0"/>
              <a:t> would like to show you the original image of a batch of nuclei shown on the left</a:t>
            </a:r>
          </a:p>
          <a:p>
            <a:pPr marL="171450" lvl="0" indent="-171450" algn="l" rtl="0">
              <a:spcBef>
                <a:spcPts val="0"/>
              </a:spcBef>
              <a:spcAft>
                <a:spcPts val="0"/>
              </a:spcAft>
              <a:buFontTx/>
              <a:buChar char="-"/>
            </a:pPr>
            <a:r>
              <a:rPr lang="en-US" dirty="0"/>
              <a:t>Here, on the right is the ground truth mask for this image. </a:t>
            </a:r>
          </a:p>
          <a:p>
            <a:pPr marL="171450" lvl="0" indent="-171450" algn="l" rtl="0">
              <a:spcBef>
                <a:spcPts val="0"/>
              </a:spcBef>
              <a:spcAft>
                <a:spcPts val="0"/>
              </a:spcAft>
              <a:buFontTx/>
              <a:buChar char="-"/>
            </a:pPr>
            <a:r>
              <a:rPr lang="en-US" dirty="0"/>
              <a:t>Then, when we feed the original image into the neural network, it gives us this predicted result.</a:t>
            </a:r>
          </a:p>
          <a:p>
            <a:pPr marL="171450" lvl="0" indent="-171450" algn="l" rtl="0">
              <a:spcBef>
                <a:spcPts val="0"/>
              </a:spcBef>
              <a:spcAft>
                <a:spcPts val="0"/>
              </a:spcAft>
              <a:buFontTx/>
              <a:buChar char="-"/>
            </a:pPr>
            <a:r>
              <a:rPr lang="en-US" dirty="0"/>
              <a:t>and by overlaying the ground truth and predicted results on top of each other, we can evaluate our results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d6c88ea4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1d6c88ea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This is the same </a:t>
            </a:r>
            <a:r>
              <a:rPr lang="en-US" dirty="0" err="1"/>
              <a:t>overlayed</a:t>
            </a:r>
            <a:r>
              <a:rPr lang="en-US" dirty="0"/>
              <a:t> image again for reference. </a:t>
            </a:r>
          </a:p>
          <a:p>
            <a:pPr marL="171450" lvl="0" indent="-171450" algn="l" rtl="0">
              <a:spcBef>
                <a:spcPts val="0"/>
              </a:spcBef>
              <a:spcAft>
                <a:spcPts val="0"/>
              </a:spcAft>
              <a:buFontTx/>
              <a:buChar char="-"/>
            </a:pPr>
            <a:r>
              <a:rPr lang="en-US" dirty="0"/>
              <a:t>Yellow regions represent a true positive meaning that the model was able to identify correctly regions of nuclei. Red represents a False Negative, meaning that the model did not pick up on these regions, and Green represents a False Positive, meaning that the model predicted incorrectly</a:t>
            </a:r>
          </a:p>
          <a:p>
            <a:pPr marL="171450" lvl="0" indent="-171450" algn="l" rtl="0">
              <a:spcBef>
                <a:spcPts val="0"/>
              </a:spcBef>
              <a:spcAft>
                <a:spcPts val="0"/>
              </a:spcAft>
              <a:buFontTx/>
              <a:buChar char="-"/>
            </a:pPr>
            <a:r>
              <a:rPr lang="en-US" dirty="0"/>
              <a:t>For a biologist, although not perfect, these results are quite good. Even though there are regions of error shown in red and green, we were still able to segment out significant chunks of nuclei. For practical purposes such as counting or evaluating their size, this is a promising starting point.</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to quantify these results, I evaluated my model based on the Jaccard Distance metric. This means that we take the area of the correct yellow regions divided by the total area of all 3 colors to get a percentage.</a:t>
            </a:r>
          </a:p>
          <a:p>
            <a:pPr marL="171450" lvl="0" indent="-171450" algn="l" rtl="0">
              <a:spcBef>
                <a:spcPts val="0"/>
              </a:spcBef>
              <a:spcAft>
                <a:spcPts val="0"/>
              </a:spcAft>
              <a:buFontTx/>
              <a:buChar char="-"/>
            </a:pPr>
            <a:r>
              <a:rPr lang="en-US" dirty="0"/>
              <a:t>On average, I was able to get a 75% </a:t>
            </a:r>
            <a:r>
              <a:rPr lang="en-US" dirty="0" err="1"/>
              <a:t>jd</a:t>
            </a:r>
            <a:r>
              <a:rPr lang="en-US" dirty="0"/>
              <a:t> value, meaning it was able to segment out on average 75% of the correct regions of nuclei</a:t>
            </a:r>
          </a:p>
          <a:p>
            <a:pPr marL="171450" lvl="0" indent="-171450" algn="l" rtl="0">
              <a:spcBef>
                <a:spcPts val="0"/>
              </a:spcBef>
              <a:spcAft>
                <a:spcPts val="0"/>
              </a:spcAft>
              <a:buFontTx/>
              <a:buChar char="-"/>
            </a:pPr>
            <a:r>
              <a:rPr lang="en-US" dirty="0"/>
              <a:t>Here is a histogram of </a:t>
            </a:r>
            <a:r>
              <a:rPr lang="en-US" dirty="0" err="1"/>
              <a:t>jaccard</a:t>
            </a:r>
            <a:r>
              <a:rPr lang="en-US" dirty="0"/>
              <a:t> distance values for my test set. We see that some did below the average, while a handful got close to 80&amp;90% as well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1d6c88ea4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1d6c88ea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for future work…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Although this model is not 100% perfect, it provides promising results</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It has enabled us to apply new analytic methods when studying a cell’s response to a test drug. Since we now can detect the locations of the nucleus, we can either count the number of nuclei or calculate their size in a reasonable amount of time. Previously, such tasks were done manually and extremely time consuming. With this model, we were able to get promising results nearly instantly.</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In addition, I intend to improve this model by acquiring more training data, as neural networks improve significantly with additional data and Also I plan to experiment with different neural network architectures aside from U-Net. Some architectures to try are well known ones such as 100 layers tiramisu, and </a:t>
            </a:r>
            <a:r>
              <a:rPr lang="en-US" dirty="0" err="1"/>
              <a:t>AlexNet</a:t>
            </a:r>
            <a:r>
              <a:rPr lang="en-US" dirty="0"/>
              <a:t> to see if I could get better results.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This concludes my presentation, thank you for your time</a:t>
            </a:r>
          </a:p>
        </p:txBody>
      </p:sp>
    </p:spTree>
    <p:extLst>
      <p:ext uri="{BB962C8B-B14F-4D97-AF65-F5344CB8AC3E}">
        <p14:creationId xmlns:p14="http://schemas.microsoft.com/office/powerpoint/2010/main" val="34131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Before we dive deeper; I’d like to outline what I’ll be talking about today.</a:t>
            </a:r>
          </a:p>
          <a:p>
            <a:r>
              <a:rPr lang="en-US" dirty="0"/>
              <a:t>First, I’ll give a little background on my project</a:t>
            </a:r>
          </a:p>
          <a:p>
            <a:r>
              <a:rPr lang="en-US" dirty="0"/>
              <a:t>My workflow</a:t>
            </a:r>
          </a:p>
          <a:p>
            <a:r>
              <a:rPr lang="en-US" dirty="0"/>
              <a:t>Results</a:t>
            </a:r>
          </a:p>
          <a:p>
            <a:r>
              <a:rPr lang="en-US" dirty="0"/>
              <a:t>And future work to be done</a:t>
            </a:r>
          </a:p>
        </p:txBody>
      </p:sp>
    </p:spTree>
    <p:extLst>
      <p:ext uri="{BB962C8B-B14F-4D97-AF65-F5344CB8AC3E}">
        <p14:creationId xmlns:p14="http://schemas.microsoft.com/office/powerpoint/2010/main" val="144558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1d6c88ea4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1d6c88ea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So background. Since not everyone here might be all too familiar with biology, I’ll provide a little insight on my motivation for working on nucleus image segmentation.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To start off, here we have an original image of a batch of cells on the left</a:t>
            </a:r>
          </a:p>
          <a:p>
            <a:pPr marL="0" lvl="0" indent="0" algn="l" rtl="0">
              <a:spcBef>
                <a:spcPts val="0"/>
              </a:spcBef>
              <a:spcAft>
                <a:spcPts val="0"/>
              </a:spcAft>
              <a:buNone/>
            </a:pPr>
            <a:r>
              <a:rPr lang="en-US" dirty="0"/>
              <a:t>- As a biologist, if you want to observe how a type of cell reacts to a new test drug that you have been developing, you can count to see whether the number of nuclei has increased/decreased, or also if their area has grown bigger or smaller in response to the drug.</a:t>
            </a:r>
          </a:p>
          <a:p>
            <a:pPr marL="171450" lvl="0" indent="-171450" algn="l" rtl="0">
              <a:spcBef>
                <a:spcPts val="0"/>
              </a:spcBef>
              <a:spcAft>
                <a:spcPts val="0"/>
              </a:spcAft>
              <a:buFontTx/>
              <a:buChar char="-"/>
            </a:pPr>
            <a:r>
              <a:rPr lang="en-US" dirty="0"/>
              <a:t>traditionally, a biologist has to identify the nucleus with the naked eye, and then using simple software, mark their positions by hand. This can be seen here in this mask of the original image. We call it the ground truth because the white regions designate the correct location of a nucleus, and black regions for anything else that’s not a nucleus.  As a reminder, each white region here was done one by one, so it was very tedious.</a:t>
            </a:r>
          </a:p>
        </p:txBody>
      </p:sp>
    </p:spTree>
    <p:extLst>
      <p:ext uri="{BB962C8B-B14F-4D97-AF65-F5344CB8AC3E}">
        <p14:creationId xmlns:p14="http://schemas.microsoft.com/office/powerpoint/2010/main" val="185061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buFontTx/>
              <a:buChar char="-"/>
            </a:pPr>
            <a:r>
              <a:rPr lang="en-US" dirty="0"/>
              <a:t>Now, say you have to locate and count nuclei for a different type of cell. To do so, you would still have to rely on the naked eye, but also have to adjust the settings of the software accordingly, for each different type off cell</a:t>
            </a:r>
          </a:p>
          <a:p>
            <a:pPr marL="171450" lvl="0" indent="-171450" algn="l" rtl="0">
              <a:spcBef>
                <a:spcPts val="0"/>
              </a:spcBef>
              <a:spcAft>
                <a:spcPts val="0"/>
              </a:spcAft>
              <a:buFontTx/>
              <a:buChar char="-"/>
            </a:pPr>
            <a:r>
              <a:rPr lang="en-US" dirty="0"/>
              <a:t>The challenge here is that this is a a very manual task, and it can’t generalize well for cells of different types, shapes, and sizes. </a:t>
            </a:r>
          </a:p>
          <a:p>
            <a:pPr marL="171450" lvl="0" indent="-171450" algn="l" rtl="0">
              <a:spcBef>
                <a:spcPts val="0"/>
              </a:spcBef>
              <a:spcAft>
                <a:spcPts val="0"/>
              </a:spcAft>
              <a:buFontTx/>
              <a:buChar char="-"/>
            </a:pPr>
            <a:r>
              <a:rPr lang="en" dirty="0"/>
              <a:t>To tackle this problem, </a:t>
            </a:r>
            <a:r>
              <a:rPr lang="en" dirty="0" err="1"/>
              <a:t>i</a:t>
            </a:r>
            <a:r>
              <a:rPr lang="en" dirty="0"/>
              <a:t> decided to build a convolutional neural network to see if it could generalize this task of locating nuclei positions in a much shorter time</a:t>
            </a:r>
          </a:p>
        </p:txBody>
      </p:sp>
    </p:spTree>
    <p:extLst>
      <p:ext uri="{BB962C8B-B14F-4D97-AF65-F5344CB8AC3E}">
        <p14:creationId xmlns:p14="http://schemas.microsoft.com/office/powerpoint/2010/main" val="221322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To start off, I needed to get image data so that I could train my neural network to perform the specified task</a:t>
            </a:r>
            <a:endParaRPr dirty="0"/>
          </a:p>
        </p:txBody>
      </p:sp>
    </p:spTree>
    <p:extLst>
      <p:ext uri="{BB962C8B-B14F-4D97-AF65-F5344CB8AC3E}">
        <p14:creationId xmlns:p14="http://schemas.microsoft.com/office/powerpoint/2010/main" val="14376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 searched the popular data repository website, Kaggle, and I was able to acquire a dataset of 700 images of cells and their marked nuclei</a:t>
            </a:r>
          </a:p>
        </p:txBody>
      </p:sp>
    </p:spTree>
    <p:extLst>
      <p:ext uri="{BB962C8B-B14F-4D97-AF65-F5344CB8AC3E}">
        <p14:creationId xmlns:p14="http://schemas.microsoft.com/office/powerpoint/2010/main" val="14759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Next, I processed the images using </a:t>
            </a:r>
            <a:r>
              <a:rPr lang="en-US" dirty="0" err="1"/>
              <a:t>Scikit’s</a:t>
            </a:r>
            <a:r>
              <a:rPr lang="en-US" dirty="0"/>
              <a:t> image library and OpenCV so that they would be in the desired size and format for the neural network.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Now, to create my model, I utilized </a:t>
            </a:r>
            <a:r>
              <a:rPr lang="en-US" dirty="0" err="1"/>
              <a:t>Tensorflow</a:t>
            </a:r>
            <a:r>
              <a:rPr lang="en-US" dirty="0"/>
              <a:t> and </a:t>
            </a:r>
            <a:r>
              <a:rPr lang="en-US" dirty="0" err="1"/>
              <a:t>Keras</a:t>
            </a:r>
            <a:r>
              <a:rPr lang="en-US" dirty="0"/>
              <a:t> to build the neural network. I designed the neural network based on the U-NET architecture.</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309688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1d6c88ea4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1d6c88ea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US" dirty="0"/>
              <a:t>R</a:t>
            </a:r>
            <a:r>
              <a:rPr lang="en" dirty="0" err="1"/>
              <a:t>eally</a:t>
            </a:r>
            <a:r>
              <a:rPr lang="en" dirty="0"/>
              <a:t> </a:t>
            </a:r>
            <a:r>
              <a:rPr lang="en" dirty="0" err="1"/>
              <a:t>br</a:t>
            </a:r>
            <a:r>
              <a:rPr lang="en-US" dirty="0" err="1"/>
              <a:t>ie</a:t>
            </a:r>
            <a:r>
              <a:rPr lang="en" dirty="0"/>
              <a:t>fly, this is the U-NET architecture for my neural network. </a:t>
            </a:r>
          </a:p>
          <a:p>
            <a:pPr marL="0" lvl="0" indent="0" algn="l" rtl="0">
              <a:spcBef>
                <a:spcPts val="0"/>
              </a:spcBef>
              <a:spcAft>
                <a:spcPts val="0"/>
              </a:spcAft>
              <a:buNone/>
            </a:pPr>
            <a:endParaRPr lang="en" dirty="0"/>
          </a:p>
          <a:p>
            <a:pPr marL="171450" lvl="0" indent="-171450" algn="l" rtl="0">
              <a:spcBef>
                <a:spcPts val="0"/>
              </a:spcBef>
              <a:spcAft>
                <a:spcPts val="0"/>
              </a:spcAft>
              <a:buFontTx/>
              <a:buChar char="-"/>
            </a:pPr>
            <a:r>
              <a:rPr lang="en" dirty="0"/>
              <a:t>in essence we feed the neural network an image, and it goes through stages of processing. Through each stage, the network will learn certain features that signify what a nucleus looks like. And at the end, it will spit out an image showing regions where it thinks a nucleus is located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latin typeface="Open Sans"/>
                <a:ea typeface="Open Sans"/>
                <a:cs typeface="Open Sans"/>
                <a:sym typeface="Open Sans"/>
              </a:rPr>
              <a:t>Cellular</a:t>
            </a:r>
            <a:br>
              <a:rPr lang="en" b="0" dirty="0">
                <a:latin typeface="Open Sans"/>
                <a:ea typeface="Open Sans"/>
                <a:cs typeface="Open Sans"/>
                <a:sym typeface="Open Sans"/>
              </a:rPr>
            </a:br>
            <a:r>
              <a:rPr lang="en" b="0" dirty="0">
                <a:latin typeface="Open Sans"/>
                <a:ea typeface="Open Sans"/>
                <a:cs typeface="Open Sans"/>
                <a:sym typeface="Open Sans"/>
              </a:rPr>
              <a:t>Nucleus Image Segmentation</a:t>
            </a:r>
            <a:endParaRPr b="0" dirty="0">
              <a:latin typeface="Open Sans"/>
              <a:ea typeface="Open Sans"/>
              <a:cs typeface="Open Sans"/>
              <a:sym typeface="Open Sans"/>
            </a:endParaRPr>
          </a:p>
        </p:txBody>
      </p:sp>
      <p:sp>
        <p:nvSpPr>
          <p:cNvPr id="71" name="Google Shape;71;p12"/>
          <p:cNvSpPr txBox="1">
            <a:spLocks noGrp="1"/>
          </p:cNvSpPr>
          <p:nvPr>
            <p:ph type="subTitle" idx="4294967295"/>
          </p:nvPr>
        </p:nvSpPr>
        <p:spPr>
          <a:xfrm>
            <a:off x="1700185" y="4954980"/>
            <a:ext cx="40023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latin typeface="Open Sans"/>
                <a:ea typeface="Open Sans"/>
                <a:cs typeface="Open Sans"/>
                <a:sym typeface="Open Sans"/>
              </a:rPr>
              <a:t>Christopher Bui</a:t>
            </a:r>
            <a:endParaRPr sz="3600" b="1"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5"/>
          <p:cNvSpPr/>
          <p:nvPr/>
        </p:nvSpPr>
        <p:spPr>
          <a:xfrm>
            <a:off x="3679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3836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Open Sans" panose="020B0606030504020204" pitchFamily="34" charset="0"/>
                <a:sym typeface="Source Sans Pro"/>
              </a:rPr>
              <a:t>Create Model</a:t>
            </a:r>
            <a:endParaRPr sz="1800" b="1" dirty="0">
              <a:solidFill>
                <a:srgbClr val="263238"/>
              </a:solidFill>
              <a:latin typeface="Source Sans Pro"/>
              <a:ea typeface="Source Sans Pro"/>
              <a:cs typeface="Open Sans" panose="020B0606030504020204" pitchFamily="34" charset="0"/>
              <a:sym typeface="Source Sans Pro"/>
            </a:endParaRPr>
          </a:p>
        </p:txBody>
      </p:sp>
      <p:cxnSp>
        <p:nvCxnSpPr>
          <p:cNvPr id="181" name="Google Shape;181;p25"/>
          <p:cNvCxnSpPr>
            <a:stCxn id="182" idx="6"/>
            <a:endCxn id="179" idx="2"/>
          </p:cNvCxnSpPr>
          <p:nvPr/>
        </p:nvCxnSpPr>
        <p:spPr>
          <a:xfrm>
            <a:off x="2820350" y="2863378"/>
            <a:ext cx="859200" cy="0"/>
          </a:xfrm>
          <a:prstGeom prst="straightConnector1">
            <a:avLst/>
          </a:prstGeom>
          <a:noFill/>
          <a:ln w="9525" cap="flat" cmpd="sng">
            <a:solidFill>
              <a:srgbClr val="CFD8DC"/>
            </a:solidFill>
            <a:prstDash val="solid"/>
            <a:round/>
            <a:headEnd type="none" w="med" len="med"/>
            <a:tailEnd type="none" w="med" len="med"/>
          </a:ln>
        </p:spPr>
      </p:cxnSp>
      <p:sp>
        <p:nvSpPr>
          <p:cNvPr id="182" name="Google Shape;182;p25"/>
          <p:cNvSpPr/>
          <p:nvPr/>
        </p:nvSpPr>
        <p:spPr>
          <a:xfrm>
            <a:off x="1035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192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Open Sans" panose="020B0606030504020204" pitchFamily="34" charset="0"/>
                <a:sym typeface="Source Sans Pro"/>
              </a:rPr>
              <a:t>Get Data</a:t>
            </a:r>
            <a:endParaRPr sz="1800" b="1" dirty="0">
              <a:solidFill>
                <a:srgbClr val="263238"/>
              </a:solidFill>
              <a:latin typeface="Source Sans Pro"/>
              <a:ea typeface="Source Sans Pro"/>
              <a:cs typeface="Open Sans" panose="020B0606030504020204" pitchFamily="34" charset="0"/>
              <a:sym typeface="Source Sans Pro"/>
            </a:endParaRPr>
          </a:p>
        </p:txBody>
      </p:sp>
      <p:sp>
        <p:nvSpPr>
          <p:cNvPr id="14" name="Google Shape;98;p16">
            <a:extLst>
              <a:ext uri="{FF2B5EF4-FFF2-40B4-BE49-F238E27FC236}">
                <a16:creationId xmlns:a16="http://schemas.microsoft.com/office/drawing/2014/main" id="{BDEA72DA-541A-6B4A-84FE-4BAF735B4FCE}"/>
              </a:ext>
            </a:extLst>
          </p:cNvPr>
          <p:cNvSpPr txBox="1">
            <a:spLocks noGrp="1"/>
          </p:cNvSpPr>
          <p:nvPr>
            <p:ph type="sldNum" idx="12"/>
          </p:nvPr>
        </p:nvSpPr>
        <p:spPr>
          <a:xfrm>
            <a:off x="1499643" y="1610482"/>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a:t>
            </a:r>
            <a:endParaRPr dirty="0"/>
          </a:p>
        </p:txBody>
      </p:sp>
      <p:sp>
        <p:nvSpPr>
          <p:cNvPr id="15" name="Google Shape;98;p16">
            <a:extLst>
              <a:ext uri="{FF2B5EF4-FFF2-40B4-BE49-F238E27FC236}">
                <a16:creationId xmlns:a16="http://schemas.microsoft.com/office/drawing/2014/main" id="{9EEED421-E01E-B347-9162-79E68774CA04}"/>
              </a:ext>
            </a:extLst>
          </p:cNvPr>
          <p:cNvSpPr txBox="1">
            <a:spLocks/>
          </p:cNvSpPr>
          <p:nvPr/>
        </p:nvSpPr>
        <p:spPr>
          <a:xfrm>
            <a:off x="4144289" y="1610482"/>
            <a:ext cx="548700"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r>
              <a:rPr lang="en" dirty="0"/>
              <a:t>2</a:t>
            </a:r>
          </a:p>
        </p:txBody>
      </p:sp>
      <p:sp>
        <p:nvSpPr>
          <p:cNvPr id="4" name="Title 3">
            <a:extLst>
              <a:ext uri="{FF2B5EF4-FFF2-40B4-BE49-F238E27FC236}">
                <a16:creationId xmlns:a16="http://schemas.microsoft.com/office/drawing/2014/main" id="{0D321803-1573-5F48-A5D7-B935E6CC5B17}"/>
              </a:ext>
            </a:extLst>
          </p:cNvPr>
          <p:cNvSpPr>
            <a:spLocks noGrp="1"/>
          </p:cNvSpPr>
          <p:nvPr>
            <p:ph type="title"/>
          </p:nvPr>
        </p:nvSpPr>
        <p:spPr/>
        <p:txBody>
          <a:bodyPr/>
          <a:lstStyle/>
          <a:p>
            <a:r>
              <a:rPr lang="en-US" sz="3600" dirty="0">
                <a:latin typeface="Open Sans" panose="020B0606030504020204" pitchFamily="34" charset="0"/>
                <a:ea typeface="Open Sans" panose="020B0606030504020204" pitchFamily="34" charset="0"/>
                <a:cs typeface="Open Sans" panose="020B0606030504020204" pitchFamily="34" charset="0"/>
              </a:rPr>
              <a:t>Workflow</a:t>
            </a:r>
          </a:p>
        </p:txBody>
      </p:sp>
      <p:pic>
        <p:nvPicPr>
          <p:cNvPr id="5" name="Picture 4">
            <a:extLst>
              <a:ext uri="{FF2B5EF4-FFF2-40B4-BE49-F238E27FC236}">
                <a16:creationId xmlns:a16="http://schemas.microsoft.com/office/drawing/2014/main" id="{346972EB-AE41-4C4D-A6ED-A355514D2303}"/>
              </a:ext>
            </a:extLst>
          </p:cNvPr>
          <p:cNvPicPr>
            <a:picLocks noChangeAspect="1"/>
          </p:cNvPicPr>
          <p:nvPr/>
        </p:nvPicPr>
        <p:blipFill>
          <a:blip r:embed="rId3"/>
          <a:stretch>
            <a:fillRect/>
          </a:stretch>
        </p:blipFill>
        <p:spPr>
          <a:xfrm>
            <a:off x="1327176" y="4462549"/>
            <a:ext cx="1393995" cy="402294"/>
          </a:xfrm>
          <a:prstGeom prst="rect">
            <a:avLst/>
          </a:prstGeom>
        </p:spPr>
      </p:pic>
      <p:pic>
        <p:nvPicPr>
          <p:cNvPr id="7" name="Picture 6">
            <a:extLst>
              <a:ext uri="{FF2B5EF4-FFF2-40B4-BE49-F238E27FC236}">
                <a16:creationId xmlns:a16="http://schemas.microsoft.com/office/drawing/2014/main" id="{5057E327-1978-7F43-81CF-FFDD26B5A068}"/>
              </a:ext>
            </a:extLst>
          </p:cNvPr>
          <p:cNvPicPr>
            <a:picLocks noChangeAspect="1"/>
          </p:cNvPicPr>
          <p:nvPr/>
        </p:nvPicPr>
        <p:blipFill>
          <a:blip r:embed="rId4"/>
          <a:stretch>
            <a:fillRect/>
          </a:stretch>
        </p:blipFill>
        <p:spPr>
          <a:xfrm>
            <a:off x="1327176" y="3901390"/>
            <a:ext cx="893633" cy="406197"/>
          </a:xfrm>
          <a:prstGeom prst="rect">
            <a:avLst/>
          </a:prstGeom>
        </p:spPr>
      </p:pic>
      <p:pic>
        <p:nvPicPr>
          <p:cNvPr id="9" name="Picture 8">
            <a:extLst>
              <a:ext uri="{FF2B5EF4-FFF2-40B4-BE49-F238E27FC236}">
                <a16:creationId xmlns:a16="http://schemas.microsoft.com/office/drawing/2014/main" id="{C94F9E42-687B-A248-8168-DED4567D6CB5}"/>
              </a:ext>
            </a:extLst>
          </p:cNvPr>
          <p:cNvPicPr>
            <a:picLocks noChangeAspect="1"/>
          </p:cNvPicPr>
          <p:nvPr/>
        </p:nvPicPr>
        <p:blipFill>
          <a:blip r:embed="rId5"/>
          <a:stretch>
            <a:fillRect/>
          </a:stretch>
        </p:blipFill>
        <p:spPr>
          <a:xfrm>
            <a:off x="1196424" y="5019805"/>
            <a:ext cx="735536" cy="735536"/>
          </a:xfrm>
          <a:prstGeom prst="rect">
            <a:avLst/>
          </a:prstGeom>
        </p:spPr>
      </p:pic>
      <p:pic>
        <p:nvPicPr>
          <p:cNvPr id="13" name="Picture 12">
            <a:extLst>
              <a:ext uri="{FF2B5EF4-FFF2-40B4-BE49-F238E27FC236}">
                <a16:creationId xmlns:a16="http://schemas.microsoft.com/office/drawing/2014/main" id="{4C2CBFD4-C1B4-B549-B95C-7F89E5349B43}"/>
              </a:ext>
            </a:extLst>
          </p:cNvPr>
          <p:cNvPicPr>
            <a:picLocks noChangeAspect="1"/>
          </p:cNvPicPr>
          <p:nvPr/>
        </p:nvPicPr>
        <p:blipFill>
          <a:blip r:embed="rId6"/>
          <a:stretch>
            <a:fillRect/>
          </a:stretch>
        </p:blipFill>
        <p:spPr>
          <a:xfrm>
            <a:off x="3836459" y="3895642"/>
            <a:ext cx="1393265" cy="251492"/>
          </a:xfrm>
          <a:prstGeom prst="rect">
            <a:avLst/>
          </a:prstGeom>
        </p:spPr>
      </p:pic>
      <p:pic>
        <p:nvPicPr>
          <p:cNvPr id="18" name="Picture 17">
            <a:extLst>
              <a:ext uri="{FF2B5EF4-FFF2-40B4-BE49-F238E27FC236}">
                <a16:creationId xmlns:a16="http://schemas.microsoft.com/office/drawing/2014/main" id="{90F1682C-F26D-DD4B-8E3A-056A243BB0F7}"/>
              </a:ext>
            </a:extLst>
          </p:cNvPr>
          <p:cNvPicPr>
            <a:picLocks noChangeAspect="1"/>
          </p:cNvPicPr>
          <p:nvPr/>
        </p:nvPicPr>
        <p:blipFill>
          <a:blip r:embed="rId7"/>
          <a:stretch>
            <a:fillRect/>
          </a:stretch>
        </p:blipFill>
        <p:spPr>
          <a:xfrm>
            <a:off x="3836459" y="4462549"/>
            <a:ext cx="1115525" cy="321786"/>
          </a:xfrm>
          <a:prstGeom prst="rect">
            <a:avLst/>
          </a:prstGeom>
        </p:spPr>
      </p:pic>
      <p:sp>
        <p:nvSpPr>
          <p:cNvPr id="16" name="Google Shape;184;p25">
            <a:extLst>
              <a:ext uri="{FF2B5EF4-FFF2-40B4-BE49-F238E27FC236}">
                <a16:creationId xmlns:a16="http://schemas.microsoft.com/office/drawing/2014/main" id="{64166375-8688-444B-83FF-77899A7110BF}"/>
              </a:ext>
            </a:extLst>
          </p:cNvPr>
          <p:cNvSpPr/>
          <p:nvPr/>
        </p:nvSpPr>
        <p:spPr>
          <a:xfrm>
            <a:off x="6323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p25">
            <a:extLst>
              <a:ext uri="{FF2B5EF4-FFF2-40B4-BE49-F238E27FC236}">
                <a16:creationId xmlns:a16="http://schemas.microsoft.com/office/drawing/2014/main" id="{D39874DA-E6EF-4F44-9224-0EBA7A90A04B}"/>
              </a:ext>
            </a:extLst>
          </p:cNvPr>
          <p:cNvSpPr/>
          <p:nvPr/>
        </p:nvSpPr>
        <p:spPr>
          <a:xfrm>
            <a:off x="6480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Source Sans Pro"/>
                <a:sym typeface="Source Sans Pro"/>
              </a:rPr>
              <a:t>Train &amp; Analyze</a:t>
            </a:r>
            <a:endParaRPr sz="1800" b="1" dirty="0">
              <a:solidFill>
                <a:srgbClr val="263238"/>
              </a:solidFill>
              <a:latin typeface="Source Sans Pro"/>
              <a:ea typeface="Source Sans Pro"/>
              <a:cs typeface="Source Sans Pro"/>
              <a:sym typeface="Source Sans Pro"/>
            </a:endParaRPr>
          </a:p>
        </p:txBody>
      </p:sp>
      <p:cxnSp>
        <p:nvCxnSpPr>
          <p:cNvPr id="19" name="Google Shape;186;p25">
            <a:extLst>
              <a:ext uri="{FF2B5EF4-FFF2-40B4-BE49-F238E27FC236}">
                <a16:creationId xmlns:a16="http://schemas.microsoft.com/office/drawing/2014/main" id="{4B72F052-C3BE-1E4A-A2FC-83BD55E3C4B2}"/>
              </a:ext>
            </a:extLst>
          </p:cNvPr>
          <p:cNvCxnSpPr/>
          <p:nvPr/>
        </p:nvCxnSpPr>
        <p:spPr>
          <a:xfrm>
            <a:off x="5464350" y="2863278"/>
            <a:ext cx="859200" cy="0"/>
          </a:xfrm>
          <a:prstGeom prst="straightConnector1">
            <a:avLst/>
          </a:prstGeom>
          <a:noFill/>
          <a:ln w="9525" cap="flat" cmpd="sng">
            <a:solidFill>
              <a:srgbClr val="CFD8DC"/>
            </a:solidFill>
            <a:prstDash val="solid"/>
            <a:round/>
            <a:headEnd type="none" w="med" len="med"/>
            <a:tailEnd type="none" w="med" len="med"/>
          </a:ln>
        </p:spPr>
      </p:cxnSp>
      <p:sp>
        <p:nvSpPr>
          <p:cNvPr id="20" name="Google Shape;98;p16">
            <a:extLst>
              <a:ext uri="{FF2B5EF4-FFF2-40B4-BE49-F238E27FC236}">
                <a16:creationId xmlns:a16="http://schemas.microsoft.com/office/drawing/2014/main" id="{F6D01CB9-78C8-4148-B3E3-958C7DBBC11C}"/>
              </a:ext>
            </a:extLst>
          </p:cNvPr>
          <p:cNvSpPr txBox="1">
            <a:spLocks/>
          </p:cNvSpPr>
          <p:nvPr/>
        </p:nvSpPr>
        <p:spPr>
          <a:xfrm>
            <a:off x="6854905" y="1610482"/>
            <a:ext cx="548700"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r>
              <a:rPr lang="en" dirty="0"/>
              <a:t>3</a:t>
            </a:r>
          </a:p>
        </p:txBody>
      </p:sp>
      <p:pic>
        <p:nvPicPr>
          <p:cNvPr id="3" name="Picture 2">
            <a:extLst>
              <a:ext uri="{FF2B5EF4-FFF2-40B4-BE49-F238E27FC236}">
                <a16:creationId xmlns:a16="http://schemas.microsoft.com/office/drawing/2014/main" id="{7C6F958E-1B2F-1B42-A056-07ACCE05E2BA}"/>
              </a:ext>
            </a:extLst>
          </p:cNvPr>
          <p:cNvPicPr>
            <a:picLocks noChangeAspect="1"/>
          </p:cNvPicPr>
          <p:nvPr/>
        </p:nvPicPr>
        <p:blipFill>
          <a:blip r:embed="rId8"/>
          <a:stretch>
            <a:fillRect/>
          </a:stretch>
        </p:blipFill>
        <p:spPr>
          <a:xfrm>
            <a:off x="6480459" y="3895642"/>
            <a:ext cx="1023842" cy="380444"/>
          </a:xfrm>
          <a:prstGeom prst="rect">
            <a:avLst/>
          </a:prstGeom>
        </p:spPr>
      </p:pic>
      <p:pic>
        <p:nvPicPr>
          <p:cNvPr id="8" name="Picture 7">
            <a:extLst>
              <a:ext uri="{FF2B5EF4-FFF2-40B4-BE49-F238E27FC236}">
                <a16:creationId xmlns:a16="http://schemas.microsoft.com/office/drawing/2014/main" id="{5088742E-8F35-4D4F-BCAE-3AF47ADCF0C2}"/>
              </a:ext>
            </a:extLst>
          </p:cNvPr>
          <p:cNvPicPr>
            <a:picLocks noChangeAspect="1"/>
          </p:cNvPicPr>
          <p:nvPr/>
        </p:nvPicPr>
        <p:blipFill>
          <a:blip r:embed="rId9"/>
          <a:stretch>
            <a:fillRect/>
          </a:stretch>
        </p:blipFill>
        <p:spPr>
          <a:xfrm>
            <a:off x="6439930" y="4483843"/>
            <a:ext cx="1104900" cy="381000"/>
          </a:xfrm>
          <a:prstGeom prst="rect">
            <a:avLst/>
          </a:prstGeom>
        </p:spPr>
      </p:pic>
    </p:spTree>
    <p:extLst>
      <p:ext uri="{BB962C8B-B14F-4D97-AF65-F5344CB8AC3E}">
        <p14:creationId xmlns:p14="http://schemas.microsoft.com/office/powerpoint/2010/main" val="34256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00" fill="hold"/>
                                        <p:tgtEl>
                                          <p:spTgt spid="16"/>
                                        </p:tgtEl>
                                        <p:attrNameLst>
                                          <p:attrName>ppt_x</p:attrName>
                                        </p:attrNameLst>
                                      </p:cBhvr>
                                      <p:tavLst>
                                        <p:tav tm="0">
                                          <p:val>
                                            <p:strVal val="1+#ppt_w/2"/>
                                          </p:val>
                                        </p:tav>
                                        <p:tav tm="100000">
                                          <p:val>
                                            <p:strVal val="#ppt_x"/>
                                          </p:val>
                                        </p:tav>
                                      </p:tavLst>
                                    </p:anim>
                                    <p:anim calcmode="lin" valueType="num">
                                      <p:cBhvr additive="base">
                                        <p:cTn id="8" dur="7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00" fill="hold"/>
                                        <p:tgtEl>
                                          <p:spTgt spid="17"/>
                                        </p:tgtEl>
                                        <p:attrNameLst>
                                          <p:attrName>ppt_x</p:attrName>
                                        </p:attrNameLst>
                                      </p:cBhvr>
                                      <p:tavLst>
                                        <p:tav tm="0">
                                          <p:val>
                                            <p:strVal val="1+#ppt_w/2"/>
                                          </p:val>
                                        </p:tav>
                                        <p:tav tm="100000">
                                          <p:val>
                                            <p:strVal val="#ppt_x"/>
                                          </p:val>
                                        </p:tav>
                                      </p:tavLst>
                                    </p:anim>
                                    <p:anim calcmode="lin" valueType="num">
                                      <p:cBhvr additive="base">
                                        <p:cTn id="12" dur="7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00" fill="hold"/>
                                        <p:tgtEl>
                                          <p:spTgt spid="20"/>
                                        </p:tgtEl>
                                        <p:attrNameLst>
                                          <p:attrName>ppt_x</p:attrName>
                                        </p:attrNameLst>
                                      </p:cBhvr>
                                      <p:tavLst>
                                        <p:tav tm="0">
                                          <p:val>
                                            <p:strVal val="1+#ppt_w/2"/>
                                          </p:val>
                                        </p:tav>
                                        <p:tav tm="100000">
                                          <p:val>
                                            <p:strVal val="#ppt_x"/>
                                          </p:val>
                                        </p:tav>
                                      </p:tavLst>
                                    </p:anim>
                                    <p:anim calcmode="lin" valueType="num">
                                      <p:cBhvr additive="base">
                                        <p:cTn id="16" dur="7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00" fill="hold"/>
                                        <p:tgtEl>
                                          <p:spTgt spid="3"/>
                                        </p:tgtEl>
                                        <p:attrNameLst>
                                          <p:attrName>ppt_x</p:attrName>
                                        </p:attrNameLst>
                                      </p:cBhvr>
                                      <p:tavLst>
                                        <p:tav tm="0">
                                          <p:val>
                                            <p:strVal val="1+#ppt_w/2"/>
                                          </p:val>
                                        </p:tav>
                                        <p:tav tm="100000">
                                          <p:val>
                                            <p:strVal val="#ppt_x"/>
                                          </p:val>
                                        </p:tav>
                                      </p:tavLst>
                                    </p:anim>
                                    <p:anim calcmode="lin" valueType="num">
                                      <p:cBhvr additive="base">
                                        <p:cTn id="20" dur="7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00" fill="hold"/>
                                        <p:tgtEl>
                                          <p:spTgt spid="8"/>
                                        </p:tgtEl>
                                        <p:attrNameLst>
                                          <p:attrName>ppt_x</p:attrName>
                                        </p:attrNameLst>
                                      </p:cBhvr>
                                      <p:tavLst>
                                        <p:tav tm="0">
                                          <p:val>
                                            <p:strVal val="1+#ppt_w/2"/>
                                          </p:val>
                                        </p:tav>
                                        <p:tav tm="100000">
                                          <p:val>
                                            <p:strVal val="#ppt_x"/>
                                          </p:val>
                                        </p:tav>
                                      </p:tavLst>
                                    </p:anim>
                                    <p:anim calcmode="lin" valueType="num">
                                      <p:cBhvr additive="base">
                                        <p:cTn id="24" dur="7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00" fill="hold"/>
                                        <p:tgtEl>
                                          <p:spTgt spid="19"/>
                                        </p:tgtEl>
                                        <p:attrNameLst>
                                          <p:attrName>ppt_x</p:attrName>
                                        </p:attrNameLst>
                                      </p:cBhvr>
                                      <p:tavLst>
                                        <p:tav tm="0">
                                          <p:val>
                                            <p:strVal val="1+#ppt_w/2"/>
                                          </p:val>
                                        </p:tav>
                                        <p:tav tm="100000">
                                          <p:val>
                                            <p:strVal val="#ppt_x"/>
                                          </p:val>
                                        </p:tav>
                                      </p:tavLst>
                                    </p:anim>
                                    <p:anim calcmode="lin" valueType="num">
                                      <p:cBhvr additive="base">
                                        <p:cTn id="28" dur="7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1"/>
          <p:cNvSpPr/>
          <p:nvPr/>
        </p:nvSpPr>
        <p:spPr>
          <a:xfrm>
            <a:off x="2043450" y="1212825"/>
            <a:ext cx="4611900" cy="4611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a:spLocks noGrp="1"/>
          </p:cNvSpPr>
          <p:nvPr>
            <p:ph type="ctrTitle" idx="4294967295"/>
          </p:nvPr>
        </p:nvSpPr>
        <p:spPr>
          <a:xfrm>
            <a:off x="2043450" y="2594804"/>
            <a:ext cx="4674900" cy="15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latin typeface="Open Sans"/>
                <a:ea typeface="Open Sans"/>
                <a:cs typeface="Open Sans"/>
                <a:sym typeface="Open Sans"/>
              </a:rPr>
              <a:t>Results</a:t>
            </a:r>
            <a:endParaRPr sz="6000" dirty="0">
              <a:latin typeface="Open Sans"/>
              <a:ea typeface="Open Sans"/>
              <a:cs typeface="Open Sans"/>
              <a:sym typeface="Open Sans"/>
            </a:endParaRPr>
          </a:p>
        </p:txBody>
      </p:sp>
      <p:cxnSp>
        <p:nvCxnSpPr>
          <p:cNvPr id="139" name="Google Shape;139;p21"/>
          <p:cNvCxnSpPr/>
          <p:nvPr/>
        </p:nvCxnSpPr>
        <p:spPr>
          <a:xfrm rot="10800000" flipH="1">
            <a:off x="5514575" y="705600"/>
            <a:ext cx="889500" cy="816300"/>
          </a:xfrm>
          <a:prstGeom prst="straightConnector1">
            <a:avLst/>
          </a:prstGeom>
          <a:noFill/>
          <a:ln w="9525" cap="flat" cmpd="sng">
            <a:solidFill>
              <a:srgbClr val="CFD8DC"/>
            </a:solidFill>
            <a:prstDash val="solid"/>
            <a:round/>
            <a:headEnd type="none" w="med" len="med"/>
            <a:tailEnd type="none" w="med" len="med"/>
          </a:ln>
        </p:spPr>
      </p:cxnSp>
      <p:cxnSp>
        <p:nvCxnSpPr>
          <p:cNvPr id="140" name="Google Shape;140;p21"/>
          <p:cNvCxnSpPr/>
          <p:nvPr/>
        </p:nvCxnSpPr>
        <p:spPr>
          <a:xfrm flipH="1">
            <a:off x="6275575" y="1483475"/>
            <a:ext cx="1190400" cy="743100"/>
          </a:xfrm>
          <a:prstGeom prst="straightConnector1">
            <a:avLst/>
          </a:prstGeom>
          <a:noFill/>
          <a:ln w="9525" cap="flat" cmpd="sng">
            <a:solidFill>
              <a:srgbClr val="CFD8DC"/>
            </a:solidFill>
            <a:prstDash val="solid"/>
            <a:round/>
            <a:headEnd type="none" w="med" len="med"/>
            <a:tailEnd type="none" w="med" len="med"/>
          </a:ln>
        </p:spPr>
      </p:cxnSp>
      <p:cxnSp>
        <p:nvCxnSpPr>
          <p:cNvPr id="141" name="Google Shape;141;p21"/>
          <p:cNvCxnSpPr>
            <a:endCxn id="137" idx="6"/>
          </p:cNvCxnSpPr>
          <p:nvPr/>
        </p:nvCxnSpPr>
        <p:spPr>
          <a:xfrm flipH="1">
            <a:off x="6655350" y="1775475"/>
            <a:ext cx="907200" cy="1743300"/>
          </a:xfrm>
          <a:prstGeom prst="straightConnector1">
            <a:avLst/>
          </a:prstGeom>
          <a:noFill/>
          <a:ln w="9525" cap="flat" cmpd="sng">
            <a:solidFill>
              <a:srgbClr val="CFD8DC"/>
            </a:solidFill>
            <a:prstDash val="solid"/>
            <a:round/>
            <a:headEnd type="none" w="med" len="med"/>
            <a:tailEnd type="none" w="med" len="med"/>
          </a:ln>
        </p:spPr>
      </p:cxnSp>
      <p:sp>
        <p:nvSpPr>
          <p:cNvPr id="142" name="Google Shape;142;p21"/>
          <p:cNvSpPr/>
          <p:nvPr/>
        </p:nvSpPr>
        <p:spPr>
          <a:xfrm>
            <a:off x="2411680" y="1581054"/>
            <a:ext cx="3875400" cy="38754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p:nvSpPr>
          <p:cNvPr id="13" name="Frame 12">
            <a:extLst>
              <a:ext uri="{FF2B5EF4-FFF2-40B4-BE49-F238E27FC236}">
                <a16:creationId xmlns:a16="http://schemas.microsoft.com/office/drawing/2014/main" id="{B08EB4E6-D241-AD4E-8120-580E7141C735}"/>
              </a:ext>
            </a:extLst>
          </p:cNvPr>
          <p:cNvSpPr/>
          <p:nvPr/>
        </p:nvSpPr>
        <p:spPr>
          <a:xfrm>
            <a:off x="1333994" y="4035112"/>
            <a:ext cx="2460261" cy="2348191"/>
          </a:xfrm>
          <a:prstGeom prst="fram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Frame 1">
            <a:extLst>
              <a:ext uri="{FF2B5EF4-FFF2-40B4-BE49-F238E27FC236}">
                <a16:creationId xmlns:a16="http://schemas.microsoft.com/office/drawing/2014/main" id="{7DFF8943-A741-3642-B327-89050CFD484C}"/>
              </a:ext>
            </a:extLst>
          </p:cNvPr>
          <p:cNvSpPr/>
          <p:nvPr/>
        </p:nvSpPr>
        <p:spPr>
          <a:xfrm>
            <a:off x="5138743" y="867975"/>
            <a:ext cx="2460261" cy="2348191"/>
          </a:xfrm>
          <a:prstGeom prst="fram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Google Shape;149;p22"/>
          <p:cNvSpPr txBox="1">
            <a:spLocks noGrp="1"/>
          </p:cNvSpPr>
          <p:nvPr>
            <p:ph type="body" idx="4294967295"/>
          </p:nvPr>
        </p:nvSpPr>
        <p:spPr>
          <a:xfrm>
            <a:off x="1354225" y="321100"/>
            <a:ext cx="2419800" cy="898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000" dirty="0">
                <a:latin typeface="Open Sans" panose="020B0606030504020204" pitchFamily="34" charset="0"/>
                <a:ea typeface="Open Sans" panose="020B0606030504020204" pitchFamily="34" charset="0"/>
                <a:cs typeface="Open Sans" panose="020B0606030504020204" pitchFamily="34" charset="0"/>
              </a:rPr>
              <a:t>Original</a:t>
            </a:r>
            <a:endParaRPr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50" name="Google Shape;150;p22"/>
          <p:cNvSpPr txBox="1">
            <a:spLocks noGrp="1"/>
          </p:cNvSpPr>
          <p:nvPr>
            <p:ph type="body" idx="4294967295"/>
          </p:nvPr>
        </p:nvSpPr>
        <p:spPr>
          <a:xfrm>
            <a:off x="5158974" y="321100"/>
            <a:ext cx="2419800" cy="607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000" dirty="0">
                <a:latin typeface="Open Sans" panose="020B0606030504020204" pitchFamily="34" charset="0"/>
                <a:ea typeface="Open Sans" panose="020B0606030504020204" pitchFamily="34" charset="0"/>
                <a:cs typeface="Open Sans" panose="020B0606030504020204" pitchFamily="34" charset="0"/>
              </a:rPr>
              <a:t>Ground Truth</a:t>
            </a:r>
            <a:endParaRPr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51" name="Google Shape;151;p22"/>
          <p:cNvSpPr txBox="1">
            <a:spLocks noGrp="1"/>
          </p:cNvSpPr>
          <p:nvPr>
            <p:ph type="body" idx="4294967295"/>
          </p:nvPr>
        </p:nvSpPr>
        <p:spPr>
          <a:xfrm>
            <a:off x="1354225" y="3477822"/>
            <a:ext cx="2419800" cy="607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000" dirty="0">
                <a:latin typeface="Open Sans" panose="020B0606030504020204" pitchFamily="34" charset="0"/>
                <a:ea typeface="Open Sans" panose="020B0606030504020204" pitchFamily="34" charset="0"/>
                <a:cs typeface="Open Sans" panose="020B0606030504020204" pitchFamily="34" charset="0"/>
              </a:rPr>
              <a:t>Predicted</a:t>
            </a:r>
            <a:endParaRPr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52" name="Google Shape;152;p22"/>
          <p:cNvSpPr txBox="1">
            <a:spLocks noGrp="1"/>
          </p:cNvSpPr>
          <p:nvPr>
            <p:ph type="body" idx="4294967295"/>
          </p:nvPr>
        </p:nvSpPr>
        <p:spPr>
          <a:xfrm>
            <a:off x="5158974" y="3477822"/>
            <a:ext cx="2419800" cy="607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000" dirty="0">
                <a:latin typeface="Open Sans" panose="020B0606030504020204" pitchFamily="34" charset="0"/>
                <a:ea typeface="Open Sans" panose="020B0606030504020204" pitchFamily="34" charset="0"/>
                <a:cs typeface="Open Sans" panose="020B0606030504020204" pitchFamily="34" charset="0"/>
              </a:rPr>
              <a:t>Overlay</a:t>
            </a:r>
            <a:endParaRPr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A2420F0B-59E0-E141-A7B3-422B2AF228DB}"/>
              </a:ext>
            </a:extLst>
          </p:cNvPr>
          <p:cNvPicPr>
            <a:picLocks noChangeAspect="1"/>
          </p:cNvPicPr>
          <p:nvPr/>
        </p:nvPicPr>
        <p:blipFill>
          <a:blip r:embed="rId3"/>
          <a:stretch>
            <a:fillRect/>
          </a:stretch>
        </p:blipFill>
        <p:spPr>
          <a:xfrm>
            <a:off x="1429820" y="908970"/>
            <a:ext cx="2258193" cy="2258193"/>
          </a:xfrm>
          <a:prstGeom prst="rect">
            <a:avLst/>
          </a:prstGeom>
        </p:spPr>
      </p:pic>
      <p:pic>
        <p:nvPicPr>
          <p:cNvPr id="6" name="Picture 5">
            <a:extLst>
              <a:ext uri="{FF2B5EF4-FFF2-40B4-BE49-F238E27FC236}">
                <a16:creationId xmlns:a16="http://schemas.microsoft.com/office/drawing/2014/main" id="{9E9087AD-D199-624A-80CC-4926EDAE6866}"/>
              </a:ext>
            </a:extLst>
          </p:cNvPr>
          <p:cNvPicPr>
            <a:picLocks noChangeAspect="1"/>
          </p:cNvPicPr>
          <p:nvPr/>
        </p:nvPicPr>
        <p:blipFill>
          <a:blip r:embed="rId4"/>
          <a:stretch>
            <a:fillRect/>
          </a:stretch>
        </p:blipFill>
        <p:spPr>
          <a:xfrm>
            <a:off x="5237775" y="908970"/>
            <a:ext cx="2262196" cy="2262196"/>
          </a:xfrm>
          <a:prstGeom prst="rect">
            <a:avLst/>
          </a:prstGeom>
        </p:spPr>
      </p:pic>
      <p:pic>
        <p:nvPicPr>
          <p:cNvPr id="8" name="Picture 7">
            <a:extLst>
              <a:ext uri="{FF2B5EF4-FFF2-40B4-BE49-F238E27FC236}">
                <a16:creationId xmlns:a16="http://schemas.microsoft.com/office/drawing/2014/main" id="{35E8732B-26BD-314C-B402-5A303D193892}"/>
              </a:ext>
            </a:extLst>
          </p:cNvPr>
          <p:cNvPicPr>
            <a:picLocks noChangeAspect="1"/>
          </p:cNvPicPr>
          <p:nvPr/>
        </p:nvPicPr>
        <p:blipFill>
          <a:blip r:embed="rId5"/>
          <a:stretch>
            <a:fillRect/>
          </a:stretch>
        </p:blipFill>
        <p:spPr>
          <a:xfrm>
            <a:off x="1429820" y="4074903"/>
            <a:ext cx="2258193" cy="2258193"/>
          </a:xfrm>
          <a:prstGeom prst="rect">
            <a:avLst/>
          </a:prstGeom>
        </p:spPr>
      </p:pic>
      <p:pic>
        <p:nvPicPr>
          <p:cNvPr id="10" name="Picture 9">
            <a:extLst>
              <a:ext uri="{FF2B5EF4-FFF2-40B4-BE49-F238E27FC236}">
                <a16:creationId xmlns:a16="http://schemas.microsoft.com/office/drawing/2014/main" id="{B2E21C2C-0A53-7B40-95D8-0E6E8D1895F3}"/>
              </a:ext>
            </a:extLst>
          </p:cNvPr>
          <p:cNvPicPr>
            <a:picLocks noChangeAspect="1"/>
          </p:cNvPicPr>
          <p:nvPr/>
        </p:nvPicPr>
        <p:blipFill>
          <a:blip r:embed="rId6"/>
          <a:stretch>
            <a:fillRect/>
          </a:stretch>
        </p:blipFill>
        <p:spPr>
          <a:xfrm>
            <a:off x="5237775" y="4074902"/>
            <a:ext cx="2258193" cy="22581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700" fill="hold"/>
                                        <p:tgtEl>
                                          <p:spTgt spid="149">
                                            <p:txEl>
                                              <p:pRg st="0" end="0"/>
                                            </p:txEl>
                                          </p:spTgt>
                                        </p:tgtEl>
                                        <p:attrNameLst>
                                          <p:attrName>ppt_x</p:attrName>
                                        </p:attrNameLst>
                                      </p:cBhvr>
                                      <p:tavLst>
                                        <p:tav tm="0">
                                          <p:val>
                                            <p:strVal val="1+#ppt_w/2"/>
                                          </p:val>
                                        </p:tav>
                                        <p:tav tm="100000">
                                          <p:val>
                                            <p:strVal val="#ppt_x"/>
                                          </p:val>
                                        </p:tav>
                                      </p:tavLst>
                                    </p:anim>
                                    <p:anim calcmode="lin" valueType="num">
                                      <p:cBhvr additive="base">
                                        <p:cTn id="8" dur="700" fill="hold"/>
                                        <p:tgtEl>
                                          <p:spTgt spid="14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00" fill="hold"/>
                                        <p:tgtEl>
                                          <p:spTgt spid="4"/>
                                        </p:tgtEl>
                                        <p:attrNameLst>
                                          <p:attrName>ppt_x</p:attrName>
                                        </p:attrNameLst>
                                      </p:cBhvr>
                                      <p:tavLst>
                                        <p:tav tm="0">
                                          <p:val>
                                            <p:strVal val="1+#ppt_w/2"/>
                                          </p:val>
                                        </p:tav>
                                        <p:tav tm="100000">
                                          <p:val>
                                            <p:strVal val="#ppt_x"/>
                                          </p:val>
                                        </p:tav>
                                      </p:tavLst>
                                    </p:anim>
                                    <p:anim calcmode="lin" valueType="num">
                                      <p:cBhvr additive="base">
                                        <p:cTn id="12" dur="7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00" fill="hold"/>
                                        <p:tgtEl>
                                          <p:spTgt spid="6"/>
                                        </p:tgtEl>
                                        <p:attrNameLst>
                                          <p:attrName>ppt_x</p:attrName>
                                        </p:attrNameLst>
                                      </p:cBhvr>
                                      <p:tavLst>
                                        <p:tav tm="0">
                                          <p:val>
                                            <p:strVal val="1+#ppt_w/2"/>
                                          </p:val>
                                        </p:tav>
                                        <p:tav tm="100000">
                                          <p:val>
                                            <p:strVal val="#ppt_x"/>
                                          </p:val>
                                        </p:tav>
                                      </p:tavLst>
                                    </p:anim>
                                    <p:anim calcmode="lin" valueType="num">
                                      <p:cBhvr additive="base">
                                        <p:cTn id="16" dur="7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0">
                                            <p:txEl>
                                              <p:pRg st="0" end="0"/>
                                            </p:txEl>
                                          </p:spTgt>
                                        </p:tgtEl>
                                        <p:attrNameLst>
                                          <p:attrName>style.visibility</p:attrName>
                                        </p:attrNameLst>
                                      </p:cBhvr>
                                      <p:to>
                                        <p:strVal val="visible"/>
                                      </p:to>
                                    </p:set>
                                    <p:anim calcmode="lin" valueType="num">
                                      <p:cBhvr additive="base">
                                        <p:cTn id="19" dur="700" fill="hold"/>
                                        <p:tgtEl>
                                          <p:spTgt spid="150">
                                            <p:txEl>
                                              <p:pRg st="0" end="0"/>
                                            </p:txEl>
                                          </p:spTgt>
                                        </p:tgtEl>
                                        <p:attrNameLst>
                                          <p:attrName>ppt_x</p:attrName>
                                        </p:attrNameLst>
                                      </p:cBhvr>
                                      <p:tavLst>
                                        <p:tav tm="0">
                                          <p:val>
                                            <p:strVal val="1+#ppt_w/2"/>
                                          </p:val>
                                        </p:tav>
                                        <p:tav tm="100000">
                                          <p:val>
                                            <p:strVal val="#ppt_x"/>
                                          </p:val>
                                        </p:tav>
                                      </p:tavLst>
                                    </p:anim>
                                    <p:anim calcmode="lin" valueType="num">
                                      <p:cBhvr additive="base">
                                        <p:cTn id="20" dur="700" fill="hold"/>
                                        <p:tgtEl>
                                          <p:spTgt spid="1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700" fill="hold"/>
                                        <p:tgtEl>
                                          <p:spTgt spid="8"/>
                                        </p:tgtEl>
                                        <p:attrNameLst>
                                          <p:attrName>ppt_x</p:attrName>
                                        </p:attrNameLst>
                                      </p:cBhvr>
                                      <p:tavLst>
                                        <p:tav tm="0">
                                          <p:val>
                                            <p:strVal val="1+#ppt_w/2"/>
                                          </p:val>
                                        </p:tav>
                                        <p:tav tm="100000">
                                          <p:val>
                                            <p:strVal val="#ppt_x"/>
                                          </p:val>
                                        </p:tav>
                                      </p:tavLst>
                                    </p:anim>
                                    <p:anim calcmode="lin" valueType="num">
                                      <p:cBhvr additive="base">
                                        <p:cTn id="26" dur="7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1">
                                            <p:txEl>
                                              <p:pRg st="0" end="0"/>
                                            </p:txEl>
                                          </p:spTgt>
                                        </p:tgtEl>
                                        <p:attrNameLst>
                                          <p:attrName>style.visibility</p:attrName>
                                        </p:attrNameLst>
                                      </p:cBhvr>
                                      <p:to>
                                        <p:strVal val="visible"/>
                                      </p:to>
                                    </p:set>
                                    <p:anim calcmode="lin" valueType="num">
                                      <p:cBhvr additive="base">
                                        <p:cTn id="29" dur="700" fill="hold"/>
                                        <p:tgtEl>
                                          <p:spTgt spid="151">
                                            <p:txEl>
                                              <p:pRg st="0" end="0"/>
                                            </p:txEl>
                                          </p:spTgt>
                                        </p:tgtEl>
                                        <p:attrNameLst>
                                          <p:attrName>ppt_x</p:attrName>
                                        </p:attrNameLst>
                                      </p:cBhvr>
                                      <p:tavLst>
                                        <p:tav tm="0">
                                          <p:val>
                                            <p:strVal val="1+#ppt_w/2"/>
                                          </p:val>
                                        </p:tav>
                                        <p:tav tm="100000">
                                          <p:val>
                                            <p:strVal val="#ppt_x"/>
                                          </p:val>
                                        </p:tav>
                                      </p:tavLst>
                                    </p:anim>
                                    <p:anim calcmode="lin" valueType="num">
                                      <p:cBhvr additive="base">
                                        <p:cTn id="30" dur="700" fill="hold"/>
                                        <p:tgtEl>
                                          <p:spTgt spid="1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2">
                                            <p:txEl>
                                              <p:pRg st="0" end="0"/>
                                            </p:txEl>
                                          </p:spTgt>
                                        </p:tgtEl>
                                        <p:attrNameLst>
                                          <p:attrName>style.visibility</p:attrName>
                                        </p:attrNameLst>
                                      </p:cBhvr>
                                      <p:to>
                                        <p:strVal val="visible"/>
                                      </p:to>
                                    </p:set>
                                    <p:anim calcmode="lin" valueType="num">
                                      <p:cBhvr additive="base">
                                        <p:cTn id="43" dur="700" fill="hold"/>
                                        <p:tgtEl>
                                          <p:spTgt spid="152">
                                            <p:txEl>
                                              <p:pRg st="0" end="0"/>
                                            </p:txEl>
                                          </p:spTgt>
                                        </p:tgtEl>
                                        <p:attrNameLst>
                                          <p:attrName>ppt_x</p:attrName>
                                        </p:attrNameLst>
                                      </p:cBhvr>
                                      <p:tavLst>
                                        <p:tav tm="0">
                                          <p:val>
                                            <p:strVal val="1+#ppt_w/2"/>
                                          </p:val>
                                        </p:tav>
                                        <p:tav tm="100000">
                                          <p:val>
                                            <p:strVal val="#ppt_x"/>
                                          </p:val>
                                        </p:tav>
                                      </p:tavLst>
                                    </p:anim>
                                    <p:anim calcmode="lin" valueType="num">
                                      <p:cBhvr additive="base">
                                        <p:cTn id="44" dur="700" fill="hold"/>
                                        <p:tgtEl>
                                          <p:spTgt spid="152">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700" fill="hold"/>
                                        <p:tgtEl>
                                          <p:spTgt spid="10"/>
                                        </p:tgtEl>
                                        <p:attrNameLst>
                                          <p:attrName>ppt_x</p:attrName>
                                        </p:attrNameLst>
                                      </p:cBhvr>
                                      <p:tavLst>
                                        <p:tav tm="0">
                                          <p:val>
                                            <p:strVal val="1+#ppt_w/2"/>
                                          </p:val>
                                        </p:tav>
                                        <p:tav tm="100000">
                                          <p:val>
                                            <p:strVal val="#ppt_x"/>
                                          </p:val>
                                        </p:tav>
                                      </p:tavLst>
                                    </p:anim>
                                    <p:anim calcmode="lin" valueType="num">
                                      <p:cBhvr additive="base">
                                        <p:cTn id="48" dur="7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149" grpId="0" build="p"/>
      <p:bldP spid="150" grpId="0" build="p"/>
      <p:bldP spid="151" grpId="0" build="p"/>
      <p:bldP spid="15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Open Sans"/>
                <a:ea typeface="Open Sans"/>
                <a:cs typeface="Open Sans"/>
                <a:sym typeface="Open Sans"/>
              </a:rPr>
              <a:t>Results</a:t>
            </a:r>
            <a:endParaRPr sz="3600" dirty="0">
              <a:latin typeface="Open Sans"/>
              <a:ea typeface="Open Sans"/>
              <a:cs typeface="Open Sans"/>
              <a:sym typeface="Open Sans"/>
            </a:endParaRPr>
          </a:p>
        </p:txBody>
      </p:sp>
      <p:sp>
        <p:nvSpPr>
          <p:cNvPr id="162" name="Google Shape;162;p23"/>
          <p:cNvSpPr txBox="1">
            <a:spLocks noGrp="1"/>
          </p:cNvSpPr>
          <p:nvPr>
            <p:ph type="body" idx="1"/>
          </p:nvPr>
        </p:nvSpPr>
        <p:spPr>
          <a:xfrm>
            <a:off x="786137" y="1600200"/>
            <a:ext cx="3675300" cy="966730"/>
          </a:xfrm>
          <a:prstGeom prst="rect">
            <a:avLst/>
          </a:prstGeom>
        </p:spPr>
        <p:txBody>
          <a:bodyPr spcFirstLastPara="1" wrap="square" lIns="91425" tIns="91425" rIns="91425" bIns="91425" anchor="t" anchorCtr="0">
            <a:noAutofit/>
          </a:bodyPr>
          <a:lstStyle/>
          <a:p>
            <a:pPr marL="457200" lvl="0" indent="-393700" algn="l" rtl="0">
              <a:spcBef>
                <a:spcPts val="600"/>
              </a:spcBef>
              <a:spcAft>
                <a:spcPts val="0"/>
              </a:spcAft>
              <a:buSzPts val="2600"/>
              <a:buChar char="◎"/>
            </a:pPr>
            <a:r>
              <a:rPr lang="en" sz="2200" dirty="0">
                <a:latin typeface="Open Sans" panose="020B0606030504020204" pitchFamily="34" charset="0"/>
                <a:ea typeface="Open Sans" panose="020B0606030504020204" pitchFamily="34" charset="0"/>
                <a:cs typeface="Open Sans" panose="020B0606030504020204" pitchFamily="34" charset="0"/>
              </a:rPr>
              <a:t>Metric: </a:t>
            </a:r>
            <a:endParaRPr sz="2200" dirty="0">
              <a:latin typeface="Open Sans" panose="020B0606030504020204" pitchFamily="34" charset="0"/>
              <a:ea typeface="Open Sans" panose="020B0606030504020204" pitchFamily="34" charset="0"/>
              <a:cs typeface="Open Sans" panose="020B0606030504020204" pitchFamily="34" charset="0"/>
            </a:endParaRPr>
          </a:p>
          <a:p>
            <a:pPr marL="914400" lvl="1" indent="-393700" algn="l" rtl="0">
              <a:spcBef>
                <a:spcPts val="0"/>
              </a:spcBef>
              <a:spcAft>
                <a:spcPts val="0"/>
              </a:spcAft>
              <a:buSzPts val="2600"/>
              <a:buChar char="○"/>
            </a:pPr>
            <a:r>
              <a:rPr lang="en" sz="2200" dirty="0">
                <a:latin typeface="Open Sans" panose="020B0606030504020204" pitchFamily="34" charset="0"/>
                <a:ea typeface="Open Sans" panose="020B0606030504020204" pitchFamily="34" charset="0"/>
                <a:cs typeface="Open Sans" panose="020B0606030504020204" pitchFamily="34" charset="0"/>
              </a:rPr>
              <a:t>Jaccard Distance</a:t>
            </a:r>
            <a:br>
              <a:rPr lang="en" sz="2200" i="1" dirty="0">
                <a:latin typeface="Open Sans" panose="020B0606030504020204" pitchFamily="34" charset="0"/>
                <a:ea typeface="Open Sans" panose="020B0606030504020204" pitchFamily="34" charset="0"/>
                <a:cs typeface="Open Sans" panose="020B0606030504020204" pitchFamily="34" charset="0"/>
              </a:rPr>
            </a:br>
            <a:endParaRPr lang="en" sz="22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52;p22">
            <a:extLst>
              <a:ext uri="{FF2B5EF4-FFF2-40B4-BE49-F238E27FC236}">
                <a16:creationId xmlns:a16="http://schemas.microsoft.com/office/drawing/2014/main" id="{747728D1-3AFD-764E-806B-7194DD66F433}"/>
              </a:ext>
            </a:extLst>
          </p:cNvPr>
          <p:cNvSpPr txBox="1">
            <a:spLocks/>
          </p:cNvSpPr>
          <p:nvPr/>
        </p:nvSpPr>
        <p:spPr>
          <a:xfrm>
            <a:off x="5788237" y="410826"/>
            <a:ext cx="2419800" cy="60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0" indent="0" algn="ctr">
              <a:buFont typeface="Source Sans Pro"/>
              <a:buNone/>
            </a:pPr>
            <a:r>
              <a:rPr lang="en-US" sz="2000" dirty="0">
                <a:latin typeface="Open Sans" panose="020B0606030504020204" pitchFamily="34" charset="0"/>
                <a:ea typeface="Open Sans" panose="020B0606030504020204" pitchFamily="34" charset="0"/>
                <a:cs typeface="Open Sans" panose="020B0606030504020204" pitchFamily="34" charset="0"/>
              </a:rPr>
              <a:t>Overlay</a:t>
            </a:r>
          </a:p>
        </p:txBody>
      </p:sp>
      <p:pic>
        <p:nvPicPr>
          <p:cNvPr id="9" name="Picture 8">
            <a:extLst>
              <a:ext uri="{FF2B5EF4-FFF2-40B4-BE49-F238E27FC236}">
                <a16:creationId xmlns:a16="http://schemas.microsoft.com/office/drawing/2014/main" id="{E3CFE5E2-B5E2-EC47-A9AF-ACAEC33D62FB}"/>
              </a:ext>
            </a:extLst>
          </p:cNvPr>
          <p:cNvPicPr>
            <a:picLocks noChangeAspect="1"/>
          </p:cNvPicPr>
          <p:nvPr/>
        </p:nvPicPr>
        <p:blipFill>
          <a:blip r:embed="rId3"/>
          <a:stretch>
            <a:fillRect/>
          </a:stretch>
        </p:blipFill>
        <p:spPr>
          <a:xfrm>
            <a:off x="5876814" y="988347"/>
            <a:ext cx="2331223" cy="2331223"/>
          </a:xfrm>
          <a:prstGeom prst="rect">
            <a:avLst/>
          </a:prstGeom>
        </p:spPr>
      </p:pic>
      <p:pic>
        <p:nvPicPr>
          <p:cNvPr id="6" name="Picture 5">
            <a:extLst>
              <a:ext uri="{FF2B5EF4-FFF2-40B4-BE49-F238E27FC236}">
                <a16:creationId xmlns:a16="http://schemas.microsoft.com/office/drawing/2014/main" id="{80EEA66F-00ED-8849-94ED-0E41F638CF05}"/>
              </a:ext>
            </a:extLst>
          </p:cNvPr>
          <p:cNvPicPr>
            <a:picLocks noChangeAspect="1"/>
          </p:cNvPicPr>
          <p:nvPr/>
        </p:nvPicPr>
        <p:blipFill>
          <a:blip r:embed="rId4"/>
          <a:stretch>
            <a:fillRect/>
          </a:stretch>
        </p:blipFill>
        <p:spPr>
          <a:xfrm>
            <a:off x="293134" y="3603563"/>
            <a:ext cx="4664456" cy="3254437"/>
          </a:xfrm>
          <a:prstGeom prst="rect">
            <a:avLst/>
          </a:prstGeom>
        </p:spPr>
      </p:pic>
      <p:sp>
        <p:nvSpPr>
          <p:cNvPr id="14" name="Google Shape;162;p23">
            <a:extLst>
              <a:ext uri="{FF2B5EF4-FFF2-40B4-BE49-F238E27FC236}">
                <a16:creationId xmlns:a16="http://schemas.microsoft.com/office/drawing/2014/main" id="{6D5F05AB-891C-BB47-B210-F2E161429458}"/>
              </a:ext>
            </a:extLst>
          </p:cNvPr>
          <p:cNvSpPr txBox="1">
            <a:spLocks/>
          </p:cNvSpPr>
          <p:nvPr/>
        </p:nvSpPr>
        <p:spPr>
          <a:xfrm>
            <a:off x="786137" y="2819404"/>
            <a:ext cx="3675300" cy="5001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914400" marR="0" lvl="1"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1371600" marR="0" lvl="2"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828800" marR="0" lvl="3"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4pPr>
            <a:lvl5pPr marL="2286000" marR="0" lvl="4"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5pPr>
            <a:lvl6pPr marL="2743200" marR="0" lvl="5"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6pPr>
            <a:lvl7pPr marL="3200400" marR="0" lvl="6"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7pPr>
            <a:lvl8pPr marL="3657600" marR="0" lvl="7"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8pPr>
            <a:lvl9pPr marL="4114800" marR="0" lvl="8" indent="-393700" algn="l" rtl="0">
              <a:lnSpc>
                <a:spcPct val="100000"/>
              </a:lnSpc>
              <a:spcBef>
                <a:spcPts val="0"/>
              </a:spcBef>
              <a:spcAft>
                <a:spcPts val="0"/>
              </a:spcAft>
              <a:buClr>
                <a:srgbClr val="CFD8DC"/>
              </a:buClr>
              <a:buSzPts val="2600"/>
              <a:buFont typeface="Source Sans Pro"/>
              <a:buChar char="■"/>
              <a:defRPr sz="2600" b="0" i="0" u="none" strike="noStrike" cap="none">
                <a:solidFill>
                  <a:srgbClr val="263238"/>
                </a:solidFill>
                <a:latin typeface="Source Sans Pro"/>
                <a:ea typeface="Source Sans Pro"/>
                <a:cs typeface="Source Sans Pro"/>
                <a:sym typeface="Source Sans Pro"/>
              </a:defRPr>
            </a:lvl9pPr>
          </a:lstStyle>
          <a:p>
            <a:r>
              <a:rPr lang="en-US" sz="2200" b="1" dirty="0">
                <a:latin typeface="Open Sans" panose="020B0606030504020204" pitchFamily="34" charset="0"/>
                <a:ea typeface="Open Sans" panose="020B0606030504020204" pitchFamily="34" charset="0"/>
                <a:cs typeface="Open Sans" panose="020B0606030504020204" pitchFamily="34" charset="0"/>
              </a:rPr>
              <a:t>75% Average</a:t>
            </a:r>
            <a:br>
              <a:rPr lang="en-US" sz="2200" b="1" dirty="0">
                <a:latin typeface="Open Sans" panose="020B0606030504020204" pitchFamily="34" charset="0"/>
                <a:ea typeface="Open Sans" panose="020B0606030504020204" pitchFamily="34" charset="0"/>
                <a:cs typeface="Open Sans" panose="020B0606030504020204" pitchFamily="34" charset="0"/>
              </a:rPr>
            </a:b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E1B21BA6-661E-4F47-BEDB-74F13CE7511B}"/>
              </a:ext>
            </a:extLst>
          </p:cNvPr>
          <p:cNvPicPr>
            <a:picLocks noChangeAspect="1"/>
          </p:cNvPicPr>
          <p:nvPr/>
        </p:nvPicPr>
        <p:blipFill>
          <a:blip r:embed="rId5"/>
          <a:stretch>
            <a:fillRect/>
          </a:stretch>
        </p:blipFill>
        <p:spPr>
          <a:xfrm>
            <a:off x="5570858" y="3603563"/>
            <a:ext cx="2854557" cy="28734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 calcmode="lin" valueType="num">
                                      <p:cBhvr additive="base">
                                        <p:cTn id="7" dur="500" fill="hold"/>
                                        <p:tgtEl>
                                          <p:spTgt spid="16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anim calcmode="lin" valueType="num">
                                      <p:cBhvr additive="base">
                                        <p:cTn id="11" dur="500" fill="hold"/>
                                        <p:tgtEl>
                                          <p:spTgt spid="16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Open Sans"/>
                <a:ea typeface="Open Sans"/>
                <a:cs typeface="Open Sans"/>
                <a:sym typeface="Open Sans"/>
              </a:rPr>
              <a:t>Future Work</a:t>
            </a:r>
            <a:endParaRPr sz="3600" dirty="0">
              <a:latin typeface="Open Sans"/>
              <a:ea typeface="Open Sans"/>
              <a:cs typeface="Open Sans"/>
              <a:sym typeface="Open Sans"/>
            </a:endParaRPr>
          </a:p>
        </p:txBody>
      </p:sp>
      <p:sp>
        <p:nvSpPr>
          <p:cNvPr id="171" name="Google Shape;171;p24"/>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419100" algn="l" rtl="0">
              <a:lnSpc>
                <a:spcPct val="150000"/>
              </a:lnSpc>
              <a:spcBef>
                <a:spcPts val="600"/>
              </a:spcBef>
              <a:spcAft>
                <a:spcPts val="0"/>
              </a:spcAft>
              <a:buSzPts val="3000"/>
              <a:buChar char="◎"/>
            </a:pPr>
            <a:r>
              <a:rPr lang="en" sz="2400" dirty="0">
                <a:latin typeface="Open Sans" panose="020B0606030504020204" pitchFamily="34" charset="0"/>
                <a:ea typeface="Open Sans" panose="020B0606030504020204" pitchFamily="34" charset="0"/>
                <a:cs typeface="Open Sans" panose="020B0606030504020204" pitchFamily="34" charset="0"/>
              </a:rPr>
              <a:t>Enabled new analytic methods</a:t>
            </a:r>
            <a:endParaRPr sz="2400" dirty="0">
              <a:latin typeface="Open Sans" panose="020B0606030504020204" pitchFamily="34" charset="0"/>
              <a:ea typeface="Open Sans" panose="020B0606030504020204" pitchFamily="34" charset="0"/>
              <a:cs typeface="Open Sans" panose="020B0606030504020204" pitchFamily="34" charset="0"/>
            </a:endParaRPr>
          </a:p>
          <a:p>
            <a:pPr marL="914400" lvl="1" indent="-381000" algn="l" rtl="0">
              <a:lnSpc>
                <a:spcPct val="150000"/>
              </a:lnSpc>
              <a:spcBef>
                <a:spcPts val="0"/>
              </a:spcBef>
              <a:spcAft>
                <a:spcPts val="0"/>
              </a:spcAft>
              <a:buSzPts val="2400"/>
              <a:buChar char="○"/>
            </a:pPr>
            <a:r>
              <a:rPr lang="en" sz="2000" dirty="0">
                <a:latin typeface="Open Sans" panose="020B0606030504020204" pitchFamily="34" charset="0"/>
                <a:ea typeface="Open Sans" panose="020B0606030504020204" pitchFamily="34" charset="0"/>
                <a:cs typeface="Open Sans" panose="020B0606030504020204" pitchFamily="34" charset="0"/>
              </a:rPr>
              <a:t>Count number of nuclei</a:t>
            </a:r>
            <a:endParaRPr sz="2000" dirty="0">
              <a:latin typeface="Open Sans" panose="020B0606030504020204" pitchFamily="34" charset="0"/>
              <a:ea typeface="Open Sans" panose="020B0606030504020204" pitchFamily="34" charset="0"/>
              <a:cs typeface="Open Sans" panose="020B0606030504020204" pitchFamily="34" charset="0"/>
            </a:endParaRPr>
          </a:p>
          <a:p>
            <a:pPr marL="914400" lvl="1" indent="-381000" algn="l" rtl="0">
              <a:lnSpc>
                <a:spcPct val="150000"/>
              </a:lnSpc>
              <a:spcBef>
                <a:spcPts val="0"/>
              </a:spcBef>
              <a:spcAft>
                <a:spcPts val="0"/>
              </a:spcAft>
              <a:buSzPts val="2400"/>
              <a:buChar char="○"/>
            </a:pPr>
            <a:r>
              <a:rPr lang="en" sz="2000" dirty="0">
                <a:latin typeface="Open Sans" panose="020B0606030504020204" pitchFamily="34" charset="0"/>
                <a:ea typeface="Open Sans" panose="020B0606030504020204" pitchFamily="34" charset="0"/>
                <a:cs typeface="Open Sans" panose="020B0606030504020204" pitchFamily="34" charset="0"/>
              </a:rPr>
              <a:t>Calculate the size of the nuclei</a:t>
            </a:r>
            <a:br>
              <a:rPr lang="en" dirty="0">
                <a:latin typeface="Open Sans" panose="020B0606030504020204" pitchFamily="34" charset="0"/>
                <a:ea typeface="Open Sans" panose="020B0606030504020204" pitchFamily="34" charset="0"/>
                <a:cs typeface="Open Sans" panose="020B0606030504020204" pitchFamily="34" charset="0"/>
              </a:rPr>
            </a:br>
            <a:endParaRPr lang="en" dirty="0">
              <a:latin typeface="Open Sans" panose="020B0606030504020204" pitchFamily="34" charset="0"/>
              <a:ea typeface="Open Sans" panose="020B0606030504020204" pitchFamily="34" charset="0"/>
              <a:cs typeface="Open Sans" panose="020B0606030504020204" pitchFamily="34" charset="0"/>
            </a:endParaRPr>
          </a:p>
          <a:p>
            <a:pPr lvl="0">
              <a:lnSpc>
                <a:spcPct val="150000"/>
              </a:lnSpc>
            </a:pPr>
            <a:r>
              <a:rPr lang="en-US" sz="2400" dirty="0">
                <a:latin typeface="Open Sans" panose="020B0606030504020204" pitchFamily="34" charset="0"/>
                <a:ea typeface="Open Sans" panose="020B0606030504020204" pitchFamily="34" charset="0"/>
                <a:cs typeface="Open Sans" panose="020B0606030504020204" pitchFamily="34" charset="0"/>
              </a:rPr>
              <a:t>Improve model</a:t>
            </a:r>
          </a:p>
          <a:p>
            <a:pPr lvl="1">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More training data</a:t>
            </a:r>
          </a:p>
          <a:p>
            <a:pPr lvl="1">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Other architectures</a:t>
            </a:r>
          </a:p>
          <a:p>
            <a:pPr lvl="3">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100 Layers Tiramisu, </a:t>
            </a:r>
            <a:r>
              <a:rPr lang="en-US" sz="1400" dirty="0" err="1">
                <a:latin typeface="Open Sans" panose="020B0606030504020204" pitchFamily="34" charset="0"/>
                <a:ea typeface="Open Sans" panose="020B0606030504020204" pitchFamily="34" charset="0"/>
                <a:cs typeface="Open Sans" panose="020B0606030504020204" pitchFamily="34" charset="0"/>
              </a:rPr>
              <a:t>AlexNet</a:t>
            </a:r>
            <a:endParaRPr sz="1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 calcmode="lin" valueType="num">
                                      <p:cBhvr additive="base">
                                        <p:cTn id="7" dur="500" fill="hold"/>
                                        <p:tgtEl>
                                          <p:spTgt spid="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anim calcmode="lin" valueType="num">
                                      <p:cBhvr additive="base">
                                        <p:cTn id="11" dur="500" fill="hold"/>
                                        <p:tgtEl>
                                          <p:spTgt spid="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anim calcmode="lin" valueType="num">
                                      <p:cBhvr additive="base">
                                        <p:cTn id="15" dur="500" fill="hold"/>
                                        <p:tgtEl>
                                          <p:spTgt spid="17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71">
                                            <p:txEl>
                                              <p:pRg st="3" end="3"/>
                                            </p:txEl>
                                          </p:spTgt>
                                        </p:tgtEl>
                                        <p:attrNameLst>
                                          <p:attrName>style.visibility</p:attrName>
                                        </p:attrNameLst>
                                      </p:cBhvr>
                                      <p:to>
                                        <p:strVal val="visible"/>
                                      </p:to>
                                    </p:set>
                                    <p:anim calcmode="lin" valueType="num">
                                      <p:cBhvr additive="base">
                                        <p:cTn id="21" dur="500" fill="hold"/>
                                        <p:tgtEl>
                                          <p:spTgt spid="17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1">
                                            <p:txEl>
                                              <p:pRg st="4" end="4"/>
                                            </p:txEl>
                                          </p:spTgt>
                                        </p:tgtEl>
                                        <p:attrNameLst>
                                          <p:attrName>style.visibility</p:attrName>
                                        </p:attrNameLst>
                                      </p:cBhvr>
                                      <p:to>
                                        <p:strVal val="visible"/>
                                      </p:to>
                                    </p:set>
                                    <p:anim calcmode="lin" valueType="num">
                                      <p:cBhvr additive="base">
                                        <p:cTn id="25" dur="500" fill="hold"/>
                                        <p:tgtEl>
                                          <p:spTgt spid="1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71">
                                            <p:txEl>
                                              <p:pRg st="5" end="5"/>
                                            </p:txEl>
                                          </p:spTgt>
                                        </p:tgtEl>
                                        <p:attrNameLst>
                                          <p:attrName>style.visibility</p:attrName>
                                        </p:attrNameLst>
                                      </p:cBhvr>
                                      <p:to>
                                        <p:strVal val="visible"/>
                                      </p:to>
                                    </p:set>
                                    <p:anim calcmode="lin" valueType="num">
                                      <p:cBhvr additive="base">
                                        <p:cTn id="29" dur="500" fill="hold"/>
                                        <p:tgtEl>
                                          <p:spTgt spid="17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7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71">
                                            <p:txEl>
                                              <p:pRg st="6" end="6"/>
                                            </p:txEl>
                                          </p:spTgt>
                                        </p:tgtEl>
                                        <p:attrNameLst>
                                          <p:attrName>style.visibility</p:attrName>
                                        </p:attrNameLst>
                                      </p:cBhvr>
                                      <p:to>
                                        <p:strVal val="visible"/>
                                      </p:to>
                                    </p:set>
                                    <p:anim calcmode="lin" valueType="num">
                                      <p:cBhvr additive="base">
                                        <p:cTn id="33" dur="500" fill="hold"/>
                                        <p:tgtEl>
                                          <p:spTgt spid="17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B5C0C64-1324-A847-BABE-A8169815E2FB}"/>
              </a:ext>
            </a:extLst>
          </p:cNvPr>
          <p:cNvSpPr/>
          <p:nvPr/>
        </p:nvSpPr>
        <p:spPr>
          <a:xfrm>
            <a:off x="1187531" y="2170820"/>
            <a:ext cx="1720435" cy="2382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BAF85-75DD-A749-A2AA-453246D42FEF}"/>
              </a:ext>
            </a:extLst>
          </p:cNvPr>
          <p:cNvSpPr>
            <a:spLocks noGrp="1"/>
          </p:cNvSpPr>
          <p:nvPr>
            <p:ph type="title"/>
          </p:nvPr>
        </p:nvSpPr>
        <p:spPr/>
        <p:txBody>
          <a:bodyPr/>
          <a:lstStyle/>
          <a:p>
            <a:pPr algn="ctr"/>
            <a:r>
              <a:rPr lang="en-US" sz="3600" dirty="0">
                <a:latin typeface="Open Sans" panose="020B0606030504020204" pitchFamily="34" charset="0"/>
                <a:ea typeface="Open Sans" panose="020B0606030504020204" pitchFamily="34" charset="0"/>
                <a:cs typeface="Open Sans" panose="020B0606030504020204" pitchFamily="34" charset="0"/>
              </a:rPr>
              <a:t>Thank You For Your Time</a:t>
            </a:r>
          </a:p>
        </p:txBody>
      </p:sp>
      <p:sp>
        <p:nvSpPr>
          <p:cNvPr id="3" name="Text Placeholder 2">
            <a:extLst>
              <a:ext uri="{FF2B5EF4-FFF2-40B4-BE49-F238E27FC236}">
                <a16:creationId xmlns:a16="http://schemas.microsoft.com/office/drawing/2014/main" id="{DD3DCECE-B237-6240-9E37-6522DD1F8E61}"/>
              </a:ext>
            </a:extLst>
          </p:cNvPr>
          <p:cNvSpPr>
            <a:spLocks noGrp="1"/>
          </p:cNvSpPr>
          <p:nvPr>
            <p:ph type="body" idx="1"/>
          </p:nvPr>
        </p:nvSpPr>
        <p:spPr>
          <a:xfrm>
            <a:off x="4029184" y="1779390"/>
            <a:ext cx="4328666" cy="3667154"/>
          </a:xfrm>
        </p:spPr>
        <p:txBody>
          <a:bodyPr/>
          <a:lstStyle/>
          <a:p>
            <a:pPr marL="3810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christopherbui@gmail.com</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github.com</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ChristopherBui</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Metis_Projects</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linkedin.com</a:t>
            </a:r>
            <a:r>
              <a:rPr lang="en-US" sz="1400" dirty="0">
                <a:latin typeface="Open Sans" panose="020B0606030504020204" pitchFamily="34" charset="0"/>
                <a:ea typeface="Open Sans" panose="020B0606030504020204" pitchFamily="34" charset="0"/>
                <a:cs typeface="Open Sans" panose="020B0606030504020204" pitchFamily="34" charset="0"/>
              </a:rPr>
              <a:t>/in/chrisbui415/</a:t>
            </a:r>
          </a:p>
          <a:p>
            <a:pPr marL="3810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medium.com</a:t>
            </a:r>
            <a:r>
              <a:rPr lang="en-US" sz="1400" dirty="0">
                <a:latin typeface="Open Sans" panose="020B0606030504020204" pitchFamily="34" charset="0"/>
                <a:ea typeface="Open Sans" panose="020B0606030504020204" pitchFamily="34" charset="0"/>
                <a:cs typeface="Open Sans" panose="020B0606030504020204" pitchFamily="34" charset="0"/>
              </a:rPr>
              <a:t>/@Chris_</a:t>
            </a:r>
          </a:p>
          <a:p>
            <a:pPr marL="3810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415-213-2805</a:t>
            </a:r>
          </a:p>
          <a:p>
            <a:pPr marL="3810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3810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twitter.com</a:t>
            </a:r>
            <a:r>
              <a:rPr lang="en-US" sz="1400" dirty="0">
                <a:latin typeface="Open Sans" panose="020B0606030504020204" pitchFamily="34" charset="0"/>
                <a:ea typeface="Open Sans" panose="020B0606030504020204" pitchFamily="34" charset="0"/>
                <a:cs typeface="Open Sans" panose="020B0606030504020204" pitchFamily="34" charset="0"/>
              </a:rPr>
              <a:t>/chrisbui415</a:t>
            </a:r>
          </a:p>
        </p:txBody>
      </p:sp>
      <p:pic>
        <p:nvPicPr>
          <p:cNvPr id="6" name="Picture 5">
            <a:extLst>
              <a:ext uri="{FF2B5EF4-FFF2-40B4-BE49-F238E27FC236}">
                <a16:creationId xmlns:a16="http://schemas.microsoft.com/office/drawing/2014/main" id="{2EA164A6-E0AB-D047-B68F-9DA06DCC196B}"/>
              </a:ext>
            </a:extLst>
          </p:cNvPr>
          <p:cNvPicPr>
            <a:picLocks noChangeAspect="1"/>
          </p:cNvPicPr>
          <p:nvPr/>
        </p:nvPicPr>
        <p:blipFill>
          <a:blip r:embed="rId3"/>
          <a:stretch>
            <a:fillRect/>
          </a:stretch>
        </p:blipFill>
        <p:spPr>
          <a:xfrm>
            <a:off x="3696479" y="2476123"/>
            <a:ext cx="333432" cy="333432"/>
          </a:xfrm>
          <a:prstGeom prst="rect">
            <a:avLst/>
          </a:prstGeom>
        </p:spPr>
      </p:pic>
      <p:pic>
        <p:nvPicPr>
          <p:cNvPr id="8" name="Picture 7">
            <a:extLst>
              <a:ext uri="{FF2B5EF4-FFF2-40B4-BE49-F238E27FC236}">
                <a16:creationId xmlns:a16="http://schemas.microsoft.com/office/drawing/2014/main" id="{5D268881-7F25-CF4D-9698-B4AB3874FE46}"/>
              </a:ext>
            </a:extLst>
          </p:cNvPr>
          <p:cNvPicPr>
            <a:picLocks noChangeAspect="1"/>
          </p:cNvPicPr>
          <p:nvPr/>
        </p:nvPicPr>
        <p:blipFill>
          <a:blip r:embed="rId4"/>
          <a:stretch>
            <a:fillRect/>
          </a:stretch>
        </p:blipFill>
        <p:spPr>
          <a:xfrm>
            <a:off x="3702713" y="4200010"/>
            <a:ext cx="333429" cy="333429"/>
          </a:xfrm>
          <a:prstGeom prst="rect">
            <a:avLst/>
          </a:prstGeom>
        </p:spPr>
      </p:pic>
      <p:pic>
        <p:nvPicPr>
          <p:cNvPr id="12" name="Picture 11">
            <a:extLst>
              <a:ext uri="{FF2B5EF4-FFF2-40B4-BE49-F238E27FC236}">
                <a16:creationId xmlns:a16="http://schemas.microsoft.com/office/drawing/2014/main" id="{17F4A266-17BB-0B43-8996-EE7F03A66C36}"/>
              </a:ext>
            </a:extLst>
          </p:cNvPr>
          <p:cNvPicPr>
            <a:picLocks noChangeAspect="1"/>
          </p:cNvPicPr>
          <p:nvPr/>
        </p:nvPicPr>
        <p:blipFill>
          <a:blip r:embed="rId5"/>
          <a:stretch>
            <a:fillRect/>
          </a:stretch>
        </p:blipFill>
        <p:spPr>
          <a:xfrm>
            <a:off x="3697206" y="3049959"/>
            <a:ext cx="331422" cy="331422"/>
          </a:xfrm>
          <a:prstGeom prst="rect">
            <a:avLst/>
          </a:prstGeom>
        </p:spPr>
      </p:pic>
      <p:pic>
        <p:nvPicPr>
          <p:cNvPr id="14" name="Picture 13">
            <a:extLst>
              <a:ext uri="{FF2B5EF4-FFF2-40B4-BE49-F238E27FC236}">
                <a16:creationId xmlns:a16="http://schemas.microsoft.com/office/drawing/2014/main" id="{CBAEE4A2-9945-9149-B0BA-DE16CFEE3207}"/>
              </a:ext>
            </a:extLst>
          </p:cNvPr>
          <p:cNvPicPr>
            <a:picLocks noChangeAspect="1"/>
          </p:cNvPicPr>
          <p:nvPr/>
        </p:nvPicPr>
        <p:blipFill>
          <a:blip r:embed="rId6"/>
          <a:stretch>
            <a:fillRect/>
          </a:stretch>
        </p:blipFill>
        <p:spPr>
          <a:xfrm>
            <a:off x="3701024" y="1908115"/>
            <a:ext cx="327604" cy="327604"/>
          </a:xfrm>
          <a:prstGeom prst="rect">
            <a:avLst/>
          </a:prstGeom>
        </p:spPr>
      </p:pic>
      <p:pic>
        <p:nvPicPr>
          <p:cNvPr id="18" name="Picture 17">
            <a:extLst>
              <a:ext uri="{FF2B5EF4-FFF2-40B4-BE49-F238E27FC236}">
                <a16:creationId xmlns:a16="http://schemas.microsoft.com/office/drawing/2014/main" id="{16198355-3FA0-6746-80CF-85ABFE67FAED}"/>
              </a:ext>
            </a:extLst>
          </p:cNvPr>
          <p:cNvPicPr>
            <a:picLocks noChangeAspect="1"/>
          </p:cNvPicPr>
          <p:nvPr/>
        </p:nvPicPr>
        <p:blipFill>
          <a:blip r:embed="rId7"/>
          <a:stretch>
            <a:fillRect/>
          </a:stretch>
        </p:blipFill>
        <p:spPr>
          <a:xfrm>
            <a:off x="3697206" y="3621785"/>
            <a:ext cx="331978" cy="331978"/>
          </a:xfrm>
          <a:prstGeom prst="rect">
            <a:avLst/>
          </a:prstGeom>
        </p:spPr>
      </p:pic>
      <p:pic>
        <p:nvPicPr>
          <p:cNvPr id="20" name="Picture 19">
            <a:extLst>
              <a:ext uri="{FF2B5EF4-FFF2-40B4-BE49-F238E27FC236}">
                <a16:creationId xmlns:a16="http://schemas.microsoft.com/office/drawing/2014/main" id="{D80E8CD0-61FB-D144-9C7E-E5118BC6E519}"/>
              </a:ext>
            </a:extLst>
          </p:cNvPr>
          <p:cNvPicPr>
            <a:picLocks noChangeAspect="1"/>
          </p:cNvPicPr>
          <p:nvPr/>
        </p:nvPicPr>
        <p:blipFill>
          <a:blip r:embed="rId8"/>
          <a:stretch>
            <a:fillRect/>
          </a:stretch>
        </p:blipFill>
        <p:spPr>
          <a:xfrm>
            <a:off x="3710227" y="4772392"/>
            <a:ext cx="325915" cy="325915"/>
          </a:xfrm>
          <a:prstGeom prst="rect">
            <a:avLst/>
          </a:prstGeom>
        </p:spPr>
      </p:pic>
      <p:pic>
        <p:nvPicPr>
          <p:cNvPr id="22" name="Picture 21">
            <a:extLst>
              <a:ext uri="{FF2B5EF4-FFF2-40B4-BE49-F238E27FC236}">
                <a16:creationId xmlns:a16="http://schemas.microsoft.com/office/drawing/2014/main" id="{FB713239-CA57-D24B-9B0E-09B48935D0E4}"/>
              </a:ext>
            </a:extLst>
          </p:cNvPr>
          <p:cNvPicPr>
            <a:picLocks noChangeAspect="1"/>
          </p:cNvPicPr>
          <p:nvPr/>
        </p:nvPicPr>
        <p:blipFill>
          <a:blip r:embed="rId9"/>
          <a:stretch>
            <a:fillRect/>
          </a:stretch>
        </p:blipFill>
        <p:spPr>
          <a:xfrm>
            <a:off x="1259514" y="2235719"/>
            <a:ext cx="1576470" cy="2265287"/>
          </a:xfrm>
          <a:prstGeom prst="rect">
            <a:avLst/>
          </a:prstGeom>
        </p:spPr>
      </p:pic>
    </p:spTree>
    <p:extLst>
      <p:ext uri="{BB962C8B-B14F-4D97-AF65-F5344CB8AC3E}">
        <p14:creationId xmlns:p14="http://schemas.microsoft.com/office/powerpoint/2010/main" val="232477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1480-BE88-AB48-8EFE-803BAD4DF6F8}"/>
              </a:ext>
            </a:extLst>
          </p:cNvPr>
          <p:cNvSpPr>
            <a:spLocks noGrp="1"/>
          </p:cNvSpPr>
          <p:nvPr>
            <p:ph type="title"/>
          </p:nvPr>
        </p:nvSpPr>
        <p:spPr/>
        <p:txBody>
          <a:bodyPr/>
          <a:lstStyle/>
          <a:p>
            <a:r>
              <a:rPr lang="en-US" sz="3600" dirty="0">
                <a:latin typeface="Open Sans" panose="020B0606030504020204" pitchFamily="34" charset="0"/>
                <a:ea typeface="Open Sans" panose="020B0606030504020204" pitchFamily="34" charset="0"/>
                <a:cs typeface="Open Sans" panose="020B0606030504020204" pitchFamily="34" charset="0"/>
              </a:rPr>
              <a:t>Agenda</a:t>
            </a:r>
          </a:p>
        </p:txBody>
      </p:sp>
      <p:sp>
        <p:nvSpPr>
          <p:cNvPr id="3" name="Text Placeholder 2">
            <a:extLst>
              <a:ext uri="{FF2B5EF4-FFF2-40B4-BE49-F238E27FC236}">
                <a16:creationId xmlns:a16="http://schemas.microsoft.com/office/drawing/2014/main" id="{CCD8748B-B2A4-2E4F-B48F-4F9FAF0004AA}"/>
              </a:ext>
            </a:extLst>
          </p:cNvPr>
          <p:cNvSpPr>
            <a:spLocks noGrp="1"/>
          </p:cNvSpPr>
          <p:nvPr>
            <p:ph type="body" idx="1"/>
          </p:nvPr>
        </p:nvSpPr>
        <p:spPr/>
        <p:txBody>
          <a:bodyPr/>
          <a:lstStyle/>
          <a:p>
            <a:pPr marL="552450" indent="-514350">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Background</a:t>
            </a:r>
            <a:br>
              <a:rPr lang="en-US" sz="2400" dirty="0">
                <a:latin typeface="Open Sans" panose="020B0606030504020204" pitchFamily="34" charset="0"/>
                <a:ea typeface="Open Sans" panose="020B0606030504020204" pitchFamily="34" charset="0"/>
                <a:cs typeface="Open Sans" panose="020B0606030504020204" pitchFamily="34" charset="0"/>
              </a:rPr>
            </a:b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552450" indent="-514350">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Workflow</a:t>
            </a:r>
            <a:br>
              <a:rPr lang="en-US" sz="2400" dirty="0">
                <a:latin typeface="Open Sans" panose="020B0606030504020204" pitchFamily="34" charset="0"/>
                <a:ea typeface="Open Sans" panose="020B0606030504020204" pitchFamily="34" charset="0"/>
                <a:cs typeface="Open Sans" panose="020B0606030504020204" pitchFamily="34" charset="0"/>
              </a:rPr>
            </a:b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552450" indent="-514350">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Results</a:t>
            </a:r>
            <a:br>
              <a:rPr lang="en-US" sz="2400" dirty="0">
                <a:latin typeface="Open Sans" panose="020B0606030504020204" pitchFamily="34" charset="0"/>
                <a:ea typeface="Open Sans" panose="020B0606030504020204" pitchFamily="34" charset="0"/>
                <a:cs typeface="Open Sans" panose="020B0606030504020204" pitchFamily="34" charset="0"/>
              </a:rPr>
            </a:b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552450" indent="-514350">
              <a:buFont typeface="+mj-lt"/>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Future Work</a:t>
            </a:r>
          </a:p>
        </p:txBody>
      </p:sp>
    </p:spTree>
    <p:extLst>
      <p:ext uri="{BB962C8B-B14F-4D97-AF65-F5344CB8AC3E}">
        <p14:creationId xmlns:p14="http://schemas.microsoft.com/office/powerpoint/2010/main" val="411824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83" name="Google Shape;83;p1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4" name="Google Shape;84;p14"/>
          <p:cNvPicPr preferRelativeResize="0"/>
          <p:nvPr/>
        </p:nvPicPr>
        <p:blipFill>
          <a:blip r:embed="rId3">
            <a:alphaModFix/>
          </a:blip>
          <a:stretch>
            <a:fillRect/>
          </a:stretch>
        </p:blipFill>
        <p:spPr>
          <a:xfrm>
            <a:off x="-1442475" y="0"/>
            <a:ext cx="12028950" cy="6858000"/>
          </a:xfrm>
          <a:prstGeom prst="rect">
            <a:avLst/>
          </a:prstGeom>
          <a:noFill/>
          <a:ln>
            <a:noFill/>
          </a:ln>
        </p:spPr>
      </p:pic>
      <p:sp>
        <p:nvSpPr>
          <p:cNvPr id="3" name="Rectangle 2">
            <a:extLst>
              <a:ext uri="{FF2B5EF4-FFF2-40B4-BE49-F238E27FC236}">
                <a16:creationId xmlns:a16="http://schemas.microsoft.com/office/drawing/2014/main" id="{80FEC89B-B46E-ED42-91CD-7D693B87488E}"/>
              </a:ext>
            </a:extLst>
          </p:cNvPr>
          <p:cNvSpPr/>
          <p:nvPr/>
        </p:nvSpPr>
        <p:spPr>
          <a:xfrm>
            <a:off x="-1629103" y="714703"/>
            <a:ext cx="4803227" cy="6330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6CF9F5-60D0-204F-B051-8FF574B8BCE9}"/>
              </a:ext>
            </a:extLst>
          </p:cNvPr>
          <p:cNvSpPr txBox="1"/>
          <p:nvPr/>
        </p:nvSpPr>
        <p:spPr>
          <a:xfrm>
            <a:off x="208079" y="714703"/>
            <a:ext cx="2773516" cy="646331"/>
          </a:xfrm>
          <a:prstGeom prst="rect">
            <a:avLst/>
          </a:prstGeom>
          <a:noFill/>
        </p:spPr>
        <p:txBody>
          <a:bodyPr wrap="none" rtlCol="0">
            <a:spAutoFit/>
          </a:bodyPr>
          <a:lstStyle/>
          <a:p>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9CDC1B-7658-5E43-8A00-F1CF328BFED1}"/>
              </a:ext>
            </a:extLst>
          </p:cNvPr>
          <p:cNvPicPr>
            <a:picLocks noChangeAspect="1"/>
          </p:cNvPicPr>
          <p:nvPr/>
        </p:nvPicPr>
        <p:blipFill>
          <a:blip r:embed="rId3"/>
          <a:stretch>
            <a:fillRect/>
          </a:stretch>
        </p:blipFill>
        <p:spPr>
          <a:xfrm>
            <a:off x="1345633" y="1639373"/>
            <a:ext cx="2803744" cy="2803744"/>
          </a:xfrm>
          <a:prstGeom prst="rect">
            <a:avLst/>
          </a:prstGeom>
        </p:spPr>
      </p:pic>
      <p:pic>
        <p:nvPicPr>
          <p:cNvPr id="8" name="Picture 7">
            <a:extLst>
              <a:ext uri="{FF2B5EF4-FFF2-40B4-BE49-F238E27FC236}">
                <a16:creationId xmlns:a16="http://schemas.microsoft.com/office/drawing/2014/main" id="{E87AA43D-5666-2C4F-B24B-6272A0E3E4AC}"/>
              </a:ext>
            </a:extLst>
          </p:cNvPr>
          <p:cNvPicPr>
            <a:picLocks noChangeAspect="1"/>
          </p:cNvPicPr>
          <p:nvPr/>
        </p:nvPicPr>
        <p:blipFill>
          <a:blip r:embed="rId4"/>
          <a:stretch>
            <a:fillRect/>
          </a:stretch>
        </p:blipFill>
        <p:spPr>
          <a:xfrm>
            <a:off x="5027919" y="1639373"/>
            <a:ext cx="2803744" cy="2803744"/>
          </a:xfrm>
          <a:prstGeom prst="rect">
            <a:avLst/>
          </a:prstGeom>
        </p:spPr>
      </p:pic>
      <p:sp>
        <p:nvSpPr>
          <p:cNvPr id="13" name="TextBox 12">
            <a:extLst>
              <a:ext uri="{FF2B5EF4-FFF2-40B4-BE49-F238E27FC236}">
                <a16:creationId xmlns:a16="http://schemas.microsoft.com/office/drawing/2014/main" id="{6F24E2D5-E6D4-7F42-AF3C-F2A9B608E3A6}"/>
              </a:ext>
            </a:extLst>
          </p:cNvPr>
          <p:cNvSpPr txBox="1"/>
          <p:nvPr/>
        </p:nvSpPr>
        <p:spPr>
          <a:xfrm>
            <a:off x="5761980" y="1207732"/>
            <a:ext cx="1335622" cy="307777"/>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Ground Truth</a:t>
            </a:r>
          </a:p>
        </p:txBody>
      </p:sp>
      <p:sp>
        <p:nvSpPr>
          <p:cNvPr id="15" name="TextBox 14">
            <a:extLst>
              <a:ext uri="{FF2B5EF4-FFF2-40B4-BE49-F238E27FC236}">
                <a16:creationId xmlns:a16="http://schemas.microsoft.com/office/drawing/2014/main" id="{6A5A2A32-955D-BB42-A326-1E1EF79A2491}"/>
              </a:ext>
            </a:extLst>
          </p:cNvPr>
          <p:cNvSpPr txBox="1"/>
          <p:nvPr/>
        </p:nvSpPr>
        <p:spPr>
          <a:xfrm>
            <a:off x="2327357" y="1207731"/>
            <a:ext cx="840295" cy="307777"/>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Original</a:t>
            </a:r>
          </a:p>
        </p:txBody>
      </p:sp>
    </p:spTree>
    <p:extLst>
      <p:ext uri="{BB962C8B-B14F-4D97-AF65-F5344CB8AC3E}">
        <p14:creationId xmlns:p14="http://schemas.microsoft.com/office/powerpoint/2010/main" val="32926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F24E2D5-E6D4-7F42-AF3C-F2A9B608E3A6}"/>
              </a:ext>
            </a:extLst>
          </p:cNvPr>
          <p:cNvSpPr txBox="1"/>
          <p:nvPr/>
        </p:nvSpPr>
        <p:spPr>
          <a:xfrm>
            <a:off x="5761980" y="1207732"/>
            <a:ext cx="1335622" cy="307777"/>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Ground Truth</a:t>
            </a:r>
          </a:p>
        </p:txBody>
      </p:sp>
      <p:sp>
        <p:nvSpPr>
          <p:cNvPr id="15" name="TextBox 14">
            <a:extLst>
              <a:ext uri="{FF2B5EF4-FFF2-40B4-BE49-F238E27FC236}">
                <a16:creationId xmlns:a16="http://schemas.microsoft.com/office/drawing/2014/main" id="{6A5A2A32-955D-BB42-A326-1E1EF79A2491}"/>
              </a:ext>
            </a:extLst>
          </p:cNvPr>
          <p:cNvSpPr txBox="1"/>
          <p:nvPr/>
        </p:nvSpPr>
        <p:spPr>
          <a:xfrm>
            <a:off x="2327357" y="1207731"/>
            <a:ext cx="840295" cy="307777"/>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Original</a:t>
            </a:r>
          </a:p>
        </p:txBody>
      </p:sp>
      <p:pic>
        <p:nvPicPr>
          <p:cNvPr id="7" name="Picture 6">
            <a:extLst>
              <a:ext uri="{FF2B5EF4-FFF2-40B4-BE49-F238E27FC236}">
                <a16:creationId xmlns:a16="http://schemas.microsoft.com/office/drawing/2014/main" id="{B66775EE-A3EC-0442-AEAC-26D01E41B70A}"/>
              </a:ext>
            </a:extLst>
          </p:cNvPr>
          <p:cNvPicPr>
            <a:picLocks noChangeAspect="1"/>
          </p:cNvPicPr>
          <p:nvPr/>
        </p:nvPicPr>
        <p:blipFill>
          <a:blip r:embed="rId3"/>
          <a:stretch>
            <a:fillRect/>
          </a:stretch>
        </p:blipFill>
        <p:spPr>
          <a:xfrm>
            <a:off x="1345632" y="1639373"/>
            <a:ext cx="2803744" cy="2803744"/>
          </a:xfrm>
          <a:prstGeom prst="rect">
            <a:avLst/>
          </a:prstGeom>
        </p:spPr>
      </p:pic>
      <p:pic>
        <p:nvPicPr>
          <p:cNvPr id="9" name="Picture 8">
            <a:extLst>
              <a:ext uri="{FF2B5EF4-FFF2-40B4-BE49-F238E27FC236}">
                <a16:creationId xmlns:a16="http://schemas.microsoft.com/office/drawing/2014/main" id="{AC6F8E83-E4C9-1F4D-B6FA-64CADED6F3F1}"/>
              </a:ext>
            </a:extLst>
          </p:cNvPr>
          <p:cNvPicPr>
            <a:picLocks noChangeAspect="1"/>
          </p:cNvPicPr>
          <p:nvPr/>
        </p:nvPicPr>
        <p:blipFill>
          <a:blip r:embed="rId4"/>
          <a:stretch>
            <a:fillRect/>
          </a:stretch>
        </p:blipFill>
        <p:spPr>
          <a:xfrm>
            <a:off x="5027919" y="1639373"/>
            <a:ext cx="2803744" cy="2803744"/>
          </a:xfrm>
          <a:prstGeom prst="rect">
            <a:avLst/>
          </a:prstGeom>
        </p:spPr>
      </p:pic>
      <p:sp>
        <p:nvSpPr>
          <p:cNvPr id="10" name="Text Placeholder 2">
            <a:extLst>
              <a:ext uri="{FF2B5EF4-FFF2-40B4-BE49-F238E27FC236}">
                <a16:creationId xmlns:a16="http://schemas.microsoft.com/office/drawing/2014/main" id="{29F80208-F327-2D4B-B7A8-908C8A84EA8F}"/>
              </a:ext>
            </a:extLst>
          </p:cNvPr>
          <p:cNvSpPr>
            <a:spLocks noGrp="1"/>
          </p:cNvSpPr>
          <p:nvPr>
            <p:ph type="body" idx="1"/>
          </p:nvPr>
        </p:nvSpPr>
        <p:spPr>
          <a:xfrm>
            <a:off x="822010" y="4783445"/>
            <a:ext cx="7571700" cy="1787686"/>
          </a:xfrm>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Current methods can’t generalize</a:t>
            </a:r>
          </a:p>
          <a:p>
            <a:pPr marL="3810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Slow, manual task</a:t>
            </a:r>
          </a:p>
        </p:txBody>
      </p:sp>
    </p:spTree>
    <p:extLst>
      <p:ext uri="{BB962C8B-B14F-4D97-AF65-F5344CB8AC3E}">
        <p14:creationId xmlns:p14="http://schemas.microsoft.com/office/powerpoint/2010/main" val="99972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2" name="Google Shape;182;p25"/>
          <p:cNvSpPr/>
          <p:nvPr/>
        </p:nvSpPr>
        <p:spPr>
          <a:xfrm>
            <a:off x="1035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192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Open Sans" panose="020B0606030504020204" pitchFamily="34" charset="0"/>
                <a:sym typeface="Source Sans Pro"/>
              </a:rPr>
              <a:t>Get Data</a:t>
            </a:r>
            <a:endParaRPr sz="1800" b="1" dirty="0">
              <a:solidFill>
                <a:srgbClr val="263238"/>
              </a:solidFill>
              <a:latin typeface="Source Sans Pro"/>
              <a:ea typeface="Source Sans Pro"/>
              <a:cs typeface="Open Sans" panose="020B0606030504020204" pitchFamily="34" charset="0"/>
              <a:sym typeface="Source Sans Pro"/>
            </a:endParaRPr>
          </a:p>
        </p:txBody>
      </p:sp>
      <p:sp>
        <p:nvSpPr>
          <p:cNvPr id="14" name="Google Shape;98;p16">
            <a:extLst>
              <a:ext uri="{FF2B5EF4-FFF2-40B4-BE49-F238E27FC236}">
                <a16:creationId xmlns:a16="http://schemas.microsoft.com/office/drawing/2014/main" id="{BDEA72DA-541A-6B4A-84FE-4BAF735B4FCE}"/>
              </a:ext>
            </a:extLst>
          </p:cNvPr>
          <p:cNvSpPr txBox="1">
            <a:spLocks noGrp="1"/>
          </p:cNvSpPr>
          <p:nvPr>
            <p:ph type="sldNum" idx="12"/>
          </p:nvPr>
        </p:nvSpPr>
        <p:spPr>
          <a:xfrm>
            <a:off x="1499643" y="1610482"/>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a:t>
            </a:r>
            <a:endParaRPr dirty="0"/>
          </a:p>
        </p:txBody>
      </p:sp>
      <p:sp>
        <p:nvSpPr>
          <p:cNvPr id="4" name="Title 3">
            <a:extLst>
              <a:ext uri="{FF2B5EF4-FFF2-40B4-BE49-F238E27FC236}">
                <a16:creationId xmlns:a16="http://schemas.microsoft.com/office/drawing/2014/main" id="{0D321803-1573-5F48-A5D7-B935E6CC5B17}"/>
              </a:ext>
            </a:extLst>
          </p:cNvPr>
          <p:cNvSpPr>
            <a:spLocks noGrp="1"/>
          </p:cNvSpPr>
          <p:nvPr>
            <p:ph type="title"/>
          </p:nvPr>
        </p:nvSpPr>
        <p:spPr/>
        <p:txBody>
          <a:bodyPr/>
          <a:lstStyle/>
          <a:p>
            <a:r>
              <a:rPr lang="en-US" sz="3600" dirty="0">
                <a:latin typeface="Open Sans" panose="020B0606030504020204" pitchFamily="34" charset="0"/>
                <a:ea typeface="Open Sans" panose="020B0606030504020204" pitchFamily="34" charset="0"/>
                <a:cs typeface="Open Sans" panose="020B0606030504020204" pitchFamily="34" charset="0"/>
              </a:rPr>
              <a:t>Workflow</a:t>
            </a:r>
          </a:p>
        </p:txBody>
      </p:sp>
    </p:spTree>
    <p:extLst>
      <p:ext uri="{BB962C8B-B14F-4D97-AF65-F5344CB8AC3E}">
        <p14:creationId xmlns:p14="http://schemas.microsoft.com/office/powerpoint/2010/main" val="327845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9667-92DE-534C-AFDA-59DE025F579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802AC9FE-E10E-6345-A6A8-74B978304CDA}"/>
              </a:ext>
            </a:extLst>
          </p:cNvPr>
          <p:cNvPicPr>
            <a:picLocks noChangeAspect="1"/>
          </p:cNvPicPr>
          <p:nvPr/>
        </p:nvPicPr>
        <p:blipFill>
          <a:blip r:embed="rId3"/>
          <a:stretch>
            <a:fillRect/>
          </a:stretch>
        </p:blipFill>
        <p:spPr>
          <a:xfrm>
            <a:off x="534135" y="406239"/>
            <a:ext cx="8075730" cy="473037"/>
          </a:xfrm>
          <a:prstGeom prst="rect">
            <a:avLst/>
          </a:prstGeom>
        </p:spPr>
      </p:pic>
      <p:pic>
        <p:nvPicPr>
          <p:cNvPr id="14" name="Picture 13">
            <a:extLst>
              <a:ext uri="{FF2B5EF4-FFF2-40B4-BE49-F238E27FC236}">
                <a16:creationId xmlns:a16="http://schemas.microsoft.com/office/drawing/2014/main" id="{3B788057-82DC-FA4D-8451-C3DFA9D6EAE2}"/>
              </a:ext>
            </a:extLst>
          </p:cNvPr>
          <p:cNvPicPr>
            <a:picLocks noChangeAspect="1"/>
          </p:cNvPicPr>
          <p:nvPr/>
        </p:nvPicPr>
        <p:blipFill>
          <a:blip r:embed="rId4"/>
          <a:stretch>
            <a:fillRect/>
          </a:stretch>
        </p:blipFill>
        <p:spPr>
          <a:xfrm>
            <a:off x="529752" y="879276"/>
            <a:ext cx="8080113" cy="5171647"/>
          </a:xfrm>
          <a:prstGeom prst="rect">
            <a:avLst/>
          </a:prstGeom>
        </p:spPr>
      </p:pic>
      <p:sp>
        <p:nvSpPr>
          <p:cNvPr id="15" name="Rectangle 14">
            <a:extLst>
              <a:ext uri="{FF2B5EF4-FFF2-40B4-BE49-F238E27FC236}">
                <a16:creationId xmlns:a16="http://schemas.microsoft.com/office/drawing/2014/main" id="{500773E6-273E-C84E-9F1E-F5664D7C2BBD}"/>
              </a:ext>
            </a:extLst>
          </p:cNvPr>
          <p:cNvSpPr/>
          <p:nvPr/>
        </p:nvSpPr>
        <p:spPr>
          <a:xfrm>
            <a:off x="863600" y="2346960"/>
            <a:ext cx="1696720" cy="25806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23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5"/>
          <p:cNvSpPr/>
          <p:nvPr/>
        </p:nvSpPr>
        <p:spPr>
          <a:xfrm>
            <a:off x="3679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3836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Open Sans" panose="020B0606030504020204" pitchFamily="34" charset="0"/>
                <a:sym typeface="Source Sans Pro"/>
              </a:rPr>
              <a:t>Create Model</a:t>
            </a:r>
            <a:endParaRPr sz="1800" b="1" dirty="0">
              <a:solidFill>
                <a:srgbClr val="263238"/>
              </a:solidFill>
              <a:latin typeface="Source Sans Pro"/>
              <a:ea typeface="Source Sans Pro"/>
              <a:cs typeface="Open Sans" panose="020B0606030504020204" pitchFamily="34" charset="0"/>
              <a:sym typeface="Source Sans Pro"/>
            </a:endParaRPr>
          </a:p>
        </p:txBody>
      </p:sp>
      <p:cxnSp>
        <p:nvCxnSpPr>
          <p:cNvPr id="181" name="Google Shape;181;p25"/>
          <p:cNvCxnSpPr>
            <a:stCxn id="182" idx="6"/>
            <a:endCxn id="179" idx="2"/>
          </p:cNvCxnSpPr>
          <p:nvPr/>
        </p:nvCxnSpPr>
        <p:spPr>
          <a:xfrm>
            <a:off x="2820350" y="2863378"/>
            <a:ext cx="859200" cy="0"/>
          </a:xfrm>
          <a:prstGeom prst="straightConnector1">
            <a:avLst/>
          </a:prstGeom>
          <a:noFill/>
          <a:ln w="9525" cap="flat" cmpd="sng">
            <a:solidFill>
              <a:srgbClr val="CFD8DC"/>
            </a:solidFill>
            <a:prstDash val="solid"/>
            <a:round/>
            <a:headEnd type="none" w="med" len="med"/>
            <a:tailEnd type="none" w="med" len="med"/>
          </a:ln>
        </p:spPr>
      </p:cxnSp>
      <p:sp>
        <p:nvSpPr>
          <p:cNvPr id="182" name="Google Shape;182;p25"/>
          <p:cNvSpPr/>
          <p:nvPr/>
        </p:nvSpPr>
        <p:spPr>
          <a:xfrm>
            <a:off x="1035650" y="1980328"/>
            <a:ext cx="1784700" cy="17661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192459" y="2135482"/>
            <a:ext cx="1471200" cy="14556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263238"/>
                </a:solidFill>
                <a:latin typeface="Source Sans Pro"/>
                <a:ea typeface="Source Sans Pro"/>
                <a:cs typeface="Open Sans" panose="020B0606030504020204" pitchFamily="34" charset="0"/>
                <a:sym typeface="Source Sans Pro"/>
              </a:rPr>
              <a:t>Get Data</a:t>
            </a:r>
            <a:endParaRPr sz="1800" b="1" dirty="0">
              <a:solidFill>
                <a:srgbClr val="263238"/>
              </a:solidFill>
              <a:latin typeface="Source Sans Pro"/>
              <a:ea typeface="Source Sans Pro"/>
              <a:cs typeface="Open Sans" panose="020B0606030504020204" pitchFamily="34" charset="0"/>
              <a:sym typeface="Source Sans Pro"/>
            </a:endParaRPr>
          </a:p>
        </p:txBody>
      </p:sp>
      <p:sp>
        <p:nvSpPr>
          <p:cNvPr id="14" name="Google Shape;98;p16">
            <a:extLst>
              <a:ext uri="{FF2B5EF4-FFF2-40B4-BE49-F238E27FC236}">
                <a16:creationId xmlns:a16="http://schemas.microsoft.com/office/drawing/2014/main" id="{BDEA72DA-541A-6B4A-84FE-4BAF735B4FCE}"/>
              </a:ext>
            </a:extLst>
          </p:cNvPr>
          <p:cNvSpPr txBox="1">
            <a:spLocks noGrp="1"/>
          </p:cNvSpPr>
          <p:nvPr>
            <p:ph type="sldNum" idx="12"/>
          </p:nvPr>
        </p:nvSpPr>
        <p:spPr>
          <a:xfrm>
            <a:off x="1499643" y="1610482"/>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a:t>
            </a:r>
            <a:endParaRPr dirty="0"/>
          </a:p>
        </p:txBody>
      </p:sp>
      <p:sp>
        <p:nvSpPr>
          <p:cNvPr id="15" name="Google Shape;98;p16">
            <a:extLst>
              <a:ext uri="{FF2B5EF4-FFF2-40B4-BE49-F238E27FC236}">
                <a16:creationId xmlns:a16="http://schemas.microsoft.com/office/drawing/2014/main" id="{9EEED421-E01E-B347-9162-79E68774CA04}"/>
              </a:ext>
            </a:extLst>
          </p:cNvPr>
          <p:cNvSpPr txBox="1">
            <a:spLocks/>
          </p:cNvSpPr>
          <p:nvPr/>
        </p:nvSpPr>
        <p:spPr>
          <a:xfrm>
            <a:off x="4144289" y="1610482"/>
            <a:ext cx="548700"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rgbClr val="0091EA"/>
                </a:solidFill>
                <a:latin typeface="Source Sans Pro"/>
                <a:ea typeface="Source Sans Pro"/>
                <a:cs typeface="Source Sans Pro"/>
                <a:sym typeface="Source Sans Pro"/>
              </a:defRPr>
            </a:lvl9pPr>
          </a:lstStyle>
          <a:p>
            <a:r>
              <a:rPr lang="en" dirty="0"/>
              <a:t>2</a:t>
            </a:r>
          </a:p>
        </p:txBody>
      </p:sp>
      <p:sp>
        <p:nvSpPr>
          <p:cNvPr id="4" name="Title 3">
            <a:extLst>
              <a:ext uri="{FF2B5EF4-FFF2-40B4-BE49-F238E27FC236}">
                <a16:creationId xmlns:a16="http://schemas.microsoft.com/office/drawing/2014/main" id="{0D321803-1573-5F48-A5D7-B935E6CC5B17}"/>
              </a:ext>
            </a:extLst>
          </p:cNvPr>
          <p:cNvSpPr>
            <a:spLocks noGrp="1"/>
          </p:cNvSpPr>
          <p:nvPr>
            <p:ph type="title"/>
          </p:nvPr>
        </p:nvSpPr>
        <p:spPr/>
        <p:txBody>
          <a:bodyPr/>
          <a:lstStyle/>
          <a:p>
            <a:r>
              <a:rPr lang="en-US" sz="3600" dirty="0">
                <a:latin typeface="Open Sans" panose="020B0606030504020204" pitchFamily="34" charset="0"/>
                <a:ea typeface="Open Sans" panose="020B0606030504020204" pitchFamily="34" charset="0"/>
                <a:cs typeface="Open Sans" panose="020B0606030504020204" pitchFamily="34" charset="0"/>
              </a:rPr>
              <a:t>Workflow</a:t>
            </a:r>
          </a:p>
        </p:txBody>
      </p:sp>
      <p:pic>
        <p:nvPicPr>
          <p:cNvPr id="5" name="Picture 4">
            <a:extLst>
              <a:ext uri="{FF2B5EF4-FFF2-40B4-BE49-F238E27FC236}">
                <a16:creationId xmlns:a16="http://schemas.microsoft.com/office/drawing/2014/main" id="{346972EB-AE41-4C4D-A6ED-A355514D2303}"/>
              </a:ext>
            </a:extLst>
          </p:cNvPr>
          <p:cNvPicPr>
            <a:picLocks noChangeAspect="1"/>
          </p:cNvPicPr>
          <p:nvPr/>
        </p:nvPicPr>
        <p:blipFill>
          <a:blip r:embed="rId3"/>
          <a:stretch>
            <a:fillRect/>
          </a:stretch>
        </p:blipFill>
        <p:spPr>
          <a:xfrm>
            <a:off x="1327176" y="4462549"/>
            <a:ext cx="1393995" cy="402294"/>
          </a:xfrm>
          <a:prstGeom prst="rect">
            <a:avLst/>
          </a:prstGeom>
        </p:spPr>
      </p:pic>
      <p:pic>
        <p:nvPicPr>
          <p:cNvPr id="7" name="Picture 6">
            <a:extLst>
              <a:ext uri="{FF2B5EF4-FFF2-40B4-BE49-F238E27FC236}">
                <a16:creationId xmlns:a16="http://schemas.microsoft.com/office/drawing/2014/main" id="{5057E327-1978-7F43-81CF-FFDD26B5A068}"/>
              </a:ext>
            </a:extLst>
          </p:cNvPr>
          <p:cNvPicPr>
            <a:picLocks noChangeAspect="1"/>
          </p:cNvPicPr>
          <p:nvPr/>
        </p:nvPicPr>
        <p:blipFill>
          <a:blip r:embed="rId4"/>
          <a:stretch>
            <a:fillRect/>
          </a:stretch>
        </p:blipFill>
        <p:spPr>
          <a:xfrm>
            <a:off x="1327176" y="3901390"/>
            <a:ext cx="893633" cy="406197"/>
          </a:xfrm>
          <a:prstGeom prst="rect">
            <a:avLst/>
          </a:prstGeom>
        </p:spPr>
      </p:pic>
      <p:pic>
        <p:nvPicPr>
          <p:cNvPr id="9" name="Picture 8">
            <a:extLst>
              <a:ext uri="{FF2B5EF4-FFF2-40B4-BE49-F238E27FC236}">
                <a16:creationId xmlns:a16="http://schemas.microsoft.com/office/drawing/2014/main" id="{C94F9E42-687B-A248-8168-DED4567D6CB5}"/>
              </a:ext>
            </a:extLst>
          </p:cNvPr>
          <p:cNvPicPr>
            <a:picLocks noChangeAspect="1"/>
          </p:cNvPicPr>
          <p:nvPr/>
        </p:nvPicPr>
        <p:blipFill>
          <a:blip r:embed="rId5"/>
          <a:stretch>
            <a:fillRect/>
          </a:stretch>
        </p:blipFill>
        <p:spPr>
          <a:xfrm>
            <a:off x="1196424" y="5019805"/>
            <a:ext cx="735536" cy="735536"/>
          </a:xfrm>
          <a:prstGeom prst="rect">
            <a:avLst/>
          </a:prstGeom>
        </p:spPr>
      </p:pic>
      <p:pic>
        <p:nvPicPr>
          <p:cNvPr id="13" name="Picture 12">
            <a:extLst>
              <a:ext uri="{FF2B5EF4-FFF2-40B4-BE49-F238E27FC236}">
                <a16:creationId xmlns:a16="http://schemas.microsoft.com/office/drawing/2014/main" id="{4C2CBFD4-C1B4-B549-B95C-7F89E5349B43}"/>
              </a:ext>
            </a:extLst>
          </p:cNvPr>
          <p:cNvPicPr>
            <a:picLocks noChangeAspect="1"/>
          </p:cNvPicPr>
          <p:nvPr/>
        </p:nvPicPr>
        <p:blipFill>
          <a:blip r:embed="rId6"/>
          <a:stretch>
            <a:fillRect/>
          </a:stretch>
        </p:blipFill>
        <p:spPr>
          <a:xfrm>
            <a:off x="3836459" y="3895642"/>
            <a:ext cx="1393265" cy="251492"/>
          </a:xfrm>
          <a:prstGeom prst="rect">
            <a:avLst/>
          </a:prstGeom>
        </p:spPr>
      </p:pic>
      <p:pic>
        <p:nvPicPr>
          <p:cNvPr id="18" name="Picture 17">
            <a:extLst>
              <a:ext uri="{FF2B5EF4-FFF2-40B4-BE49-F238E27FC236}">
                <a16:creationId xmlns:a16="http://schemas.microsoft.com/office/drawing/2014/main" id="{90F1682C-F26D-DD4B-8E3A-056A243BB0F7}"/>
              </a:ext>
            </a:extLst>
          </p:cNvPr>
          <p:cNvPicPr>
            <a:picLocks noChangeAspect="1"/>
          </p:cNvPicPr>
          <p:nvPr/>
        </p:nvPicPr>
        <p:blipFill>
          <a:blip r:embed="rId7"/>
          <a:stretch>
            <a:fillRect/>
          </a:stretch>
        </p:blipFill>
        <p:spPr>
          <a:xfrm>
            <a:off x="3836459" y="4462549"/>
            <a:ext cx="1115525" cy="321786"/>
          </a:xfrm>
          <a:prstGeom prst="rect">
            <a:avLst/>
          </a:prstGeom>
        </p:spPr>
      </p:pic>
    </p:spTree>
    <p:extLst>
      <p:ext uri="{BB962C8B-B14F-4D97-AF65-F5344CB8AC3E}">
        <p14:creationId xmlns:p14="http://schemas.microsoft.com/office/powerpoint/2010/main" val="364145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9"/>
                                        </p:tgtEl>
                                        <p:attrNameLst>
                                          <p:attrName>style.visibility</p:attrName>
                                        </p:attrNameLst>
                                      </p:cBhvr>
                                      <p:to>
                                        <p:strVal val="visible"/>
                                      </p:to>
                                    </p:set>
                                    <p:anim calcmode="lin" valueType="num">
                                      <p:cBhvr additive="base">
                                        <p:cTn id="17" dur="500" fill="hold"/>
                                        <p:tgtEl>
                                          <p:spTgt spid="179"/>
                                        </p:tgtEl>
                                        <p:attrNameLst>
                                          <p:attrName>ppt_x</p:attrName>
                                        </p:attrNameLst>
                                      </p:cBhvr>
                                      <p:tavLst>
                                        <p:tav tm="0">
                                          <p:val>
                                            <p:strVal val="1+#ppt_w/2"/>
                                          </p:val>
                                        </p:tav>
                                        <p:tav tm="100000">
                                          <p:val>
                                            <p:strVal val="#ppt_x"/>
                                          </p:val>
                                        </p:tav>
                                      </p:tavLst>
                                    </p:anim>
                                    <p:anim calcmode="lin" valueType="num">
                                      <p:cBhvr additive="base">
                                        <p:cTn id="18" dur="500" fill="hold"/>
                                        <p:tgtEl>
                                          <p:spTgt spid="17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80"/>
                                        </p:tgtEl>
                                        <p:attrNameLst>
                                          <p:attrName>style.visibility</p:attrName>
                                        </p:attrNameLst>
                                      </p:cBhvr>
                                      <p:to>
                                        <p:strVal val="visible"/>
                                      </p:to>
                                    </p:set>
                                    <p:anim calcmode="lin" valueType="num">
                                      <p:cBhvr additive="base">
                                        <p:cTn id="21" dur="500" fill="hold"/>
                                        <p:tgtEl>
                                          <p:spTgt spid="180"/>
                                        </p:tgtEl>
                                        <p:attrNameLst>
                                          <p:attrName>ppt_x</p:attrName>
                                        </p:attrNameLst>
                                      </p:cBhvr>
                                      <p:tavLst>
                                        <p:tav tm="0">
                                          <p:val>
                                            <p:strVal val="1+#ppt_w/2"/>
                                          </p:val>
                                        </p:tav>
                                        <p:tav tm="100000">
                                          <p:val>
                                            <p:strVal val="#ppt_x"/>
                                          </p:val>
                                        </p:tav>
                                      </p:tavLst>
                                    </p:anim>
                                    <p:anim calcmode="lin" valueType="num">
                                      <p:cBhvr additive="base">
                                        <p:cTn id="22" dur="500" fill="hold"/>
                                        <p:tgtEl>
                                          <p:spTgt spid="18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1+#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81"/>
                                        </p:tgtEl>
                                        <p:attrNameLst>
                                          <p:attrName>style.visibility</p:attrName>
                                        </p:attrNameLst>
                                      </p:cBhvr>
                                      <p:to>
                                        <p:strVal val="visible"/>
                                      </p:to>
                                    </p:set>
                                    <p:anim calcmode="lin" valueType="num">
                                      <p:cBhvr additive="base">
                                        <p:cTn id="37" dur="500" fill="hold"/>
                                        <p:tgtEl>
                                          <p:spTgt spid="181"/>
                                        </p:tgtEl>
                                        <p:attrNameLst>
                                          <p:attrName>ppt_x</p:attrName>
                                        </p:attrNameLst>
                                      </p:cBhvr>
                                      <p:tavLst>
                                        <p:tav tm="0">
                                          <p:val>
                                            <p:strVal val="1+#ppt_w/2"/>
                                          </p:val>
                                        </p:tav>
                                        <p:tav tm="100000">
                                          <p:val>
                                            <p:strVal val="#ppt_x"/>
                                          </p:val>
                                        </p:tav>
                                      </p:tavLst>
                                    </p:anim>
                                    <p:anim calcmode="lin" valueType="num">
                                      <p:cBhvr additive="base">
                                        <p:cTn id="38" dur="5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latin typeface="Open Sans" panose="020B0606030504020204" pitchFamily="34" charset="0"/>
                <a:ea typeface="Open Sans" panose="020B0606030504020204" pitchFamily="34" charset="0"/>
                <a:cs typeface="Open Sans" panose="020B0606030504020204" pitchFamily="34" charset="0"/>
              </a:rPr>
              <a:t>U-NET Architecture</a:t>
            </a:r>
            <a:endParaRPr sz="3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DD120827-1C12-4D45-84FB-B2186719CBC1}"/>
              </a:ext>
            </a:extLst>
          </p:cNvPr>
          <p:cNvPicPr>
            <a:picLocks noChangeAspect="1"/>
          </p:cNvPicPr>
          <p:nvPr/>
        </p:nvPicPr>
        <p:blipFill>
          <a:blip r:embed="rId3"/>
          <a:stretch>
            <a:fillRect/>
          </a:stretch>
        </p:blipFill>
        <p:spPr>
          <a:xfrm>
            <a:off x="634481" y="1952786"/>
            <a:ext cx="7875037" cy="3408330"/>
          </a:xfrm>
          <a:prstGeom prst="rect">
            <a:avLst/>
          </a:prstGeom>
        </p:spPr>
      </p:pic>
      <p:pic>
        <p:nvPicPr>
          <p:cNvPr id="5" name="Picture 4">
            <a:extLst>
              <a:ext uri="{FF2B5EF4-FFF2-40B4-BE49-F238E27FC236}">
                <a16:creationId xmlns:a16="http://schemas.microsoft.com/office/drawing/2014/main" id="{0A9E47B3-37B9-CF43-B040-72EFD4FAC873}"/>
              </a:ext>
            </a:extLst>
          </p:cNvPr>
          <p:cNvPicPr>
            <a:picLocks noChangeAspect="1"/>
          </p:cNvPicPr>
          <p:nvPr/>
        </p:nvPicPr>
        <p:blipFill>
          <a:blip r:embed="rId4"/>
          <a:stretch>
            <a:fillRect/>
          </a:stretch>
        </p:blipFill>
        <p:spPr>
          <a:xfrm>
            <a:off x="414694" y="2229496"/>
            <a:ext cx="1068873" cy="1068873"/>
          </a:xfrm>
          <a:prstGeom prst="rect">
            <a:avLst/>
          </a:prstGeom>
        </p:spPr>
      </p:pic>
      <p:pic>
        <p:nvPicPr>
          <p:cNvPr id="7" name="Picture 6">
            <a:extLst>
              <a:ext uri="{FF2B5EF4-FFF2-40B4-BE49-F238E27FC236}">
                <a16:creationId xmlns:a16="http://schemas.microsoft.com/office/drawing/2014/main" id="{5DE3BFAF-2DDD-3D45-BEFC-4FA0A8735EF7}"/>
              </a:ext>
            </a:extLst>
          </p:cNvPr>
          <p:cNvPicPr>
            <a:picLocks noChangeAspect="1"/>
          </p:cNvPicPr>
          <p:nvPr/>
        </p:nvPicPr>
        <p:blipFill>
          <a:blip r:embed="rId5"/>
          <a:stretch>
            <a:fillRect/>
          </a:stretch>
        </p:blipFill>
        <p:spPr>
          <a:xfrm>
            <a:off x="7653480" y="2229495"/>
            <a:ext cx="1068873" cy="10688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2305</TotalTime>
  <Words>1239</Words>
  <Application>Microsoft Macintosh PowerPoint</Application>
  <PresentationFormat>On-screen Show (4:3)</PresentationFormat>
  <Paragraphs>103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Open Sans</vt:lpstr>
      <vt:lpstr>Roboto Slab</vt:lpstr>
      <vt:lpstr>Source Sans Pro</vt:lpstr>
      <vt:lpstr>Cordelia template</vt:lpstr>
      <vt:lpstr>Cellular Nucleus Image Segmentation</vt:lpstr>
      <vt:lpstr>Agenda</vt:lpstr>
      <vt:lpstr>PowerPoint Presentation</vt:lpstr>
      <vt:lpstr>PowerPoint Presentation</vt:lpstr>
      <vt:lpstr>PowerPoint Presentation</vt:lpstr>
      <vt:lpstr>Workflow</vt:lpstr>
      <vt:lpstr>PowerPoint Presentation</vt:lpstr>
      <vt:lpstr>Workflow</vt:lpstr>
      <vt:lpstr>U-NET Architecture</vt:lpstr>
      <vt:lpstr>Workflow</vt:lpstr>
      <vt:lpstr>Results</vt:lpstr>
      <vt:lpstr>PowerPoint Presentation</vt:lpstr>
      <vt:lpstr>Results</vt:lpstr>
      <vt:lpstr>Future Work</vt:lpstr>
      <vt:lpstr>Thank You For Your Time</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Nucleus Image Segmentation</dc:title>
  <cp:lastModifiedBy>Microsoft Office User</cp:lastModifiedBy>
  <cp:revision>88</cp:revision>
  <cp:lastPrinted>2018-09-18T17:04:14Z</cp:lastPrinted>
  <dcterms:modified xsi:type="dcterms:W3CDTF">2018-09-19T02:14:40Z</dcterms:modified>
</cp:coreProperties>
</file>