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9" r:id="rId9"/>
    <p:sldId id="264" r:id="rId10"/>
    <p:sldId id="266" r:id="rId11"/>
    <p:sldId id="261" r:id="rId12"/>
    <p:sldId id="267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/>
    <p:restoredTop sz="86401"/>
  </p:normalViewPr>
  <p:slideViewPr>
    <p:cSldViewPr snapToGrid="0" snapToObjects="1">
      <p:cViewPr varScale="1">
        <p:scale>
          <a:sx n="105" d="100"/>
          <a:sy n="105" d="100"/>
        </p:scale>
        <p:origin x="200" y="664"/>
      </p:cViewPr>
      <p:guideLst/>
    </p:cSldViewPr>
  </p:slideViewPr>
  <p:outlineViewPr>
    <p:cViewPr>
      <p:scale>
        <a:sx n="33" d="100"/>
        <a:sy n="33" d="100"/>
      </p:scale>
      <p:origin x="0" y="-1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75" d="100"/>
        <a:sy n="2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s.stanford.edu/people/eroberts/courses/soco/projects/risc/risccis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assembly_programm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417A-5B01-1542-96C0-C963E1731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Assembly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D631B-DD56-AA40-BDBD-C51605186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&amp; </a:t>
            </a:r>
            <a:r>
              <a:rPr lang="de-DE" dirty="0" err="1"/>
              <a:t>Paradigms</a:t>
            </a:r>
            <a:endParaRPr lang="de-DE" dirty="0"/>
          </a:p>
          <a:p>
            <a:r>
              <a:rPr lang="de-DE" dirty="0"/>
              <a:t>Melvin Werthmüller, Christopher Christensen</a:t>
            </a:r>
          </a:p>
        </p:txBody>
      </p:sp>
    </p:spTree>
    <p:extLst>
      <p:ext uri="{BB962C8B-B14F-4D97-AF65-F5344CB8AC3E}">
        <p14:creationId xmlns:p14="http://schemas.microsoft.com/office/powerpoint/2010/main" val="183784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Basic Instructions: Jumps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</a:rPr>
              <a:t>assembly_conditions.htm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628F2454-5045-F54F-877E-F13501F84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de" dirty="0"/>
              <a:t>Problem: benötigen einen Weg, um die Reihenfolge der Instruktionen zu ändern</a:t>
            </a:r>
          </a:p>
          <a:p>
            <a:r>
              <a:rPr lang="de-DE" dirty="0"/>
              <a:t>Lösung: Jumps</a:t>
            </a:r>
          </a:p>
          <a:p>
            <a:r>
              <a:rPr lang="de-DE" b="1" dirty="0"/>
              <a:t>Unconditional Jumps </a:t>
            </a:r>
            <a:r>
              <a:rPr lang="de-DE" dirty="0"/>
              <a:t>(JMP)</a:t>
            </a:r>
            <a:endParaRPr lang="de-DE" b="1" dirty="0"/>
          </a:p>
          <a:p>
            <a:r>
              <a:rPr lang="de-DE" b="1" dirty="0"/>
              <a:t>Conditional Jumps</a:t>
            </a:r>
          </a:p>
          <a:p>
            <a:r>
              <a:rPr lang="de-DE" dirty="0"/>
              <a:t>Bedingungen mit CMP überprüft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</p:txBody>
      </p:sp>
      <p:pic>
        <p:nvPicPr>
          <p:cNvPr id="12" name="Picture 11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904AFEE-D6A1-2A4D-A54F-AF95E8981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3934320"/>
            <a:ext cx="5969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3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Zusammenspiel mit HW: Registers</a:t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2285-1E8D-C241-9802-A601D8E3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139DF2-8C4A-894B-9C38-29D8EFEF8058}"/>
              </a:ext>
            </a:extLst>
          </p:cNvPr>
          <p:cNvSpPr txBox="1">
            <a:spLocks/>
          </p:cNvSpPr>
          <p:nvPr/>
        </p:nvSpPr>
        <p:spPr>
          <a:xfrm>
            <a:off x="4021668" y="10165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registers store data elements for processing without having to access the memory. A limited number of registers are built into the processor chip</a:t>
            </a:r>
          </a:p>
          <a:p>
            <a:r>
              <a:rPr lang="de-DE" dirty="0"/>
              <a:t> </a:t>
            </a:r>
            <a:r>
              <a:rPr lang="en-US" dirty="0"/>
              <a:t>General registers</a:t>
            </a:r>
          </a:p>
          <a:p>
            <a:pPr lvl="1"/>
            <a:r>
              <a:rPr lang="en-US" dirty="0"/>
              <a:t>Data registers</a:t>
            </a:r>
          </a:p>
          <a:p>
            <a:pPr lvl="1"/>
            <a:r>
              <a:rPr lang="en-US" dirty="0"/>
              <a:t>Pointer registers</a:t>
            </a:r>
          </a:p>
          <a:p>
            <a:pPr lvl="1"/>
            <a:r>
              <a:rPr lang="en-US" dirty="0"/>
              <a:t>Index registers</a:t>
            </a:r>
          </a:p>
          <a:p>
            <a:r>
              <a:rPr lang="en-US" dirty="0"/>
              <a:t>Control registers</a:t>
            </a:r>
          </a:p>
          <a:p>
            <a:r>
              <a:rPr lang="en-US" dirty="0"/>
              <a:t>Segment registers</a:t>
            </a:r>
          </a:p>
        </p:txBody>
      </p:sp>
    </p:spTree>
    <p:extLst>
      <p:ext uri="{BB962C8B-B14F-4D97-AF65-F5344CB8AC3E}">
        <p14:creationId xmlns:p14="http://schemas.microsoft.com/office/powerpoint/2010/main" val="4264246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Zusammenspiel mit HW: Memory </a:t>
            </a:r>
            <a:r>
              <a:rPr lang="de-DE" sz="1800" dirty="0" err="1"/>
              <a:t>Addressing</a:t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2285-1E8D-C241-9802-A601D8E3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r>
              <a:rPr lang="de" dirty="0" err="1"/>
              <a:t>Addressen</a:t>
            </a:r>
            <a:r>
              <a:rPr lang="de" dirty="0"/>
              <a:t> sind Referenzen auf Daten, die der Prozessor während dem Ausführen eines </a:t>
            </a:r>
            <a:r>
              <a:rPr lang="de" dirty="0" err="1"/>
              <a:t>Programs</a:t>
            </a:r>
            <a:r>
              <a:rPr lang="de" dirty="0"/>
              <a:t> verwendet</a:t>
            </a:r>
          </a:p>
          <a:p>
            <a:r>
              <a:rPr lang="de" dirty="0"/>
              <a:t>3 Formen</a:t>
            </a:r>
          </a:p>
          <a:p>
            <a:pPr lvl="1"/>
            <a:r>
              <a:rPr lang="en-US" b="1" dirty="0"/>
              <a:t>Register Addressing </a:t>
            </a:r>
            <a:r>
              <a:rPr lang="en-US" dirty="0"/>
              <a:t>(Register der </a:t>
            </a:r>
            <a:r>
              <a:rPr lang="en-US" dirty="0" err="1"/>
              <a:t>Operanden</a:t>
            </a:r>
            <a:r>
              <a:rPr lang="en-US" dirty="0"/>
              <a:t>)</a:t>
            </a:r>
            <a:endParaRPr lang="en-US" b="1" dirty="0"/>
          </a:p>
          <a:p>
            <a:pPr lvl="1"/>
            <a:r>
              <a:rPr lang="en-US" b="1" dirty="0"/>
              <a:t>Immediate Addressing </a:t>
            </a:r>
            <a:r>
              <a:rPr lang="en-US" dirty="0"/>
              <a:t>(</a:t>
            </a:r>
            <a:r>
              <a:rPr lang="en-US" dirty="0" err="1"/>
              <a:t>Konstanten</a:t>
            </a:r>
            <a:r>
              <a:rPr lang="en-US" dirty="0"/>
              <a:t>)</a:t>
            </a:r>
            <a:endParaRPr lang="en-US" b="1" dirty="0"/>
          </a:p>
          <a:p>
            <a:pPr lvl="1"/>
            <a:r>
              <a:rPr lang="en-US" b="1" dirty="0"/>
              <a:t>Direct Memory Addressing </a:t>
            </a:r>
            <a:r>
              <a:rPr lang="en-US" dirty="0"/>
              <a:t>(</a:t>
            </a:r>
            <a:r>
              <a:rPr lang="en-US" dirty="0" err="1"/>
              <a:t>Direkter</a:t>
            </a:r>
            <a:r>
              <a:rPr lang="en-US" dirty="0"/>
              <a:t> </a:t>
            </a:r>
            <a:r>
              <a:rPr lang="en-US" dirty="0" err="1"/>
              <a:t>Zugriff</a:t>
            </a:r>
            <a:r>
              <a:rPr lang="en-US" dirty="0"/>
              <a:t> auf Memory)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148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25DAA1D-475A-D24A-A23C-EF6BD80C9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604380"/>
            <a:ext cx="7315200" cy="5120640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Register Addressing</a:t>
            </a:r>
            <a:endParaRPr lang="en-US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marL="502920" lvl="1" indent="0">
              <a:buNone/>
            </a:pPr>
            <a:endParaRPr lang="en-US" b="1" dirty="0"/>
          </a:p>
          <a:p>
            <a:pPr lvl="1"/>
            <a:r>
              <a:rPr lang="en-US" b="1" dirty="0"/>
              <a:t>Immediate Addressing</a:t>
            </a:r>
            <a:endParaRPr lang="en-US" dirty="0"/>
          </a:p>
          <a:p>
            <a:pPr marL="502920" lvl="1" indent="0">
              <a:buNone/>
            </a:pP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Direct Memory Addressing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Zusammenspiel mit HW: Memory </a:t>
            </a:r>
            <a:r>
              <a:rPr lang="de-DE" sz="1800" dirty="0" err="1"/>
              <a:t>Addressing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AC4A73-DCB3-214C-9CE2-EA1075E01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330" y="1700128"/>
            <a:ext cx="5943600" cy="927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2A8433-70D9-A444-B76C-527DADB7C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530" y="3376786"/>
            <a:ext cx="5867400" cy="901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BF29CF-AF62-F948-975F-653E18120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0530" y="5028044"/>
            <a:ext cx="59055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53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Code Beispiel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AD130D-3A30-2C48-A332-BA0E021C8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Stack Counter (Basic Instructions)</a:t>
            </a:r>
          </a:p>
          <a:p>
            <a:r>
              <a:rPr lang="de-DE" dirty="0" err="1"/>
              <a:t>Fibonacci</a:t>
            </a:r>
            <a:r>
              <a:rPr lang="de-DE" dirty="0"/>
              <a:t> (RISC)</a:t>
            </a:r>
          </a:p>
        </p:txBody>
      </p:sp>
    </p:spTree>
    <p:extLst>
      <p:ext uri="{BB962C8B-B14F-4D97-AF65-F5344CB8AC3E}">
        <p14:creationId xmlns:p14="http://schemas.microsoft.com/office/powerpoint/2010/main" val="424172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7248-9E14-3A49-9E77-66FF7AB9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Assembly?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140AB-7A89-9643-8E64-1436947F7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Low-level Programmiersprache</a:t>
            </a:r>
          </a:p>
          <a:p>
            <a:r>
              <a:rPr lang="de" dirty="0"/>
              <a:t>Abstraktion von Maschinencode für bessere Verständlichkeit</a:t>
            </a:r>
          </a:p>
          <a:p>
            <a:r>
              <a:rPr lang="de" dirty="0"/>
              <a:t>Spezifisch für bestimmte Computer-Architektur (sprich Prozessoren)</a:t>
            </a:r>
          </a:p>
          <a:p>
            <a:r>
              <a:rPr lang="de" dirty="0"/>
              <a:t>Instruktionen in symbolischen Code repräsentiert</a:t>
            </a:r>
          </a:p>
          <a:p>
            <a:r>
              <a:rPr lang="de" dirty="0"/>
              <a:t>Wird in ausführbaren Maschinencode konvertiert durch Dienstprogramm (Assembler), wie NASM oder MASM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EAC28D-F1E8-8B47-B4E6-33ED150A93D2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51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0AAF-D680-0840-B268-A4D171BA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5C9C-6D14-BD44-9B49-16E5EA70E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weniger Memory und Ausführzeiten</a:t>
            </a:r>
          </a:p>
          <a:p>
            <a:r>
              <a:rPr lang="de" dirty="0"/>
              <a:t>Erlaubt hardwarespezifisch komplexere Aufgaben einfacher umzusetzen</a:t>
            </a:r>
          </a:p>
          <a:p>
            <a:r>
              <a:rPr lang="de" dirty="0"/>
              <a:t>geeignet für zeitkritische Aufgaben</a:t>
            </a:r>
          </a:p>
          <a:p>
            <a:r>
              <a:rPr lang="de" dirty="0"/>
              <a:t>geeignet für Interrupt Service </a:t>
            </a:r>
            <a:r>
              <a:rPr lang="de" dirty="0" err="1"/>
              <a:t>Routines</a:t>
            </a:r>
            <a:endParaRPr lang="de" dirty="0"/>
          </a:p>
          <a:p>
            <a:r>
              <a:rPr lang="de" dirty="0"/>
              <a:t>geeignet für Memory Resident Programme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3DFDCE-D991-2348-A3B0-6B5499F6C50F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2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Architekturen </a:t>
            </a:r>
            <a:r>
              <a:rPr lang="de-DE" sz="1800"/>
              <a:t>(Typen von Prozessoren)</a:t>
            </a:r>
            <a:br>
              <a:rPr lang="de-DE"/>
            </a:b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2285-1E8D-C241-9802-A601D8E3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88311"/>
            <a:ext cx="7315200" cy="49367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CISC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C</a:t>
            </a:r>
            <a:r>
              <a:rPr lang="de-DE" dirty="0"/>
              <a:t>omplex </a:t>
            </a:r>
            <a:r>
              <a:rPr lang="de-DE" b="1" dirty="0"/>
              <a:t>I</a:t>
            </a:r>
            <a:r>
              <a:rPr lang="de-DE" dirty="0"/>
              <a:t>nstruction </a:t>
            </a:r>
            <a:r>
              <a:rPr lang="de-DE" b="1" dirty="0"/>
              <a:t>S</a:t>
            </a:r>
            <a:r>
              <a:rPr lang="de-DE" dirty="0"/>
              <a:t>et </a:t>
            </a:r>
            <a:r>
              <a:rPr lang="de-DE" b="1" dirty="0"/>
              <a:t>C</a:t>
            </a:r>
            <a:r>
              <a:rPr lang="de-DE" dirty="0"/>
              <a:t>omputer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Ziel: Ein Task in so wenig Zeilen wie möglich abarbeiten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Vorfahre von RISC</a:t>
            </a:r>
          </a:p>
          <a:p>
            <a:pPr>
              <a:lnSpc>
                <a:spcPct val="150000"/>
              </a:lnSpc>
            </a:pPr>
            <a:r>
              <a:rPr lang="de-DE" dirty="0"/>
              <a:t>RISC</a:t>
            </a:r>
          </a:p>
          <a:p>
            <a:pPr lvl="1">
              <a:lnSpc>
                <a:spcPct val="150000"/>
              </a:lnSpc>
            </a:pPr>
            <a:r>
              <a:rPr lang="de-DE" b="1" dirty="0"/>
              <a:t>R</a:t>
            </a:r>
            <a:r>
              <a:rPr lang="de-DE" dirty="0"/>
              <a:t>educed </a:t>
            </a:r>
            <a:r>
              <a:rPr lang="de-DE" b="1" dirty="0"/>
              <a:t>I</a:t>
            </a:r>
            <a:r>
              <a:rPr lang="de-DE" dirty="0"/>
              <a:t>nstruction </a:t>
            </a:r>
            <a:r>
              <a:rPr lang="de-DE" b="1" dirty="0"/>
              <a:t>S</a:t>
            </a:r>
            <a:r>
              <a:rPr lang="de-DE" dirty="0"/>
              <a:t>et </a:t>
            </a:r>
            <a:r>
              <a:rPr lang="de-DE" b="1" dirty="0"/>
              <a:t>C</a:t>
            </a:r>
            <a:r>
              <a:rPr lang="de-DE" dirty="0"/>
              <a:t>omputer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Ziel: Einfache Instruktionen in einem </a:t>
            </a:r>
            <a:r>
              <a:rPr lang="de-DE" dirty="0" err="1"/>
              <a:t>Clock</a:t>
            </a:r>
            <a:r>
              <a:rPr lang="de-DE" dirty="0"/>
              <a:t>-Cycle abarbeiten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Wurde wegen des Fortschreitens von 8- und 16-Bit- zu 32-Bit-Architekturen benötigt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6FB2B2-1B71-C948-AB25-3CB96B46B604}"/>
              </a:ext>
            </a:extLst>
          </p:cNvPr>
          <p:cNvSpPr/>
          <p:nvPr/>
        </p:nvSpPr>
        <p:spPr>
          <a:xfrm>
            <a:off x="3869268" y="5725020"/>
            <a:ext cx="7315200" cy="3678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Viele Prozessoren heute sind ein Mix aus CISC und RISC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33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25C3-8767-2447-9D8F-65A6BD5A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RISC vs. CISC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626DC-0B3B-B84C-AA6D-282EB9428F06}"/>
              </a:ext>
            </a:extLst>
          </p:cNvPr>
          <p:cNvSpPr txBox="1"/>
          <p:nvPr/>
        </p:nvSpPr>
        <p:spPr>
          <a:xfrm>
            <a:off x="7010400" y="55389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95C4E-7C8B-3E43-8603-0F2E3E9B956C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https://cs.stanford.edu/people/eroberts/courses/soco/projects/risc/risccisc/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71B51A-6762-B149-A235-1B4DB7E404F2}"/>
              </a:ext>
            </a:extLst>
          </p:cNvPr>
          <p:cNvSpPr/>
          <p:nvPr/>
        </p:nvSpPr>
        <p:spPr>
          <a:xfrm>
            <a:off x="3951866" y="5011312"/>
            <a:ext cx="32757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" sz="1400" b="1" dirty="0">
                <a:solidFill>
                  <a:srgbClr val="777777"/>
                </a:solidFill>
                <a:latin typeface="Open Sans"/>
              </a:rPr>
              <a:t>Beispiele CISC</a:t>
            </a:r>
            <a:r>
              <a:rPr lang="de" sz="1400" dirty="0">
                <a:solidFill>
                  <a:srgbClr val="777777"/>
                </a:solidFill>
                <a:latin typeface="Open Sans"/>
              </a:rPr>
              <a:t>: Motorola 68000 (68K), DEC VAX, PDP-11, mehrere Generationen von Intel x86, und 8051</a:t>
            </a:r>
          </a:p>
        </p:txBody>
      </p:sp>
      <p:pic>
        <p:nvPicPr>
          <p:cNvPr id="12" name="Picture 11" descr="A circuit board&#13;&#10;&#13;&#10;Description automatically generated">
            <a:extLst>
              <a:ext uri="{FF2B5EF4-FFF2-40B4-BE49-F238E27FC236}">
                <a16:creationId xmlns:a16="http://schemas.microsoft.com/office/drawing/2014/main" id="{4CAC02F0-AF0A-AB48-A028-146A2FE17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866" y="3970768"/>
            <a:ext cx="3275763" cy="902428"/>
          </a:xfrm>
          <a:prstGeom prst="rect">
            <a:avLst/>
          </a:prstGeom>
        </p:spPr>
      </p:pic>
      <p:pic>
        <p:nvPicPr>
          <p:cNvPr id="14" name="Picture 13" descr="A blue sign sitting on the side of a circuit board&#13;&#10;&#13;&#10;Description automatically generated">
            <a:extLst>
              <a:ext uri="{FF2B5EF4-FFF2-40B4-BE49-F238E27FC236}">
                <a16:creationId xmlns:a16="http://schemas.microsoft.com/office/drawing/2014/main" id="{2E30F7AC-080D-4144-B51C-EC630A33E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601" y="3938610"/>
            <a:ext cx="914400" cy="9398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5E3B5AA-9322-DD40-B709-42C57733571B}"/>
              </a:ext>
            </a:extLst>
          </p:cNvPr>
          <p:cNvSpPr/>
          <p:nvPr/>
        </p:nvSpPr>
        <p:spPr>
          <a:xfrm>
            <a:off x="7979094" y="4992557"/>
            <a:ext cx="327576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" sz="1400" b="1" dirty="0">
                <a:solidFill>
                  <a:srgbClr val="777777"/>
                </a:solidFill>
                <a:latin typeface="Open Sans"/>
              </a:rPr>
              <a:t>Beispiele RISC</a:t>
            </a:r>
            <a:r>
              <a:rPr lang="de" sz="1400" dirty="0">
                <a:solidFill>
                  <a:srgbClr val="777777"/>
                </a:solidFill>
                <a:latin typeface="Open Sans"/>
              </a:rPr>
              <a:t>: </a:t>
            </a:r>
            <a:r>
              <a:rPr lang="en-US" sz="1400" dirty="0">
                <a:solidFill>
                  <a:srgbClr val="777777"/>
                </a:solidFill>
                <a:latin typeface="Open Sans"/>
              </a:rPr>
              <a:t>MIPS, PowerPC, Atmel’s AVR, Microchip PIC processors, Arm processors, RISC-V, und </a:t>
            </a:r>
            <a:r>
              <a:rPr lang="en-US" sz="1400" dirty="0" err="1">
                <a:solidFill>
                  <a:srgbClr val="777777"/>
                </a:solidFill>
                <a:latin typeface="Open Sans"/>
              </a:rPr>
              <a:t>alle</a:t>
            </a:r>
            <a:r>
              <a:rPr lang="en-US" sz="1400" dirty="0">
                <a:solidFill>
                  <a:srgbClr val="777777"/>
                </a:solidFill>
                <a:latin typeface="Open Sans"/>
              </a:rPr>
              <a:t> </a:t>
            </a:r>
            <a:r>
              <a:rPr lang="en-US" sz="1400" dirty="0" err="1">
                <a:solidFill>
                  <a:srgbClr val="777777"/>
                </a:solidFill>
                <a:latin typeface="Open Sans"/>
              </a:rPr>
              <a:t>modernen</a:t>
            </a:r>
            <a:r>
              <a:rPr lang="en-US" sz="1400" dirty="0">
                <a:solidFill>
                  <a:srgbClr val="777777"/>
                </a:solidFill>
                <a:latin typeface="Open Sans"/>
              </a:rPr>
              <a:t> </a:t>
            </a:r>
            <a:r>
              <a:rPr lang="en-US" sz="1400" dirty="0" err="1">
                <a:solidFill>
                  <a:srgbClr val="777777"/>
                </a:solidFill>
                <a:latin typeface="Open Sans"/>
              </a:rPr>
              <a:t>Mikroprozessoren</a:t>
            </a:r>
            <a:r>
              <a:rPr lang="en-US" sz="1400" dirty="0">
                <a:solidFill>
                  <a:srgbClr val="777777"/>
                </a:solidFill>
                <a:latin typeface="Open Sans"/>
              </a:rPr>
              <a:t> </a:t>
            </a:r>
            <a:r>
              <a:rPr lang="en-US" sz="1400" dirty="0" err="1">
                <a:solidFill>
                  <a:srgbClr val="777777"/>
                </a:solidFill>
                <a:latin typeface="Open Sans"/>
              </a:rPr>
              <a:t>haben</a:t>
            </a:r>
            <a:r>
              <a:rPr lang="en-US" sz="1400" dirty="0">
                <a:solidFill>
                  <a:srgbClr val="777777"/>
                </a:solidFill>
                <a:latin typeface="Open Sans"/>
              </a:rPr>
              <a:t> </a:t>
            </a:r>
            <a:r>
              <a:rPr lang="en-US" sz="1400" dirty="0" err="1">
                <a:solidFill>
                  <a:srgbClr val="777777"/>
                </a:solidFill>
                <a:latin typeface="Open Sans"/>
              </a:rPr>
              <a:t>mindestens</a:t>
            </a:r>
            <a:r>
              <a:rPr lang="en-US" sz="1400" dirty="0">
                <a:solidFill>
                  <a:srgbClr val="777777"/>
                </a:solidFill>
                <a:latin typeface="Open Sans"/>
              </a:rPr>
              <a:t> </a:t>
            </a:r>
            <a:r>
              <a:rPr lang="en-US" sz="1400" dirty="0" err="1">
                <a:solidFill>
                  <a:srgbClr val="777777"/>
                </a:solidFill>
                <a:latin typeface="Open Sans"/>
              </a:rPr>
              <a:t>Elemente</a:t>
            </a:r>
            <a:r>
              <a:rPr lang="en-US" sz="1400" dirty="0">
                <a:solidFill>
                  <a:srgbClr val="777777"/>
                </a:solidFill>
                <a:latin typeface="Open Sans"/>
              </a:rPr>
              <a:t> von RISC</a:t>
            </a:r>
            <a:endParaRPr lang="de" sz="1400" dirty="0">
              <a:solidFill>
                <a:srgbClr val="777777"/>
              </a:solidFill>
              <a:latin typeface="Open Sans"/>
            </a:endParaRP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5B4C5269-8CD8-224C-9706-6499F8ECFD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953648"/>
              </p:ext>
            </p:extLst>
          </p:nvPr>
        </p:nvGraphicFramePr>
        <p:xfrm>
          <a:off x="3939657" y="775565"/>
          <a:ext cx="7315200" cy="2886911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115404165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395578863"/>
                    </a:ext>
                  </a:extLst>
                </a:gridCol>
              </a:tblGrid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CISC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RISC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54285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Schwerpunkt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Hardware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Schwerpunkt Software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332215"/>
                  </a:ext>
                </a:extLst>
              </a:tr>
              <a:tr h="416813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Multi-clock </a:t>
                      </a:r>
                      <a:r>
                        <a:rPr lang="en-US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komplexe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Anweisungen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Single-clock (reduced instruction only)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036458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algn="l"/>
                      <a:r>
                        <a:rPr lang="de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Weniger Code, hohe Zyklen pro Sekunde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Mehr Code, niedrige Zyklen pro Sekunde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744624"/>
                  </a:ext>
                </a:extLst>
              </a:tr>
              <a:tr h="636422">
                <a:tc>
                  <a:txBody>
                    <a:bodyPr/>
                    <a:lstStyle/>
                    <a:p>
                      <a:pPr algn="l"/>
                      <a:r>
                        <a:rPr lang="de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Transistoren zum Speichern verwendet komplexe Anweisungen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Verwendet mehr Transistoren in den Speicherregistern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553503"/>
                  </a:ext>
                </a:extLst>
              </a:tr>
              <a:tr h="636422"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Memory-to-memory: </a:t>
                      </a:r>
                      <a:br>
                        <a:rPr lang="en-US" sz="1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</a:br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"LOAD" und "STORE" in Anweisungen </a:t>
                      </a:r>
                      <a:r>
                        <a:rPr 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eingebettet</a:t>
                      </a:r>
                      <a:endParaRPr lang="en-US" sz="1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" sz="1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Register-</a:t>
                      </a:r>
                      <a:r>
                        <a:rPr lang="de" sz="17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to</a:t>
                      </a:r>
                      <a:r>
                        <a:rPr lang="de" sz="1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-register: </a:t>
                      </a:r>
                      <a:br>
                        <a:rPr lang="de" sz="1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</a:br>
                      <a:r>
                        <a:rPr lang="de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"LOAD" und "STORE" unabhängige Anweisungen</a:t>
                      </a:r>
                      <a:endParaRPr lang="de" sz="1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755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21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Basic Instructions: Syntax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83127" y="6589016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C7D1EA-D7E2-1341-9235-97E6F829EF9F}"/>
              </a:ext>
            </a:extLst>
          </p:cNvPr>
          <p:cNvSpPr txBox="1"/>
          <p:nvPr/>
        </p:nvSpPr>
        <p:spPr>
          <a:xfrm>
            <a:off x="3869268" y="3899559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</a:rPr>
              <a:t>operation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</a:rPr>
              <a:t> [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</a:rPr>
              <a:t>operand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</a:rPr>
              <a:t>, …]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EB53945-8CA6-244D-9FDD-3E740D93B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640" y="4491839"/>
            <a:ext cx="4908972" cy="113063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21737A-339A-2D4E-AB0A-AAE96D2AD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769645"/>
              </p:ext>
            </p:extLst>
          </p:nvPr>
        </p:nvGraphicFramePr>
        <p:xfrm>
          <a:off x="3869268" y="752971"/>
          <a:ext cx="7315200" cy="2874872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990149135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530611058"/>
                    </a:ext>
                  </a:extLst>
                </a:gridCol>
              </a:tblGrid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Anweisung</a:t>
                      </a:r>
                      <a:endParaRPr lang="en-US" sz="1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Beschreibung</a:t>
                      </a:r>
                      <a:endParaRPr lang="en-US" sz="1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48051"/>
                  </a:ext>
                </a:extLst>
              </a:tr>
              <a:tr h="636422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mov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Bewegt einen Wert in ein Register (move)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702780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add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Addition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031762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sub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Subtraktion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431438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push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Wert auf Stack </a:t>
                      </a:r>
                      <a:r>
                        <a:rPr lang="en-US" sz="17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pushen</a:t>
                      </a:r>
                      <a:endParaRPr lang="en-US" sz="1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598823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pop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Wert von Stack </a:t>
                      </a:r>
                      <a:r>
                        <a:rPr lang="en-US" sz="17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entfernen</a:t>
                      </a:r>
                      <a:endParaRPr lang="en-US" sz="1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268053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int</a:t>
                      </a:r>
                      <a:endParaRPr lang="en-US" sz="1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Interrupt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79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56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Basic Instructions: System Calls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451FC3-2BDC-3D44-ADF0-DC8372DCE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Methoden, um vom Betriebssystem bestimmte Funktionalitäten aufzurufen (z.B. Lesen oder Schreiben von Daten)</a:t>
            </a:r>
          </a:p>
          <a:p>
            <a:r>
              <a:rPr lang="de" dirty="0"/>
              <a:t>Kontrolle wird während der Ausführung dem Kernel übergeben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779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Basic Instructions: System Calls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42BFAB9-89BD-4747-A0C3-2EA1474F5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506147"/>
            <a:ext cx="7315200" cy="25543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" dirty="0"/>
              <a:t>Vorgehen: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" sz="1600" dirty="0"/>
              <a:t>  </a:t>
            </a:r>
            <a:r>
              <a:rPr lang="de" sz="1600" b="1" dirty="0"/>
              <a:t>System Call </a:t>
            </a:r>
            <a:r>
              <a:rPr lang="de" sz="1600" dirty="0"/>
              <a:t>in Register </a:t>
            </a:r>
            <a:r>
              <a:rPr lang="de" sz="1600" dirty="0" err="1"/>
              <a:t>eax</a:t>
            </a:r>
            <a:r>
              <a:rPr lang="de" sz="1600" dirty="0"/>
              <a:t> speichern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" sz="1600" dirty="0"/>
              <a:t>  </a:t>
            </a:r>
            <a:r>
              <a:rPr lang="de" sz="1600" b="1" dirty="0"/>
              <a:t>Argumente</a:t>
            </a:r>
            <a:r>
              <a:rPr lang="de" sz="1600" dirty="0"/>
              <a:t> zum System Call in die Register </a:t>
            </a:r>
            <a:r>
              <a:rPr lang="de" sz="1600" dirty="0" err="1"/>
              <a:t>ebx</a:t>
            </a:r>
            <a:r>
              <a:rPr lang="de" sz="1600" dirty="0"/>
              <a:t>, </a:t>
            </a:r>
            <a:r>
              <a:rPr lang="de" sz="1600" dirty="0" err="1"/>
              <a:t>ecx</a:t>
            </a:r>
            <a:r>
              <a:rPr lang="de" sz="1600" dirty="0"/>
              <a:t>, </a:t>
            </a:r>
            <a:r>
              <a:rPr lang="de" sz="1600" dirty="0" err="1"/>
              <a:t>edx</a:t>
            </a:r>
            <a:r>
              <a:rPr lang="de" sz="1600" dirty="0"/>
              <a:t> speichern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de" sz="1600" dirty="0"/>
              <a:t>  </a:t>
            </a:r>
            <a:r>
              <a:rPr lang="de" sz="1600" b="1" dirty="0"/>
              <a:t>Interrupt</a:t>
            </a:r>
            <a:r>
              <a:rPr lang="de" sz="1600" dirty="0"/>
              <a:t> mit 0x80 ausführen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CABFD5-8000-3A4C-8782-BA27C1BA1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936578"/>
              </p:ext>
            </p:extLst>
          </p:nvPr>
        </p:nvGraphicFramePr>
        <p:xfrm>
          <a:off x="3869268" y="764712"/>
          <a:ext cx="7315200" cy="2611525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307275898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511954097"/>
                    </a:ext>
                  </a:extLst>
                </a:gridCol>
              </a:tblGrid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eax</a:t>
                      </a:r>
                      <a:endParaRPr lang="en-US" sz="17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System Call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047265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sys_exit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849113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sys_fork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882395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sys_read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293796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sys_write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972524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sys_open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953116"/>
                  </a:ext>
                </a:extLst>
              </a:tr>
              <a:tr h="373075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</a:t>
                      </a: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sys_close</a:t>
                      </a:r>
                      <a:endParaRPr lang="en-US" sz="1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18872" marR="118872" marT="54864" marB="5486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382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537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170F-DA51-9542-AF7E-5B03F8E0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</a:t>
            </a:r>
            <a:br>
              <a:rPr lang="de-DE" dirty="0"/>
            </a:br>
            <a:r>
              <a:rPr lang="de-DE" sz="1800" dirty="0"/>
              <a:t>Basic Instructions: System Calls</a:t>
            </a:r>
            <a:br>
              <a:rPr lang="de-DE" dirty="0"/>
            </a:b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C4150B-1425-4B4B-9601-12F94AEABDB4}"/>
              </a:ext>
            </a:extLst>
          </p:cNvPr>
          <p:cNvSpPr/>
          <p:nvPr/>
        </p:nvSpPr>
        <p:spPr>
          <a:xfrm>
            <a:off x="0" y="6577831"/>
            <a:ext cx="12191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assembly_programming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4535AC-6CEF-2E45-BAB7-3719777D8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693" y="2832800"/>
            <a:ext cx="7315200" cy="1040384"/>
          </a:xfrm>
          <a:prstGeom prst="rect">
            <a:avLst/>
          </a:prstGeom>
        </p:spPr>
      </p:pic>
      <p:sp>
        <p:nvSpPr>
          <p:cNvPr id="11" name="Bent-Up Arrow 10">
            <a:extLst>
              <a:ext uri="{FF2B5EF4-FFF2-40B4-BE49-F238E27FC236}">
                <a16:creationId xmlns:a16="http://schemas.microsoft.com/office/drawing/2014/main" id="{53D27C6C-2902-D74F-9BFF-05691C7F354B}"/>
              </a:ext>
            </a:extLst>
          </p:cNvPr>
          <p:cNvSpPr/>
          <p:nvPr/>
        </p:nvSpPr>
        <p:spPr>
          <a:xfrm flipH="1" flipV="1">
            <a:off x="4660105" y="2589578"/>
            <a:ext cx="687600" cy="383437"/>
          </a:xfrm>
          <a:prstGeom prst="bentUpArrow">
            <a:avLst>
              <a:gd name="adj1" fmla="val 4245"/>
              <a:gd name="adj2" fmla="val 7662"/>
              <a:gd name="adj3" fmla="val 13575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8519BF-DD32-EE47-BE1C-9A08D19C3FE4}"/>
              </a:ext>
            </a:extLst>
          </p:cNvPr>
          <p:cNvSpPr/>
          <p:nvPr/>
        </p:nvSpPr>
        <p:spPr>
          <a:xfrm>
            <a:off x="5276277" y="2473543"/>
            <a:ext cx="35435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1. System Call in Register </a:t>
            </a:r>
            <a:r>
              <a:rPr lang="de-DE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eax</a:t>
            </a: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speichern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D50840-5FFF-BB43-8FBC-3C1E9D4FDE55}"/>
              </a:ext>
            </a:extLst>
          </p:cNvPr>
          <p:cNvSpPr/>
          <p:nvPr/>
        </p:nvSpPr>
        <p:spPr>
          <a:xfrm>
            <a:off x="3491183" y="4403462"/>
            <a:ext cx="52096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2. </a:t>
            </a:r>
            <a:r>
              <a:rPr lang="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Argument zum System Call in das Register </a:t>
            </a:r>
            <a:r>
              <a:rPr lang="de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ebx</a:t>
            </a:r>
            <a:r>
              <a:rPr lang="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speichern</a:t>
            </a:r>
          </a:p>
          <a:p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Bent-Up Arrow 14">
            <a:extLst>
              <a:ext uri="{FF2B5EF4-FFF2-40B4-BE49-F238E27FC236}">
                <a16:creationId xmlns:a16="http://schemas.microsoft.com/office/drawing/2014/main" id="{75185CD8-2586-BD4F-94D5-AB5AC1A4E07A}"/>
              </a:ext>
            </a:extLst>
          </p:cNvPr>
          <p:cNvSpPr/>
          <p:nvPr/>
        </p:nvSpPr>
        <p:spPr>
          <a:xfrm rot="5400000" flipH="1">
            <a:off x="3363695" y="3717323"/>
            <a:ext cx="1133116" cy="424626"/>
          </a:xfrm>
          <a:prstGeom prst="bentUpArrow">
            <a:avLst>
              <a:gd name="adj1" fmla="val 4245"/>
              <a:gd name="adj2" fmla="val 7662"/>
              <a:gd name="adj3" fmla="val 13575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ent-Up Arrow 15">
            <a:extLst>
              <a:ext uri="{FF2B5EF4-FFF2-40B4-BE49-F238E27FC236}">
                <a16:creationId xmlns:a16="http://schemas.microsoft.com/office/drawing/2014/main" id="{4008BF50-BB9C-0E4C-97EE-A80FB12D9FCE}"/>
              </a:ext>
            </a:extLst>
          </p:cNvPr>
          <p:cNvSpPr/>
          <p:nvPr/>
        </p:nvSpPr>
        <p:spPr>
          <a:xfrm flipH="1">
            <a:off x="4672619" y="3693268"/>
            <a:ext cx="1095253" cy="383436"/>
          </a:xfrm>
          <a:prstGeom prst="bentUpArrow">
            <a:avLst>
              <a:gd name="adj1" fmla="val 4245"/>
              <a:gd name="adj2" fmla="val 7662"/>
              <a:gd name="adj3" fmla="val 13575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5D0E5D-5DBF-094C-B6F3-BDEFBA664049}"/>
              </a:ext>
            </a:extLst>
          </p:cNvPr>
          <p:cNvSpPr/>
          <p:nvPr/>
        </p:nvSpPr>
        <p:spPr>
          <a:xfrm>
            <a:off x="5767872" y="3911420"/>
            <a:ext cx="6473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3. </a:t>
            </a:r>
            <a:r>
              <a:rPr lang="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Interrupt mit 0x80 ausführen (0x80 = Interrupt Handler für System Calls)</a:t>
            </a:r>
          </a:p>
          <a:p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16248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2670</TotalTime>
  <Words>684</Words>
  <Application>Microsoft Macintosh PowerPoint</Application>
  <PresentationFormat>Widescreen</PresentationFormat>
  <Paragraphs>133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Andale Mono</vt:lpstr>
      <vt:lpstr>Corbel</vt:lpstr>
      <vt:lpstr>Open Sans</vt:lpstr>
      <vt:lpstr>Wingdings 2</vt:lpstr>
      <vt:lpstr>Frame</vt:lpstr>
      <vt:lpstr>Assembly</vt:lpstr>
      <vt:lpstr>Was ist Assembly?</vt:lpstr>
      <vt:lpstr>Vorteile</vt:lpstr>
      <vt:lpstr>Architekturen (Typen von Prozessoren) </vt:lpstr>
      <vt:lpstr>RISC vs. CISC</vt:lpstr>
      <vt:lpstr>Assembly  Basic Instructions: Syntax </vt:lpstr>
      <vt:lpstr>Assembly  Basic Instructions: System Calls </vt:lpstr>
      <vt:lpstr>Assembly  Basic Instructions: System Calls </vt:lpstr>
      <vt:lpstr>Assembly  Basic Instructions: System Calls </vt:lpstr>
      <vt:lpstr>Assembly  Basic Instructions: Jumps </vt:lpstr>
      <vt:lpstr>Assembly  Zusammenspiel mit HW: Registers </vt:lpstr>
      <vt:lpstr>Assembly  Zusammenspiel mit HW: Memory Addressing </vt:lpstr>
      <vt:lpstr>Assembly  Zusammenspiel mit HW: Memory Addressing </vt:lpstr>
      <vt:lpstr>Assembly  Code Beispiel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</dc:title>
  <dc:creator>Christensen Christopher I.BSCI.1601</dc:creator>
  <cp:lastModifiedBy>Christensen Christopher I.BSCI.1601</cp:lastModifiedBy>
  <cp:revision>193</cp:revision>
  <dcterms:created xsi:type="dcterms:W3CDTF">2018-12-09T09:28:36Z</dcterms:created>
  <dcterms:modified xsi:type="dcterms:W3CDTF">2018-12-14T14:17:47Z</dcterms:modified>
</cp:coreProperties>
</file>