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6" r:id="rId11"/>
    <p:sldId id="261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376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DCA9-A9D7-BC48-81B5-76823D62D066}" type="datetimeFigureOut">
              <a:rPr lang="de-DE" smtClean="0"/>
              <a:t>20.12.18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372CE-76E9-9944-82F4-FC8D172DCA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Verarbeitet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Interrupt-Request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unterbrochen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1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Grundsätzlich ist RISC weniger performativ, da es am Ende mehr Zeilen von Code braucht und mehr RAM benötigt, um ein gleiches </a:t>
            </a:r>
            <a:r>
              <a:rPr lang="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CISC auszuführen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88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2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4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0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Prozessoren im Allgemeinen aufgebaut sind,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Prozessor auf Instruktionen zugreift und diese ausführt,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 in Registern zwischengespeichert und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 im Memory repräsentiert und abgerufen 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7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ourses/soco/projects/risc/risccis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assembly_conditions.htm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28F2454-5045-F54F-877E-F13501F8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" dirty="0"/>
              <a:t>Problem: benötigen einen Weg, um die Reihenfolge der Instruktionen zu ändern</a:t>
            </a:r>
          </a:p>
          <a:p>
            <a:r>
              <a:rPr lang="de-DE" dirty="0"/>
              <a:t>Lösung: Jumps</a:t>
            </a:r>
          </a:p>
          <a:p>
            <a:r>
              <a:rPr lang="de-DE" b="1" dirty="0"/>
              <a:t>Unconditional Jumps </a:t>
            </a:r>
            <a:r>
              <a:rPr lang="de-DE" dirty="0"/>
              <a:t>(JMP)</a:t>
            </a:r>
            <a:endParaRPr lang="de-DE" b="1" dirty="0"/>
          </a:p>
          <a:p>
            <a:r>
              <a:rPr lang="de-DE" b="1" dirty="0"/>
              <a:t>Conditional Jumps</a:t>
            </a:r>
          </a:p>
          <a:p>
            <a:r>
              <a:rPr lang="de-DE" dirty="0"/>
              <a:t>Bedingungen mit CMP überprüft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04AFEE-D6A1-2A4D-A54F-AF95E898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934320"/>
            <a:ext cx="596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de" dirty="0" err="1"/>
              <a:t>Addressen</a:t>
            </a:r>
            <a:r>
              <a:rPr lang="de" dirty="0"/>
              <a:t> sind Referenzen auf Daten, die der Prozessor während dem Ausführen eines </a:t>
            </a:r>
            <a:r>
              <a:rPr lang="de" dirty="0" err="1"/>
              <a:t>Programs</a:t>
            </a:r>
            <a:r>
              <a:rPr lang="de" dirty="0"/>
              <a:t> verwendet</a:t>
            </a:r>
          </a:p>
          <a:p>
            <a:r>
              <a:rPr lang="de" dirty="0"/>
              <a:t>3 Formen</a:t>
            </a:r>
          </a:p>
          <a:p>
            <a:pPr lvl="1"/>
            <a:r>
              <a:rPr lang="en-US" b="1" dirty="0"/>
              <a:t>Register Addressing </a:t>
            </a:r>
            <a:r>
              <a:rPr lang="en-US" dirty="0"/>
              <a:t>(Register der </a:t>
            </a:r>
            <a:r>
              <a:rPr lang="en-US" dirty="0" err="1"/>
              <a:t>Operanden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Immediate Addressing </a:t>
            </a:r>
            <a:r>
              <a:rPr lang="en-US" dirty="0"/>
              <a:t>(</a:t>
            </a:r>
            <a:r>
              <a:rPr lang="en-US" dirty="0" err="1"/>
              <a:t>Konstanten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Direct Memory Addressing </a:t>
            </a:r>
            <a:r>
              <a:rPr lang="en-US" dirty="0"/>
              <a:t>(</a:t>
            </a:r>
            <a:r>
              <a:rPr lang="en-US" dirty="0" err="1"/>
              <a:t>Direkter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Memory)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5DAA1D-475A-D24A-A23C-EF6BD80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4380"/>
            <a:ext cx="7315200" cy="512064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Register Addressing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r>
              <a:rPr lang="en-US" b="1" dirty="0"/>
              <a:t>Immediate Addressing</a:t>
            </a:r>
            <a:endParaRPr lang="en-US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Direct Memory Addressing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C4A73-DCB3-214C-9CE2-EA1075E0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30" y="1700128"/>
            <a:ext cx="59436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A8433-70D9-A444-B76C-527DADB7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0" y="3376786"/>
            <a:ext cx="5867400" cy="90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BF29CF-AF62-F948-975F-653E18120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0" y="5028044"/>
            <a:ext cx="5905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Schlusswort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Fazit Christopher</a:t>
            </a:r>
          </a:p>
          <a:p>
            <a:pPr lvl="1"/>
            <a:r>
              <a:rPr lang="de-DE" dirty="0" err="1"/>
              <a:t>Grössere</a:t>
            </a:r>
            <a:r>
              <a:rPr lang="de-DE" dirty="0"/>
              <a:t> Hürde zu überwinden</a:t>
            </a:r>
          </a:p>
          <a:p>
            <a:pPr lvl="1"/>
            <a:r>
              <a:rPr lang="de-DE" dirty="0"/>
              <a:t>Lohnenswert</a:t>
            </a:r>
          </a:p>
          <a:p>
            <a:pPr lvl="1"/>
            <a:r>
              <a:rPr lang="de-DE" dirty="0"/>
              <a:t>Verschafft besseres Verständnis über CPU</a:t>
            </a:r>
          </a:p>
          <a:p>
            <a:r>
              <a:rPr lang="de-DE" dirty="0"/>
              <a:t>Fazit Melvin</a:t>
            </a:r>
          </a:p>
          <a:p>
            <a:pPr lvl="1"/>
            <a:r>
              <a:rPr lang="de" dirty="0"/>
              <a:t>eine Sprache, welche man in seiner Karriere als Software-Entwickler, angeschaut haben muss</a:t>
            </a:r>
          </a:p>
          <a:p>
            <a:pPr lvl="1"/>
            <a:r>
              <a:rPr lang="de" dirty="0"/>
              <a:t>gibt ein gutes </a:t>
            </a:r>
            <a:r>
              <a:rPr lang="de" dirty="0" err="1"/>
              <a:t>Verständniss</a:t>
            </a:r>
            <a:r>
              <a:rPr lang="de" dirty="0"/>
              <a:t> über die Funktionsweise eines Prozessors </a:t>
            </a:r>
          </a:p>
          <a:p>
            <a:pPr lvl="1"/>
            <a:r>
              <a:rPr lang="en-US" dirty="0" err="1"/>
              <a:t>zwingt</a:t>
            </a:r>
            <a:r>
              <a:rPr lang="en-US" dirty="0"/>
              <a:t> so die </a:t>
            </a:r>
            <a:r>
              <a:rPr lang="en-US" dirty="0" err="1"/>
              <a:t>Denkweise</a:t>
            </a:r>
            <a:endParaRPr lang="en-US" dirty="0"/>
          </a:p>
          <a:p>
            <a:pPr lvl="1"/>
            <a:r>
              <a:rPr lang="de" dirty="0"/>
              <a:t>kann ein hoch effizientes Programm erstellt werden.</a:t>
            </a:r>
          </a:p>
          <a:p>
            <a:pPr lvl="1"/>
            <a:r>
              <a:rPr lang="de" dirty="0" err="1"/>
              <a:t>vorallem</a:t>
            </a:r>
            <a:r>
              <a:rPr lang="de" dirty="0"/>
              <a:t> für komplexere Vorgehen eine sehr anspruchsvolle Angelegenheit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2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</a:t>
            </a:r>
            <a:r>
              <a:rPr lang="de"/>
              <a:t>performanterk </a:t>
            </a:r>
            <a:r>
              <a:rPr lang="de" dirty="0"/>
              <a:t>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951866" y="5011312"/>
            <a:ext cx="3275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CISC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Motorola 68000 (68K), DEC VAX, PDP-11, mehrere Generationen von Intel x86, und 8051</a:t>
            </a:r>
          </a:p>
        </p:txBody>
      </p:sp>
      <p:pic>
        <p:nvPicPr>
          <p:cNvPr id="12" name="Picture 11" descr="A circuit board&#13;&#10;&#13;&#10;Description automatically generated">
            <a:extLst>
              <a:ext uri="{FF2B5EF4-FFF2-40B4-BE49-F238E27FC236}">
                <a16:creationId xmlns:a16="http://schemas.microsoft.com/office/drawing/2014/main" id="{4CAC02F0-AF0A-AB48-A028-146A2FE1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66" y="3970768"/>
            <a:ext cx="3275763" cy="902428"/>
          </a:xfrm>
          <a:prstGeom prst="rect">
            <a:avLst/>
          </a:prstGeom>
        </p:spPr>
      </p:pic>
      <p:pic>
        <p:nvPicPr>
          <p:cNvPr id="14" name="Picture 13" descr="A blue sign sitting on the side of a circuit board&#13;&#10;&#13;&#10;Description automatically generated">
            <a:extLst>
              <a:ext uri="{FF2B5EF4-FFF2-40B4-BE49-F238E27FC236}">
                <a16:creationId xmlns:a16="http://schemas.microsoft.com/office/drawing/2014/main" id="{2E30F7AC-080D-4144-B51C-EC630A33E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1" y="3938610"/>
            <a:ext cx="914400" cy="93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E3B5AA-9322-DD40-B709-42C57733571B}"/>
              </a:ext>
            </a:extLst>
          </p:cNvPr>
          <p:cNvSpPr/>
          <p:nvPr/>
        </p:nvSpPr>
        <p:spPr>
          <a:xfrm>
            <a:off x="7979094" y="4992557"/>
            <a:ext cx="32757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RISC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und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alle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modernen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Mikroprozessoren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haben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mindestens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Elemente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von RISC</a:t>
            </a:r>
            <a:endParaRPr lang="de" sz="1400" dirty="0">
              <a:solidFill>
                <a:srgbClr val="777777"/>
              </a:solidFill>
              <a:latin typeface="Open Sans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B4C5269-8CD8-224C-9706-6499F8ECF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53648"/>
              </p:ext>
            </p:extLst>
          </p:nvPr>
        </p:nvGraphicFramePr>
        <p:xfrm>
          <a:off x="3939657" y="775565"/>
          <a:ext cx="7315200" cy="288691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1540416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95578863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5428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Hardware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 Software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32215"/>
                  </a:ext>
                </a:extLst>
              </a:tr>
              <a:tr h="4168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Multi-clock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komplexe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Single-clock (reduced instruction only)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3645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Weniger Code, hohe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Mehr Code, niedrige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44624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Transistoren zum Speichern verwendet komplexe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Verwendet mehr Transistoren in den Speicherregistern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53503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Memory-to-memory: </a:t>
                      </a:r>
                      <a:b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in Anweisungen </a:t>
                      </a:r>
                      <a:r>
                        <a:rPr 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eingebettet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Register-</a:t>
                      </a:r>
                      <a:r>
                        <a:rPr lang="de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</a:t>
                      </a:r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-register: </a:t>
                      </a:r>
                      <a:b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de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unabhängige Anweisungen</a:t>
                      </a:r>
                      <a:endParaRPr lang="de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89955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B53945-8CA6-244D-9FDD-3E740D93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40" y="4491839"/>
            <a:ext cx="4908972" cy="11306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1737A-339A-2D4E-AB0A-AAE96D2AD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45"/>
              </p:ext>
            </p:extLst>
          </p:nvPr>
        </p:nvGraphicFramePr>
        <p:xfrm>
          <a:off x="3869268" y="752971"/>
          <a:ext cx="7315200" cy="2874872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9901491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30611058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Anweisung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Beschreibung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8051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mov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Bewegt einen Wert in ein Register (move)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0278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Addition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31762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Subtraktion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31438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auf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9882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pop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von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entfernen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6805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Interrupt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7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51FC3-2BDC-3D44-ADF0-DC8372DC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Methoden, um vom Betriebssystem bestimmte Funktionalitäten aufzurufen (z.B. Lesen oder Schreiben von Daten)</a:t>
            </a:r>
          </a:p>
          <a:p>
            <a:r>
              <a:rPr lang="de" dirty="0"/>
              <a:t>Kontrolle wird während der Ausführung dem Kernel übergeben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mit 0x80 ausführen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ABFD5-8000-3A4C-8782-BA27C1BA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36578"/>
              </p:ext>
            </p:extLst>
          </p:nvPr>
        </p:nvGraphicFramePr>
        <p:xfrm>
          <a:off x="3869268" y="764712"/>
          <a:ext cx="7315200" cy="26115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0727589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11954097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eax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System Call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4726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sys_exit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4911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sys_fork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239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sys_read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9379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sys_write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2524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sys_open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311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sys_close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3543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491183" y="4403462"/>
            <a:ext cx="5209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363695" y="3717323"/>
            <a:ext cx="1133116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095253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5767872" y="3911420"/>
            <a:ext cx="6473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ausführen (0x80 = Interrupt Handler für System Calls)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2715</TotalTime>
  <Words>956</Words>
  <Application>Microsoft Macintosh PowerPoint</Application>
  <PresentationFormat>Widescreen</PresentationFormat>
  <Paragraphs>171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Calibri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Zusammenspiel mit HW: Memory Addressing </vt:lpstr>
      <vt:lpstr>Assembly  Code Beispiel </vt:lpstr>
      <vt:lpstr>Assembly  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203</cp:revision>
  <dcterms:created xsi:type="dcterms:W3CDTF">2018-12-09T09:28:36Z</dcterms:created>
  <dcterms:modified xsi:type="dcterms:W3CDTF">2018-12-20T08:38:44Z</dcterms:modified>
</cp:coreProperties>
</file>