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86401"/>
  </p:normalViewPr>
  <p:slideViewPr>
    <p:cSldViewPr snapToGrid="0" snapToObjects="1">
      <p:cViewPr varScale="1">
        <p:scale>
          <a:sx n="127" d="100"/>
          <a:sy n="127" d="100"/>
        </p:scale>
        <p:origin x="552" y="184"/>
      </p:cViewPr>
      <p:guideLst/>
    </p:cSldViewPr>
  </p:slideViewPr>
  <p:outlineViewPr>
    <p:cViewPr>
      <p:scale>
        <a:sx n="33" d="100"/>
        <a:sy n="33" d="100"/>
      </p:scale>
      <p:origin x="0" y="-1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75" d="100"/>
        <a:sy n="2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s.stanford.edu/people/eroberts/courses/soco/projects/risc/risccis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417A-5B01-1542-96C0-C963E173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D631B-DD56-AA40-BDBD-C51605186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&amp; </a:t>
            </a:r>
            <a:r>
              <a:rPr lang="de-DE" dirty="0" err="1"/>
              <a:t>Paradigms</a:t>
            </a:r>
            <a:endParaRPr lang="de-DE" dirty="0"/>
          </a:p>
          <a:p>
            <a:r>
              <a:rPr lang="de-DE" dirty="0"/>
              <a:t>Melvin Werthmüller, Christopher Christensen</a:t>
            </a:r>
          </a:p>
        </p:txBody>
      </p:sp>
    </p:spTree>
    <p:extLst>
      <p:ext uri="{BB962C8B-B14F-4D97-AF65-F5344CB8AC3E}">
        <p14:creationId xmlns:p14="http://schemas.microsoft.com/office/powerpoint/2010/main" val="183784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Zusammenspiel mit HW: Registers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139DF2-8C4A-894B-9C38-29D8EFEF8058}"/>
              </a:ext>
            </a:extLst>
          </p:cNvPr>
          <p:cNvSpPr txBox="1">
            <a:spLocks/>
          </p:cNvSpPr>
          <p:nvPr/>
        </p:nvSpPr>
        <p:spPr>
          <a:xfrm>
            <a:off x="4021668" y="10165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registers store data elements for processing without having to access the memory. A limited number of registers are built into the processor chip</a:t>
            </a:r>
          </a:p>
          <a:p>
            <a:r>
              <a:rPr lang="de-DE" dirty="0"/>
              <a:t> </a:t>
            </a:r>
            <a:r>
              <a:rPr lang="en-US" dirty="0"/>
              <a:t>General registers</a:t>
            </a:r>
          </a:p>
          <a:p>
            <a:pPr lvl="1"/>
            <a:r>
              <a:rPr lang="en-US" dirty="0"/>
              <a:t>Data registers</a:t>
            </a:r>
          </a:p>
          <a:p>
            <a:pPr lvl="1"/>
            <a:r>
              <a:rPr lang="en-US" dirty="0"/>
              <a:t>Pointer registers</a:t>
            </a:r>
          </a:p>
          <a:p>
            <a:pPr lvl="1"/>
            <a:r>
              <a:rPr lang="en-US" dirty="0"/>
              <a:t>Index registers</a:t>
            </a:r>
          </a:p>
          <a:p>
            <a:r>
              <a:rPr lang="en-US" dirty="0"/>
              <a:t>Control registers</a:t>
            </a:r>
          </a:p>
          <a:p>
            <a:r>
              <a:rPr lang="en-US" dirty="0"/>
              <a:t>Segment registers</a:t>
            </a:r>
          </a:p>
        </p:txBody>
      </p:sp>
    </p:spTree>
    <p:extLst>
      <p:ext uri="{BB962C8B-B14F-4D97-AF65-F5344CB8AC3E}">
        <p14:creationId xmlns:p14="http://schemas.microsoft.com/office/powerpoint/2010/main" val="426424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Zusammenspiel mit HW: Memory </a:t>
            </a:r>
            <a:r>
              <a:rPr lang="de-DE" sz="1800" dirty="0" err="1"/>
              <a:t>Addressing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assembly language instructions require operands to be processed. An operand address provides the location, where the data to be processed is stored</a:t>
            </a:r>
          </a:p>
          <a:p>
            <a:r>
              <a:rPr lang="en-US" b="1" dirty="0"/>
              <a:t>Register Addressing</a:t>
            </a:r>
          </a:p>
          <a:p>
            <a:pPr lvl="1"/>
            <a:r>
              <a:rPr lang="en-US" dirty="0"/>
              <a:t>Register contains the operand</a:t>
            </a:r>
          </a:p>
          <a:p>
            <a:pPr lvl="1"/>
            <a:r>
              <a:rPr lang="en-US" dirty="0"/>
              <a:t>Depending upon the instruction, the register may be the first operand, the second operand or both</a:t>
            </a:r>
          </a:p>
          <a:p>
            <a:pPr lvl="1"/>
            <a:r>
              <a:rPr lang="en-US" dirty="0"/>
              <a:t>As processing data between registers does not involve memory, it provides fastest processing of data.</a:t>
            </a:r>
          </a:p>
          <a:p>
            <a:r>
              <a:rPr lang="en-US" b="1" dirty="0"/>
              <a:t>Immediate Addressing</a:t>
            </a:r>
          </a:p>
          <a:p>
            <a:pPr lvl="1"/>
            <a:r>
              <a:rPr lang="en-US" dirty="0"/>
              <a:t>Operand has constant value or an expression</a:t>
            </a:r>
          </a:p>
          <a:p>
            <a:pPr lvl="1"/>
            <a:r>
              <a:rPr lang="en-US" dirty="0"/>
              <a:t>When an instruction with two operands uses immediate addressing, the first operand may be a register or memory location, and the second operand is an immediate constant. The first operand defines the length of the data.</a:t>
            </a:r>
          </a:p>
          <a:p>
            <a:r>
              <a:rPr lang="en-US" b="1" dirty="0"/>
              <a:t>Direct Memory Addressing</a:t>
            </a:r>
          </a:p>
          <a:p>
            <a:pPr lvl="1"/>
            <a:r>
              <a:rPr lang="en-US" dirty="0"/>
              <a:t>When operands are specified in memory addressing mode, direct access to main memory, usually to the data segment, is required. This way of addressing results in slower processing of data. </a:t>
            </a:r>
          </a:p>
          <a:p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4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Code Beispiel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AD130D-3A30-2C48-A332-BA0E021C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Stack Counter (Basic Instructions)</a:t>
            </a:r>
          </a:p>
          <a:p>
            <a:r>
              <a:rPr lang="de-DE" dirty="0" err="1"/>
              <a:t>Fibonacci</a:t>
            </a:r>
            <a:r>
              <a:rPr lang="de-DE" dirty="0"/>
              <a:t> (RISC)</a:t>
            </a:r>
          </a:p>
        </p:txBody>
      </p:sp>
    </p:spTree>
    <p:extLst>
      <p:ext uri="{BB962C8B-B14F-4D97-AF65-F5344CB8AC3E}">
        <p14:creationId xmlns:p14="http://schemas.microsoft.com/office/powerpoint/2010/main" val="424172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7248-9E14-3A49-9E77-66FF7AB9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Assembly?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40AB-7A89-9643-8E64-1436947F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Low-level Programmiersprache</a:t>
            </a:r>
          </a:p>
          <a:p>
            <a:r>
              <a:rPr lang="de" dirty="0"/>
              <a:t>Abstraktion von Maschinencode für bessere Verständlichkeit</a:t>
            </a:r>
          </a:p>
          <a:p>
            <a:r>
              <a:rPr lang="de" dirty="0"/>
              <a:t>Spezifisch für bestimmte Computer-Architektur (sprich Prozessoren)</a:t>
            </a:r>
          </a:p>
          <a:p>
            <a:r>
              <a:rPr lang="de" dirty="0"/>
              <a:t>Instruktionen in symbolischen Code repräsentiert</a:t>
            </a:r>
          </a:p>
          <a:p>
            <a:r>
              <a:rPr lang="de" dirty="0"/>
              <a:t>Wird in ausführbaren Maschinencode konvertiert durch Dienstprogramm (Assembler), wie NASM oder MASM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AC28D-F1E8-8B47-B4E6-33ED150A93D2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1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0AAF-D680-0840-B268-A4D171BA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5C9C-6D14-BD44-9B49-16E5EA70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weniger Memory und Ausführzeiten</a:t>
            </a:r>
          </a:p>
          <a:p>
            <a:r>
              <a:rPr lang="de" dirty="0"/>
              <a:t>Erlaubt hardwarespezifisch komplexere Aufgaben einfacher umzusetzen</a:t>
            </a:r>
          </a:p>
          <a:p>
            <a:r>
              <a:rPr lang="de" dirty="0"/>
              <a:t>geeignet für zeitkritische Aufgaben</a:t>
            </a:r>
          </a:p>
          <a:p>
            <a:r>
              <a:rPr lang="de" dirty="0"/>
              <a:t>geeignet für Interrupt Service </a:t>
            </a:r>
            <a:r>
              <a:rPr lang="de" dirty="0" err="1"/>
              <a:t>Routines</a:t>
            </a:r>
            <a:endParaRPr lang="de" dirty="0"/>
          </a:p>
          <a:p>
            <a:r>
              <a:rPr lang="de" dirty="0"/>
              <a:t>geeignet für Memory Resident Programme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DFDCE-D991-2348-A3B0-6B5499F6C50F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2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Architekturen </a:t>
            </a:r>
            <a:r>
              <a:rPr lang="de-DE" sz="1800"/>
              <a:t>(Typen von Prozessoren)</a:t>
            </a:r>
            <a:br>
              <a:rPr lang="de-DE"/>
            </a:b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88311"/>
            <a:ext cx="7315200" cy="49367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CISC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C</a:t>
            </a:r>
            <a:r>
              <a:rPr lang="de-DE" dirty="0"/>
              <a:t>omplex </a:t>
            </a:r>
            <a:r>
              <a:rPr lang="de-DE" b="1" dirty="0"/>
              <a:t>I</a:t>
            </a:r>
            <a:r>
              <a:rPr lang="de-DE" dirty="0"/>
              <a:t>nstruction </a:t>
            </a:r>
            <a:r>
              <a:rPr lang="de-DE" b="1" dirty="0"/>
              <a:t>S</a:t>
            </a:r>
            <a:r>
              <a:rPr lang="de-DE" dirty="0"/>
              <a:t>et </a:t>
            </a:r>
            <a:r>
              <a:rPr lang="de-DE" b="1" dirty="0"/>
              <a:t>C</a:t>
            </a:r>
            <a:r>
              <a:rPr lang="de-DE" dirty="0"/>
              <a:t>omputer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Ziel: Ein Task in so wenig Zeilen wie möglich abarbeiten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Vorfahre von RISC</a:t>
            </a:r>
          </a:p>
          <a:p>
            <a:pPr>
              <a:lnSpc>
                <a:spcPct val="150000"/>
              </a:lnSpc>
            </a:pPr>
            <a:r>
              <a:rPr lang="de-DE" dirty="0"/>
              <a:t>RISC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R</a:t>
            </a:r>
            <a:r>
              <a:rPr lang="de-DE" dirty="0"/>
              <a:t>educed </a:t>
            </a:r>
            <a:r>
              <a:rPr lang="de-DE" b="1" dirty="0"/>
              <a:t>I</a:t>
            </a:r>
            <a:r>
              <a:rPr lang="de-DE" dirty="0"/>
              <a:t>nstruction </a:t>
            </a:r>
            <a:r>
              <a:rPr lang="de-DE" b="1" dirty="0"/>
              <a:t>S</a:t>
            </a:r>
            <a:r>
              <a:rPr lang="de-DE" dirty="0"/>
              <a:t>et </a:t>
            </a:r>
            <a:r>
              <a:rPr lang="de-DE" b="1" dirty="0"/>
              <a:t>C</a:t>
            </a:r>
            <a:r>
              <a:rPr lang="de-DE" dirty="0"/>
              <a:t>omputer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Ziel: Einfache Instruktionen in einem </a:t>
            </a:r>
            <a:r>
              <a:rPr lang="de-DE" dirty="0" err="1"/>
              <a:t>Clock</a:t>
            </a:r>
            <a:r>
              <a:rPr lang="de-DE" dirty="0"/>
              <a:t>-Cycle abarbeiten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Wurde wegen des Fortschreitens von 8- und 16-Bit- zu 32-Bit-Architekturen benötigt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FB2B2-1B71-C948-AB25-3CB96B46B604}"/>
              </a:ext>
            </a:extLst>
          </p:cNvPr>
          <p:cNvSpPr/>
          <p:nvPr/>
        </p:nvSpPr>
        <p:spPr>
          <a:xfrm>
            <a:off x="3869268" y="5725020"/>
            <a:ext cx="7315200" cy="3678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Viele Prozessoren heute sind ein Mix aus CISC und RISC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3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25C3-8767-2447-9D8F-65A6BD5A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RISC vs. CISC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79639B-830B-5745-8694-CADC1368A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791086"/>
              </p:ext>
            </p:extLst>
          </p:nvPr>
        </p:nvGraphicFramePr>
        <p:xfrm>
          <a:off x="3951866" y="739613"/>
          <a:ext cx="73152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59008996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460553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CISC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RISC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1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Schwerpunkt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Schwerpunkt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1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Multi-</a:t>
                      </a:r>
                      <a:r>
                        <a:rPr lang="de-DE" sz="160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clock</a:t>
                      </a:r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komplexe Anweisungen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Single-clock (reduced instruction only)</a:t>
                      </a:r>
                      <a:endParaRPr lang="de-DE" sz="16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6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Weniger Code, hohe Zyklen pro Sekunde</a:t>
                      </a:r>
                      <a:endParaRPr lang="de-DE" sz="16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Mehr Code, niedrige Zyklen pro Sekunde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87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Transistoren zum Speichern verwendet komplexe Anweisungen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Verwendet mehr Transistoren in den Speicherregistern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29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Memory-to-memory:</a:t>
                      </a:r>
                      <a:br>
                        <a:rPr lang="en-US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sz="11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"LOAD" und "STORE" in Anweisungen </a:t>
                      </a:r>
                      <a:r>
                        <a:rPr lang="en-US" sz="1100" b="0" i="0" kern="120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eingebettet</a:t>
                      </a:r>
                      <a:endParaRPr lang="de-DE" sz="16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Register-</a:t>
                      </a:r>
                      <a:r>
                        <a:rPr lang="de-DE" sz="160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</a:t>
                      </a:r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-register:</a:t>
                      </a:r>
                    </a:p>
                    <a:p>
                      <a:r>
                        <a:rPr lang="en-US" sz="11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"LOAD" und "STORE" </a:t>
                      </a:r>
                      <a:r>
                        <a:rPr lang="en-US" sz="1100" b="0" i="0" kern="120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unabhängige</a:t>
                      </a:r>
                      <a:r>
                        <a:rPr lang="en-US" sz="11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Anweisungen</a:t>
                      </a:r>
                      <a:endParaRPr lang="de-DE" sz="11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546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0626DC-0B3B-B84C-AA6D-282EB9428F06}"/>
              </a:ext>
            </a:extLst>
          </p:cNvPr>
          <p:cNvSpPr txBox="1"/>
          <p:nvPr/>
        </p:nvSpPr>
        <p:spPr>
          <a:xfrm>
            <a:off x="7010400" y="5538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95C4E-7C8B-3E43-8603-0F2E3E9B956C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https://cs.stanford.edu/people/eroberts/courses/soco/projects/risc/risccisc/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 descr="A circuit board&#13;&#10;&#13;&#10;Description automatically generated">
            <a:extLst>
              <a:ext uri="{FF2B5EF4-FFF2-40B4-BE49-F238E27FC236}">
                <a16:creationId xmlns:a16="http://schemas.microsoft.com/office/drawing/2014/main" id="{17B84A0E-6AFC-C44F-B43B-FF2ABF7A1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901" y="4235773"/>
            <a:ext cx="1373589" cy="1237204"/>
          </a:xfrm>
          <a:prstGeom prst="rect">
            <a:avLst/>
          </a:prstGeom>
        </p:spPr>
      </p:pic>
      <p:pic>
        <p:nvPicPr>
          <p:cNvPr id="8" name="Picture 7" descr="A circuit board&#13;&#10;&#13;&#10;Description automatically generated">
            <a:extLst>
              <a:ext uri="{FF2B5EF4-FFF2-40B4-BE49-F238E27FC236}">
                <a16:creationId xmlns:a16="http://schemas.microsoft.com/office/drawing/2014/main" id="{77DCF18E-F0B5-B844-B2D8-326E329D0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990" y="4235773"/>
            <a:ext cx="1850519" cy="12372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4EC44-2A2D-2946-B5EA-28C051E770A4}"/>
              </a:ext>
            </a:extLst>
          </p:cNvPr>
          <p:cNvSpPr/>
          <p:nvPr/>
        </p:nvSpPr>
        <p:spPr>
          <a:xfrm>
            <a:off x="7195131" y="56545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77777"/>
                </a:solidFill>
                <a:latin typeface="Open Sans"/>
              </a:rPr>
              <a:t>MIPS, PowerPC, Atmel’s AVR, Microchip PIC processors, Arm processors, RISC-V, and all modern microprocessors have at least some elements of RISC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71B51A-6762-B149-A235-1B4DB7E404F2}"/>
              </a:ext>
            </a:extLst>
          </p:cNvPr>
          <p:cNvSpPr/>
          <p:nvPr/>
        </p:nvSpPr>
        <p:spPr>
          <a:xfrm>
            <a:off x="3391490" y="55481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77777"/>
                </a:solidFill>
                <a:latin typeface="Open Sans"/>
              </a:rPr>
              <a:t>Motorola 68000 (68K), DEC VAX, PDP-11, several generations of the Intel x86, and 8051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AFD02-3AA1-F74F-855E-ACD54228A164}"/>
              </a:ext>
            </a:extLst>
          </p:cNvPr>
          <p:cNvSpPr txBox="1"/>
          <p:nvPr/>
        </p:nvSpPr>
        <p:spPr>
          <a:xfrm>
            <a:off x="3951866" y="3950208"/>
            <a:ext cx="353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Vorallem</a:t>
            </a:r>
            <a:r>
              <a:rPr lang="de-DE" dirty="0"/>
              <a:t> heute bei Mobile-Geräten</a:t>
            </a:r>
          </a:p>
        </p:txBody>
      </p:sp>
    </p:spTree>
    <p:extLst>
      <p:ext uri="{BB962C8B-B14F-4D97-AF65-F5344CB8AC3E}">
        <p14:creationId xmlns:p14="http://schemas.microsoft.com/office/powerpoint/2010/main" val="382221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Syntax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83127" y="6589016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EFF0E6-4BB0-AB4E-B265-5CE37D8A6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92762"/>
              </p:ext>
            </p:extLst>
          </p:nvPr>
        </p:nvGraphicFramePr>
        <p:xfrm>
          <a:off x="3869268" y="755974"/>
          <a:ext cx="73152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31720641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589141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Anweisung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0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move</a:t>
                      </a: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Anweisung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Bewegt einen Wert in ein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2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1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Subtraktion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2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Auf Stack pushen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pop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Von Stack entfernen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6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Interrupt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21802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21A5798-2A2D-E34B-9DBE-4BC488D5E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50"/>
          <a:stretch/>
        </p:blipFill>
        <p:spPr>
          <a:xfrm>
            <a:off x="3869268" y="4621668"/>
            <a:ext cx="4178090" cy="1031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C7D1EA-D7E2-1341-9235-97E6F829EF9F}"/>
              </a:ext>
            </a:extLst>
          </p:cNvPr>
          <p:cNvSpPr txBox="1"/>
          <p:nvPr/>
        </p:nvSpPr>
        <p:spPr>
          <a:xfrm>
            <a:off x="3869268" y="3903890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operation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 [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operand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, …]</a:t>
            </a:r>
          </a:p>
        </p:txBody>
      </p:sp>
    </p:spTree>
    <p:extLst>
      <p:ext uri="{BB962C8B-B14F-4D97-AF65-F5344CB8AC3E}">
        <p14:creationId xmlns:p14="http://schemas.microsoft.com/office/powerpoint/2010/main" val="220356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System Calls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EFF0E6-4BB0-AB4E-B265-5CE37D8A6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13616"/>
              </p:ext>
            </p:extLst>
          </p:nvPr>
        </p:nvGraphicFramePr>
        <p:xfrm>
          <a:off x="3869268" y="755974"/>
          <a:ext cx="731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31720641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589141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eax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System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0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sys_exit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2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sys_fork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1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sys_read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2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sys_write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sys_open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6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sys_close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218023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2BFAB9-89BD-4747-A0C3-2EA1474F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506147"/>
            <a:ext cx="7315200" cy="25543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" dirty="0"/>
              <a:t>Vorgehen: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System Call </a:t>
            </a:r>
            <a:r>
              <a:rPr lang="de" sz="1600" dirty="0"/>
              <a:t>in Register </a:t>
            </a:r>
            <a:r>
              <a:rPr lang="de" sz="1600" dirty="0" err="1"/>
              <a:t>eax</a:t>
            </a:r>
            <a:r>
              <a:rPr lang="de" sz="1600" dirty="0"/>
              <a:t> speichern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Argumente</a:t>
            </a:r>
            <a:r>
              <a:rPr lang="de" sz="1600" dirty="0"/>
              <a:t> zum System Call in die Register </a:t>
            </a:r>
            <a:r>
              <a:rPr lang="de" sz="1600" dirty="0" err="1"/>
              <a:t>eax</a:t>
            </a:r>
            <a:r>
              <a:rPr lang="de" sz="1600" dirty="0"/>
              <a:t>, </a:t>
            </a:r>
            <a:r>
              <a:rPr lang="de" sz="1600" dirty="0" err="1"/>
              <a:t>ebx</a:t>
            </a:r>
            <a:r>
              <a:rPr lang="de" sz="1600" dirty="0"/>
              <a:t>, </a:t>
            </a:r>
            <a:r>
              <a:rPr lang="de" sz="1600" dirty="0" err="1"/>
              <a:t>ecx</a:t>
            </a:r>
            <a:r>
              <a:rPr lang="de" sz="1600" dirty="0"/>
              <a:t>, </a:t>
            </a:r>
            <a:r>
              <a:rPr lang="de" sz="1600" dirty="0" err="1"/>
              <a:t>edx</a:t>
            </a:r>
            <a:r>
              <a:rPr lang="de" sz="1600" dirty="0"/>
              <a:t> speichern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Interrupt</a:t>
            </a:r>
            <a:r>
              <a:rPr lang="de" sz="1600" dirty="0"/>
              <a:t> aufrufen (0x80, 80, etc.)</a:t>
            </a:r>
          </a:p>
        </p:txBody>
      </p:sp>
    </p:spTree>
    <p:extLst>
      <p:ext uri="{BB962C8B-B14F-4D97-AF65-F5344CB8AC3E}">
        <p14:creationId xmlns:p14="http://schemas.microsoft.com/office/powerpoint/2010/main" val="197779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System Calls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4535AC-6CEF-2E45-BAB7-3719777D8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693" y="2832800"/>
            <a:ext cx="7315200" cy="1040384"/>
          </a:xfrm>
          <a:prstGeom prst="rect">
            <a:avLst/>
          </a:prstGeom>
        </p:spPr>
      </p:pic>
      <p:sp>
        <p:nvSpPr>
          <p:cNvPr id="11" name="Bent-Up Arrow 10">
            <a:extLst>
              <a:ext uri="{FF2B5EF4-FFF2-40B4-BE49-F238E27FC236}">
                <a16:creationId xmlns:a16="http://schemas.microsoft.com/office/drawing/2014/main" id="{53D27C6C-2902-D74F-9BFF-05691C7F354B}"/>
              </a:ext>
            </a:extLst>
          </p:cNvPr>
          <p:cNvSpPr/>
          <p:nvPr/>
        </p:nvSpPr>
        <p:spPr>
          <a:xfrm flipH="1" flipV="1">
            <a:off x="4660105" y="2589578"/>
            <a:ext cx="687600" cy="383437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8519BF-DD32-EE47-BE1C-9A08D19C3FE4}"/>
              </a:ext>
            </a:extLst>
          </p:cNvPr>
          <p:cNvSpPr/>
          <p:nvPr/>
        </p:nvSpPr>
        <p:spPr>
          <a:xfrm>
            <a:off x="5276277" y="2473543"/>
            <a:ext cx="22878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1. System Call in Register </a:t>
            </a:r>
            <a:r>
              <a:rPr lang="de-DE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eax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speichern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50840-5FFF-BB43-8FBC-3C1E9D4FDE55}"/>
              </a:ext>
            </a:extLst>
          </p:cNvPr>
          <p:cNvSpPr/>
          <p:nvPr/>
        </p:nvSpPr>
        <p:spPr>
          <a:xfrm>
            <a:off x="3505599" y="4257934"/>
            <a:ext cx="3331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2. </a:t>
            </a:r>
            <a:r>
              <a:rPr lang="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Argument zum System Call in das Register </a:t>
            </a:r>
            <a:r>
              <a:rPr lang="de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ebx</a:t>
            </a:r>
            <a:r>
              <a:rPr lang="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speichern</a:t>
            </a:r>
          </a:p>
          <a:p>
            <a:endParaRPr lang="de-D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Bent-Up Arrow 14">
            <a:extLst>
              <a:ext uri="{FF2B5EF4-FFF2-40B4-BE49-F238E27FC236}">
                <a16:creationId xmlns:a16="http://schemas.microsoft.com/office/drawing/2014/main" id="{75185CD8-2586-BD4F-94D5-AB5AC1A4E07A}"/>
              </a:ext>
            </a:extLst>
          </p:cNvPr>
          <p:cNvSpPr/>
          <p:nvPr/>
        </p:nvSpPr>
        <p:spPr>
          <a:xfrm rot="5400000" flipH="1">
            <a:off x="3482825" y="3598193"/>
            <a:ext cx="894855" cy="424626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4008BF50-BB9C-0E4C-97EE-A80FB12D9FCE}"/>
              </a:ext>
            </a:extLst>
          </p:cNvPr>
          <p:cNvSpPr/>
          <p:nvPr/>
        </p:nvSpPr>
        <p:spPr>
          <a:xfrm flipH="1">
            <a:off x="4672619" y="3693268"/>
            <a:ext cx="1786530" cy="383436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5D0E5D-5DBF-094C-B6F3-BDEFBA664049}"/>
              </a:ext>
            </a:extLst>
          </p:cNvPr>
          <p:cNvSpPr/>
          <p:nvPr/>
        </p:nvSpPr>
        <p:spPr>
          <a:xfrm>
            <a:off x="6424129" y="3933984"/>
            <a:ext cx="4030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3. </a:t>
            </a:r>
            <a:r>
              <a:rPr lang="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Interrupt mit 0x80 aufrufen (0x80 = Interrupt Handler für System Calls)</a:t>
            </a:r>
          </a:p>
          <a:p>
            <a:endParaRPr lang="de-D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6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Jumps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78205-18E4-364C-B659-B2C0CEA5023D}"/>
              </a:ext>
            </a:extLst>
          </p:cNvPr>
          <p:cNvSpPr txBox="1"/>
          <p:nvPr/>
        </p:nvSpPr>
        <p:spPr>
          <a:xfrm>
            <a:off x="3523488" y="1694688"/>
            <a:ext cx="7752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Wenn man etwas </a:t>
            </a:r>
            <a:r>
              <a:rPr lang="de-DE" dirty="0" err="1"/>
              <a:t>compared</a:t>
            </a:r>
            <a:r>
              <a:rPr lang="de-DE" dirty="0"/>
              <a:t> mit CMP werden die Flags gesetzt welche zutreffen</a:t>
            </a:r>
          </a:p>
          <a:p>
            <a:endParaRPr lang="de-DE" dirty="0"/>
          </a:p>
          <a:p>
            <a:r>
              <a:rPr lang="de-DE" dirty="0"/>
              <a:t>J&lt;</a:t>
            </a:r>
            <a:r>
              <a:rPr lang="de-DE" dirty="0" err="1"/>
              <a:t>condition</a:t>
            </a:r>
            <a:r>
              <a:rPr lang="de-DE" dirty="0"/>
              <a:t>&gt;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F2640B9-3C07-B047-87A0-CB3BAB262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360" y="2709218"/>
            <a:ext cx="7759700" cy="345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9B858D-FF30-314C-AFB6-54895554EB81}"/>
              </a:ext>
            </a:extLst>
          </p:cNvPr>
          <p:cNvSpPr/>
          <p:nvPr/>
        </p:nvSpPr>
        <p:spPr>
          <a:xfrm>
            <a:off x="3645408" y="80067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/>
              <a:t>https://</a:t>
            </a:r>
            <a:r>
              <a:rPr lang="de-DE" sz="1200" dirty="0" err="1"/>
              <a:t>www.tutorialspoint.com</a:t>
            </a:r>
            <a:r>
              <a:rPr lang="de-DE" sz="1200" dirty="0"/>
              <a:t>/</a:t>
            </a:r>
            <a:r>
              <a:rPr lang="de-DE" sz="1200" dirty="0" err="1"/>
              <a:t>assembly_programming</a:t>
            </a:r>
            <a:r>
              <a:rPr lang="de-DE" sz="1200" dirty="0"/>
              <a:t>/</a:t>
            </a:r>
            <a:r>
              <a:rPr lang="de-DE" sz="1200" dirty="0" err="1"/>
              <a:t>assembly_conditions.htm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18763547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2339</TotalTime>
  <Words>754</Words>
  <Application>Microsoft Macintosh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Andale Mono</vt:lpstr>
      <vt:lpstr>Corbel</vt:lpstr>
      <vt:lpstr>Open Sans</vt:lpstr>
      <vt:lpstr>Wingdings 2</vt:lpstr>
      <vt:lpstr>Frame</vt:lpstr>
      <vt:lpstr>Assembly</vt:lpstr>
      <vt:lpstr>Was ist Assembly?</vt:lpstr>
      <vt:lpstr>Vorteile</vt:lpstr>
      <vt:lpstr>Architekturen (Typen von Prozessoren) </vt:lpstr>
      <vt:lpstr>RISC vs. CISC</vt:lpstr>
      <vt:lpstr>Assembly  Basic Instructions: Syntax </vt:lpstr>
      <vt:lpstr>Assembly  Basic Instructions: System Calls </vt:lpstr>
      <vt:lpstr>Assembly  Basic Instructions: System Calls </vt:lpstr>
      <vt:lpstr>Assembly  Basic Instructions: Jumps </vt:lpstr>
      <vt:lpstr>Assembly  Zusammenspiel mit HW: Registers </vt:lpstr>
      <vt:lpstr>Assembly  Zusammenspiel mit HW: Memory Addressing </vt:lpstr>
      <vt:lpstr>Assembly  Code Beispiel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</dc:title>
  <dc:creator>Christensen Christopher I.BSCI.1601</dc:creator>
  <cp:lastModifiedBy>Christensen Christopher I.BSCI.1601</cp:lastModifiedBy>
  <cp:revision>134</cp:revision>
  <dcterms:created xsi:type="dcterms:W3CDTF">2018-12-09T09:28:36Z</dcterms:created>
  <dcterms:modified xsi:type="dcterms:W3CDTF">2018-12-13T16:28:09Z</dcterms:modified>
</cp:coreProperties>
</file>