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858"/>
    <p:restoredTop sz="86401"/>
  </p:normalViewPr>
  <p:slideViewPr>
    <p:cSldViewPr snapToGrid="0" snapToObjects="1">
      <p:cViewPr>
        <p:scale>
          <a:sx n="92" d="100"/>
          <a:sy n="92" d="100"/>
        </p:scale>
        <p:origin x="680" y="936"/>
      </p:cViewPr>
      <p:guideLst/>
    </p:cSldViewPr>
  </p:slideViewPr>
  <p:outlineViewPr>
    <p:cViewPr>
      <p:scale>
        <a:sx n="33" d="100"/>
        <a:sy n="33" d="100"/>
      </p:scale>
      <p:origin x="0" y="-132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75" d="100"/>
        <a:sy n="2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12/12/18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12/12/18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12/12/18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12/12/18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12/12/18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12/12/18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tutorialspoint.com/assembly_programming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assembly_programmin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assembly_programmin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assembly_programmin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assembly_programmin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cs.stanford.edu/people/eroberts/courses/soco/projects/risc/risccisc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tutorialspoint.com/assembly_programmin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assembly_programmin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tutorialspoint.com/assembly_programming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tutorialspoint.com/assembly_programmin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0417A-5B01-1542-96C0-C963E17317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Assembly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CD631B-DD56-AA40-BDBD-C516051864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Programming</a:t>
            </a:r>
            <a:r>
              <a:rPr lang="de-DE" dirty="0"/>
              <a:t> </a:t>
            </a:r>
            <a:r>
              <a:rPr lang="de-DE" dirty="0" err="1"/>
              <a:t>Concepts</a:t>
            </a:r>
            <a:r>
              <a:rPr lang="de-DE" dirty="0"/>
              <a:t> &amp; </a:t>
            </a:r>
            <a:r>
              <a:rPr lang="de-DE" dirty="0" err="1"/>
              <a:t>Paradigms</a:t>
            </a:r>
            <a:endParaRPr lang="de-DE" dirty="0"/>
          </a:p>
          <a:p>
            <a:r>
              <a:rPr lang="de-DE" dirty="0"/>
              <a:t>Melvin Werthmüller, Christopher Christensen</a:t>
            </a:r>
          </a:p>
        </p:txBody>
      </p:sp>
    </p:spTree>
    <p:extLst>
      <p:ext uri="{BB962C8B-B14F-4D97-AF65-F5344CB8AC3E}">
        <p14:creationId xmlns:p14="http://schemas.microsoft.com/office/powerpoint/2010/main" val="1837848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F170F-DA51-9542-AF7E-5B03F8E0C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Assembly </a:t>
            </a:r>
            <a:br>
              <a:rPr lang="de-DE" dirty="0"/>
            </a:br>
            <a:r>
              <a:rPr lang="de-DE" sz="1800" dirty="0"/>
              <a:t>Entry Point</a:t>
            </a:r>
            <a:br>
              <a:rPr lang="de-DE" dirty="0"/>
            </a:br>
            <a:endParaRPr lang="de-D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C4150B-1425-4B4B-9601-12F94AEABDB4}"/>
              </a:ext>
            </a:extLst>
          </p:cNvPr>
          <p:cNvSpPr/>
          <p:nvPr/>
        </p:nvSpPr>
        <p:spPr>
          <a:xfrm>
            <a:off x="0" y="6577831"/>
            <a:ext cx="12191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de-DE" sz="1000" dirty="0" err="1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www.tutorialspoint.com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de-DE" sz="1000" dirty="0" err="1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assembly_programming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endParaRPr lang="de-DE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C18277-BC26-0544-A0E9-F2731027BF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9268" y="1931907"/>
            <a:ext cx="7300374" cy="2985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635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F170F-DA51-9542-AF7E-5B03F8E0C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Assembly </a:t>
            </a:r>
            <a:br>
              <a:rPr lang="de-DE" dirty="0"/>
            </a:br>
            <a:r>
              <a:rPr lang="de-DE" sz="1800" dirty="0"/>
              <a:t>Zusammenspiel mit HW</a:t>
            </a:r>
            <a:br>
              <a:rPr lang="de-DE" dirty="0"/>
            </a:b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52285-1E8D-C241-9802-A601D8E39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C4150B-1425-4B4B-9601-12F94AEABDB4}"/>
              </a:ext>
            </a:extLst>
          </p:cNvPr>
          <p:cNvSpPr/>
          <p:nvPr/>
        </p:nvSpPr>
        <p:spPr>
          <a:xfrm>
            <a:off x="0" y="6577831"/>
            <a:ext cx="12191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de-DE" sz="1000" dirty="0" err="1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www.tutorialspoint.com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de-DE" sz="1000" dirty="0" err="1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assembly_programming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endParaRPr lang="de-DE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B17DC4A-C518-874F-A120-A3D3C981D8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903270"/>
              </p:ext>
            </p:extLst>
          </p:nvPr>
        </p:nvGraphicFramePr>
        <p:xfrm>
          <a:off x="3869268" y="755974"/>
          <a:ext cx="73152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2317206412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35891415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Anweisung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Beschreibung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1904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mov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de-DE" dirty="0" err="1"/>
                        <a:t>move</a:t>
                      </a:r>
                      <a:r>
                        <a:rPr lang="de-DE" dirty="0"/>
                        <a:t> Anweisung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de-DE" dirty="0"/>
                        <a:t>Bewegt einen Wert in ein Register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7621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add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de-DE" dirty="0"/>
                        <a:t>Addition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3418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de-DE" dirty="0"/>
                        <a:t>Subtraktion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426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mul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de-DE" dirty="0"/>
                        <a:t>Multiplikation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626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div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de-DE" dirty="0"/>
                        <a:t>Division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6765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int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de-DE" dirty="0"/>
                        <a:t>Interrupt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3218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4246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B7248-9E14-3A49-9E77-66FF7AB9B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Assembly?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140AB-7A89-9643-8E64-1436947F7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" dirty="0"/>
              <a:t>Low-level Programmiersprache</a:t>
            </a:r>
          </a:p>
          <a:p>
            <a:r>
              <a:rPr lang="de" dirty="0"/>
              <a:t>Abstraktion von Maschinencode für bessere Verständlichkeit</a:t>
            </a:r>
          </a:p>
          <a:p>
            <a:r>
              <a:rPr lang="de" dirty="0"/>
              <a:t>Spezifisch für bestimmte Computer-Architektur (sprich Prozessoren)</a:t>
            </a:r>
          </a:p>
          <a:p>
            <a:r>
              <a:rPr lang="de" dirty="0"/>
              <a:t>Instruktionen in symbolischen Code repräsentiert</a:t>
            </a:r>
          </a:p>
          <a:p>
            <a:r>
              <a:rPr lang="de" dirty="0"/>
              <a:t>Wird in ausführbaren Maschinencode konvertiert durch Dienstprogramm (Assembler), wie NASM oder MASM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EAC28D-F1E8-8B47-B4E6-33ED150A93D2}"/>
              </a:ext>
            </a:extLst>
          </p:cNvPr>
          <p:cNvSpPr/>
          <p:nvPr/>
        </p:nvSpPr>
        <p:spPr>
          <a:xfrm>
            <a:off x="0" y="6577831"/>
            <a:ext cx="12191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de-DE" sz="1000" dirty="0" err="1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www.tutorialspoint.com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de-DE" sz="1000" dirty="0" err="1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assembly_programming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endParaRPr lang="de-DE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511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20AAF-D680-0840-B268-A4D171BAF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Vorteile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D5C9C-6D14-BD44-9B49-16E5EA70E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" dirty="0"/>
              <a:t>weniger Memory und Ausführzeiten</a:t>
            </a:r>
          </a:p>
          <a:p>
            <a:r>
              <a:rPr lang="de" dirty="0"/>
              <a:t>Erlaubt hardwarespezifisch komplexere Aufgaben einfacher umzusetzen</a:t>
            </a:r>
          </a:p>
          <a:p>
            <a:r>
              <a:rPr lang="de" dirty="0"/>
              <a:t>geeignet für zeitkritische Aufgaben</a:t>
            </a:r>
          </a:p>
          <a:p>
            <a:r>
              <a:rPr lang="de" dirty="0"/>
              <a:t>geeignet für Interrupt Service </a:t>
            </a:r>
            <a:r>
              <a:rPr lang="de" dirty="0" err="1"/>
              <a:t>Routines</a:t>
            </a:r>
            <a:endParaRPr lang="de" dirty="0"/>
          </a:p>
          <a:p>
            <a:r>
              <a:rPr lang="de" dirty="0"/>
              <a:t>geeignet für Memory Resident Programme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3DFDCE-D991-2348-A3B0-6B5499F6C50F}"/>
              </a:ext>
            </a:extLst>
          </p:cNvPr>
          <p:cNvSpPr/>
          <p:nvPr/>
        </p:nvSpPr>
        <p:spPr>
          <a:xfrm>
            <a:off x="0" y="6577831"/>
            <a:ext cx="12191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de-DE" sz="1000" dirty="0" err="1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www.tutorialspoint.com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de-DE" sz="1000" dirty="0" err="1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assembly_programming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endParaRPr lang="de-DE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0128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F170F-DA51-9542-AF7E-5B03F8E0C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Architekturen </a:t>
            </a:r>
            <a:r>
              <a:rPr lang="de-DE" sz="1800"/>
              <a:t>(Typen von Prozessoren)</a:t>
            </a:r>
            <a:br>
              <a:rPr lang="de-DE"/>
            </a:b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52285-1E8D-C241-9802-A601D8E39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788311"/>
            <a:ext cx="7315200" cy="493670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CISC</a:t>
            </a:r>
          </a:p>
          <a:p>
            <a:pPr lvl="1">
              <a:lnSpc>
                <a:spcPct val="150000"/>
              </a:lnSpc>
            </a:pPr>
            <a:r>
              <a:rPr lang="de-DE" b="1" dirty="0"/>
              <a:t>C</a:t>
            </a:r>
            <a:r>
              <a:rPr lang="de-DE" dirty="0"/>
              <a:t>omplex </a:t>
            </a:r>
            <a:r>
              <a:rPr lang="de-DE" b="1" dirty="0"/>
              <a:t>I</a:t>
            </a:r>
            <a:r>
              <a:rPr lang="de-DE" dirty="0"/>
              <a:t>nstruction </a:t>
            </a:r>
            <a:r>
              <a:rPr lang="de-DE" b="1" dirty="0"/>
              <a:t>S</a:t>
            </a:r>
            <a:r>
              <a:rPr lang="de-DE" dirty="0"/>
              <a:t>et </a:t>
            </a:r>
            <a:r>
              <a:rPr lang="de-DE" b="1" dirty="0"/>
              <a:t>C</a:t>
            </a:r>
            <a:r>
              <a:rPr lang="de-DE" dirty="0"/>
              <a:t>omputer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Ziel: Ein Task in so wenig Zeilen wie möglich abarbeiten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Vorfahre von RISC</a:t>
            </a:r>
          </a:p>
          <a:p>
            <a:pPr>
              <a:lnSpc>
                <a:spcPct val="150000"/>
              </a:lnSpc>
            </a:pPr>
            <a:r>
              <a:rPr lang="de-DE" dirty="0"/>
              <a:t>RISC</a:t>
            </a:r>
          </a:p>
          <a:p>
            <a:pPr lvl="1">
              <a:lnSpc>
                <a:spcPct val="150000"/>
              </a:lnSpc>
            </a:pPr>
            <a:r>
              <a:rPr lang="de-DE" b="1" dirty="0"/>
              <a:t>R</a:t>
            </a:r>
            <a:r>
              <a:rPr lang="de-DE" dirty="0"/>
              <a:t>educed </a:t>
            </a:r>
            <a:r>
              <a:rPr lang="de-DE" b="1" dirty="0"/>
              <a:t>I</a:t>
            </a:r>
            <a:r>
              <a:rPr lang="de-DE" dirty="0"/>
              <a:t>nstruction </a:t>
            </a:r>
            <a:r>
              <a:rPr lang="de-DE" b="1" dirty="0"/>
              <a:t>S</a:t>
            </a:r>
            <a:r>
              <a:rPr lang="de-DE" dirty="0"/>
              <a:t>et </a:t>
            </a:r>
            <a:r>
              <a:rPr lang="de-DE" b="1" dirty="0"/>
              <a:t>C</a:t>
            </a:r>
            <a:r>
              <a:rPr lang="de-DE" dirty="0"/>
              <a:t>omputer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Ziel: Einfache Instruktionen in einem </a:t>
            </a:r>
            <a:r>
              <a:rPr lang="de-DE" dirty="0" err="1"/>
              <a:t>Clock</a:t>
            </a:r>
            <a:r>
              <a:rPr lang="de-DE" dirty="0"/>
              <a:t>-Cycle abarbeiten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Wurde wegen des Fortschreitens von 8- und 16-Bit- zu 32-Bit-Architekturen benötigt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6FB2B2-1B71-C948-AB25-3CB96B46B604}"/>
              </a:ext>
            </a:extLst>
          </p:cNvPr>
          <p:cNvSpPr/>
          <p:nvPr/>
        </p:nvSpPr>
        <p:spPr>
          <a:xfrm>
            <a:off x="3869268" y="5725020"/>
            <a:ext cx="7315200" cy="3678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Viele Prozessoren heute sind ein Mix aus CISC und RISC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C4150B-1425-4B4B-9601-12F94AEABDB4}"/>
              </a:ext>
            </a:extLst>
          </p:cNvPr>
          <p:cNvSpPr/>
          <p:nvPr/>
        </p:nvSpPr>
        <p:spPr>
          <a:xfrm>
            <a:off x="0" y="6577831"/>
            <a:ext cx="12191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de-DE" sz="1000" dirty="0" err="1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www.tutorialspoint.com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de-DE" sz="1000" dirty="0" err="1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assembly_programming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endParaRPr lang="de-DE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7335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225C3-8767-2447-9D8F-65A6BD5A1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RISC vs. CISC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379639B-830B-5745-8694-CADC1368A6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1578105"/>
              </p:ext>
            </p:extLst>
          </p:nvPr>
        </p:nvGraphicFramePr>
        <p:xfrm>
          <a:off x="3868738" y="863600"/>
          <a:ext cx="7315200" cy="256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2590089963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3460553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noProof="0" dirty="0"/>
                        <a:t>CISC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/>
                        <a:t>RISC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317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Schwerpunkt Hardware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Schwerpunkt Software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5010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Multi-</a:t>
                      </a:r>
                      <a:r>
                        <a:rPr lang="de-DE" sz="1600" noProof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clock</a:t>
                      </a:r>
                      <a:r>
                        <a:rPr lang="de-DE" sz="16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komplexe Anweisungen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Single-clock (reduced instruction only)</a:t>
                      </a:r>
                      <a:endParaRPr lang="de-DE" sz="1600" noProof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4462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" sz="16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Weniger Code, hohe Zyklen pro Sekunde</a:t>
                      </a:r>
                      <a:endParaRPr lang="de-DE" sz="1600" noProof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Mehr Code, niedrige Zyklen pro Sekunde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870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Transistoren zum Speichern verwendet komplexe Anweisungen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Verwendet mehr Transistoren in den Speicherregistern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299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Memory-to-memory:</a:t>
                      </a:r>
                      <a:br>
                        <a:rPr lang="en-US" sz="16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</a:br>
                      <a:r>
                        <a:rPr lang="en-US" sz="1100" b="0" i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"LOAD" und "STORE" in Anweisungen </a:t>
                      </a:r>
                      <a:r>
                        <a:rPr lang="en-US" sz="1100" b="0" i="0" kern="1200" noProof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eingebettet</a:t>
                      </a:r>
                      <a:endParaRPr lang="de-DE" sz="1600" noProof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Register-</a:t>
                      </a:r>
                      <a:r>
                        <a:rPr lang="de-DE" sz="1600" noProof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to</a:t>
                      </a:r>
                      <a:r>
                        <a:rPr lang="de-DE" sz="16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-register:</a:t>
                      </a:r>
                    </a:p>
                    <a:p>
                      <a:r>
                        <a:rPr lang="en-US" sz="1100" b="0" i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"LOAD" und "STORE" </a:t>
                      </a:r>
                      <a:r>
                        <a:rPr lang="en-US" sz="1100" b="0" i="0" kern="1200" noProof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unabhängige</a:t>
                      </a:r>
                      <a:r>
                        <a:rPr lang="en-US" sz="1100" b="0" i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Anweisungen</a:t>
                      </a:r>
                      <a:endParaRPr lang="de-DE" sz="1100" noProof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05460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E0626DC-0B3B-B84C-AA6D-282EB9428F06}"/>
              </a:ext>
            </a:extLst>
          </p:cNvPr>
          <p:cNvSpPr txBox="1"/>
          <p:nvPr/>
        </p:nvSpPr>
        <p:spPr>
          <a:xfrm>
            <a:off x="7010400" y="55389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8995C4E-7C8B-3E43-8603-0F2E3E9B956C}"/>
              </a:ext>
            </a:extLst>
          </p:cNvPr>
          <p:cNvSpPr/>
          <p:nvPr/>
        </p:nvSpPr>
        <p:spPr>
          <a:xfrm>
            <a:off x="0" y="6577831"/>
            <a:ext cx="12191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https://cs.stanford.edu/people/eroberts/courses/soco/projects/risc/risccisc/</a:t>
            </a:r>
            <a:endParaRPr lang="de-DE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5" name="Picture 4" descr="A circuit board&#13;&#10;&#13;&#10;Description automatically generated">
            <a:extLst>
              <a:ext uri="{FF2B5EF4-FFF2-40B4-BE49-F238E27FC236}">
                <a16:creationId xmlns:a16="http://schemas.microsoft.com/office/drawing/2014/main" id="{17B84A0E-6AFC-C44F-B43B-FF2ABF7A1B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5901" y="4235773"/>
            <a:ext cx="1373589" cy="1237204"/>
          </a:xfrm>
          <a:prstGeom prst="rect">
            <a:avLst/>
          </a:prstGeom>
        </p:spPr>
      </p:pic>
      <p:pic>
        <p:nvPicPr>
          <p:cNvPr id="8" name="Picture 7" descr="A circuit board&#13;&#10;&#13;&#10;Description automatically generated">
            <a:extLst>
              <a:ext uri="{FF2B5EF4-FFF2-40B4-BE49-F238E27FC236}">
                <a16:creationId xmlns:a16="http://schemas.microsoft.com/office/drawing/2014/main" id="{77DCF18E-F0B5-B844-B2D8-326E329D04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4990" y="4235773"/>
            <a:ext cx="1850519" cy="1237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218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F170F-DA51-9542-AF7E-5B03F8E0C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Assembly </a:t>
            </a:r>
            <a:br>
              <a:rPr lang="de-DE" dirty="0"/>
            </a:br>
            <a:r>
              <a:rPr lang="de-DE" sz="1800" dirty="0"/>
              <a:t>Basic Instructions</a:t>
            </a:r>
            <a:br>
              <a:rPr lang="de-DE" dirty="0"/>
            </a:br>
            <a:endParaRPr lang="de-D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C4150B-1425-4B4B-9601-12F94AEABDB4}"/>
              </a:ext>
            </a:extLst>
          </p:cNvPr>
          <p:cNvSpPr/>
          <p:nvPr/>
        </p:nvSpPr>
        <p:spPr>
          <a:xfrm>
            <a:off x="83127" y="6589016"/>
            <a:ext cx="12191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de-DE" sz="1000" dirty="0" err="1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www.tutorialspoint.com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de-DE" sz="1000" dirty="0" err="1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assembly_programming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endParaRPr lang="de-DE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0EFF0E6-4BB0-AB4E-B265-5CE37D8A6E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384302"/>
              </p:ext>
            </p:extLst>
          </p:nvPr>
        </p:nvGraphicFramePr>
        <p:xfrm>
          <a:off x="3869268" y="755974"/>
          <a:ext cx="73152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2317206412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35891415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Anweisung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Beschreibung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1904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mov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de-DE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move</a:t>
                      </a:r>
                      <a:r>
                        <a:rPr lang="de-D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Anweisung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de-D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Bewegt einen Wert in ein Register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7621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add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de-D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Addition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3418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de-D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Subtraktion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426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mul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de-D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Multiplikation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626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div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de-D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Division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6765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de-D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de-D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Interrupt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3218023"/>
                  </a:ext>
                </a:extLst>
              </a:tr>
            </a:tbl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421A5798-2A2D-E34B-9DBE-4BC488D5E1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9268" y="4273222"/>
            <a:ext cx="7315200" cy="78260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2C7D1EA-D7E2-1341-9235-97E6F829EF9F}"/>
              </a:ext>
            </a:extLst>
          </p:cNvPr>
          <p:cNvSpPr txBox="1"/>
          <p:nvPr/>
        </p:nvSpPr>
        <p:spPr>
          <a:xfrm>
            <a:off x="3869268" y="3903890"/>
            <a:ext cx="3217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ndale Mono" panose="020B0509000000000004" pitchFamily="49" charset="0"/>
              </a:rPr>
              <a:t>operation</a:t>
            </a:r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  <a:latin typeface="Andale Mono" panose="020B0509000000000004" pitchFamily="49" charset="0"/>
              </a:rPr>
              <a:t> [</a:t>
            </a:r>
            <a:r>
              <a:rPr lang="de-DE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ndale Mono" panose="020B0509000000000004" pitchFamily="49" charset="0"/>
              </a:rPr>
              <a:t>operand</a:t>
            </a:r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  <a:latin typeface="Andale Mono" panose="020B0509000000000004" pitchFamily="49" charset="0"/>
              </a:rPr>
              <a:t>, …]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E2CE83B-7037-5240-9C2C-B068D605CD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1348" y="5055829"/>
            <a:ext cx="7343120" cy="802646"/>
          </a:xfrm>
          <a:prstGeom prst="rect">
            <a:avLst/>
          </a:prstGeom>
        </p:spPr>
      </p:pic>
      <p:sp>
        <p:nvSpPr>
          <p:cNvPr id="23" name="Bent-Up Arrow 22">
            <a:extLst>
              <a:ext uri="{FF2B5EF4-FFF2-40B4-BE49-F238E27FC236}">
                <a16:creationId xmlns:a16="http://schemas.microsoft.com/office/drawing/2014/main" id="{CEC9B26C-5246-C840-AC22-71EC8E5356D8}"/>
              </a:ext>
            </a:extLst>
          </p:cNvPr>
          <p:cNvSpPr/>
          <p:nvPr/>
        </p:nvSpPr>
        <p:spPr>
          <a:xfrm flipH="1">
            <a:off x="4694825" y="5725020"/>
            <a:ext cx="687600" cy="318333"/>
          </a:xfrm>
          <a:prstGeom prst="bentUpArrow">
            <a:avLst>
              <a:gd name="adj1" fmla="val 4245"/>
              <a:gd name="adj2" fmla="val 7662"/>
              <a:gd name="adj3" fmla="val 13575"/>
            </a:avLst>
          </a:prstGeom>
          <a:solidFill>
            <a:schemeClr val="tx1">
              <a:lumMod val="65000"/>
              <a:lumOff val="3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7282A7D-F72F-B34E-9A73-BBE95FB2D2C8}"/>
              </a:ext>
            </a:extLst>
          </p:cNvPr>
          <p:cNvSpPr/>
          <p:nvPr/>
        </p:nvSpPr>
        <p:spPr>
          <a:xfrm>
            <a:off x="5310997" y="5927318"/>
            <a:ext cx="243207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wird implizit dem Register </a:t>
            </a:r>
            <a:r>
              <a:rPr lang="de-DE" sz="1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eax</a:t>
            </a:r>
            <a:r>
              <a:rPr lang="de-DE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zugewiesen</a:t>
            </a:r>
          </a:p>
        </p:txBody>
      </p:sp>
    </p:spTree>
    <p:extLst>
      <p:ext uri="{BB962C8B-B14F-4D97-AF65-F5344CB8AC3E}">
        <p14:creationId xmlns:p14="http://schemas.microsoft.com/office/powerpoint/2010/main" val="2203563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F170F-DA51-9542-AF7E-5B03F8E0C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Assembly </a:t>
            </a:r>
            <a:br>
              <a:rPr lang="de-DE" dirty="0"/>
            </a:br>
            <a:r>
              <a:rPr lang="de-DE" sz="1800" dirty="0"/>
              <a:t>System Calls</a:t>
            </a:r>
            <a:br>
              <a:rPr lang="de-DE" dirty="0"/>
            </a:br>
            <a:endParaRPr lang="de-D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C4150B-1425-4B4B-9601-12F94AEABDB4}"/>
              </a:ext>
            </a:extLst>
          </p:cNvPr>
          <p:cNvSpPr/>
          <p:nvPr/>
        </p:nvSpPr>
        <p:spPr>
          <a:xfrm>
            <a:off x="0" y="6577831"/>
            <a:ext cx="12191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de-DE" sz="1000" dirty="0" err="1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www.tutorialspoint.com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de-DE" sz="1000" dirty="0" err="1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assembly_programming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endParaRPr lang="de-DE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0EFF0E6-4BB0-AB4E-B265-5CE37D8A6E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13616"/>
              </p:ext>
            </p:extLst>
          </p:nvPr>
        </p:nvGraphicFramePr>
        <p:xfrm>
          <a:off x="3869268" y="755974"/>
          <a:ext cx="73152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2317206412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35891415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eax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System Call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1904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ndale Mono" panose="020B05090000000000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de-DE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ndale Mono" panose="020B0509000000000004" pitchFamily="49" charset="0"/>
                        </a:rPr>
                        <a:t>sys_exit</a:t>
                      </a:r>
                      <a:endParaRPr lang="de-D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ndale Mono" panose="020B050900000000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7621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ndale Mono" panose="020B05090000000000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de-DE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ndale Mono" panose="020B0509000000000004" pitchFamily="49" charset="0"/>
                        </a:rPr>
                        <a:t>sys_fork</a:t>
                      </a:r>
                      <a:endParaRPr lang="de-D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ndale Mono" panose="020B050900000000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3418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ndale Mono" panose="020B05090000000000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de-DE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ndale Mono" panose="020B0509000000000004" pitchFamily="49" charset="0"/>
                        </a:rPr>
                        <a:t>sys_read</a:t>
                      </a:r>
                      <a:endParaRPr lang="de-D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ndale Mono" panose="020B050900000000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426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ndale Mono" panose="020B05090000000000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de-DE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ndale Mono" panose="020B0509000000000004" pitchFamily="49" charset="0"/>
                        </a:rPr>
                        <a:t>sys_write</a:t>
                      </a:r>
                      <a:endParaRPr lang="de-D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ndale Mono" panose="020B050900000000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626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ndale Mono" panose="020B05090000000000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de-DE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ndale Mono" panose="020B0509000000000004" pitchFamily="49" charset="0"/>
                        </a:rPr>
                        <a:t>sys_open</a:t>
                      </a:r>
                      <a:endParaRPr lang="de-D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ndale Mono" panose="020B050900000000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6765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ndale Mono" panose="020B05090000000000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de-DE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ndale Mono" panose="020B0509000000000004" pitchFamily="49" charset="0"/>
                        </a:rPr>
                        <a:t>sys_close</a:t>
                      </a:r>
                      <a:endParaRPr lang="de-D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ndale Mono" panose="020B050900000000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3218023"/>
                  </a:ext>
                </a:extLst>
              </a:tr>
            </a:tbl>
          </a:graphicData>
        </a:graphic>
      </p:graphicFrame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42BFAB9-89BD-4747-A0C3-2EA1474F5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3506147"/>
            <a:ext cx="7315200" cy="255439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de" dirty="0"/>
              <a:t>Vorgehen: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de" sz="1600" dirty="0"/>
              <a:t>  </a:t>
            </a:r>
            <a:r>
              <a:rPr lang="de" sz="1600" b="1" dirty="0"/>
              <a:t>System Call </a:t>
            </a:r>
            <a:r>
              <a:rPr lang="de" sz="1600" dirty="0"/>
              <a:t>in Register </a:t>
            </a:r>
            <a:r>
              <a:rPr lang="de" sz="1600" dirty="0" err="1"/>
              <a:t>eax</a:t>
            </a:r>
            <a:r>
              <a:rPr lang="de" sz="1600" dirty="0"/>
              <a:t> speichern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de" sz="1600" dirty="0"/>
              <a:t>  </a:t>
            </a:r>
            <a:r>
              <a:rPr lang="de" sz="1600" b="1" dirty="0"/>
              <a:t>Argumente</a:t>
            </a:r>
            <a:r>
              <a:rPr lang="de" sz="1600" dirty="0"/>
              <a:t> zum System Call in die Register </a:t>
            </a:r>
            <a:r>
              <a:rPr lang="de" sz="1600" dirty="0" err="1"/>
              <a:t>eax</a:t>
            </a:r>
            <a:r>
              <a:rPr lang="de" sz="1600" dirty="0"/>
              <a:t>, </a:t>
            </a:r>
            <a:r>
              <a:rPr lang="de" sz="1600" dirty="0" err="1"/>
              <a:t>ebx</a:t>
            </a:r>
            <a:r>
              <a:rPr lang="de" sz="1600" dirty="0"/>
              <a:t>, </a:t>
            </a:r>
            <a:r>
              <a:rPr lang="de" sz="1600" dirty="0" err="1"/>
              <a:t>ecx</a:t>
            </a:r>
            <a:r>
              <a:rPr lang="de" sz="1600" dirty="0"/>
              <a:t>, </a:t>
            </a:r>
            <a:r>
              <a:rPr lang="de" sz="1600" dirty="0" err="1"/>
              <a:t>edx</a:t>
            </a:r>
            <a:r>
              <a:rPr lang="de" sz="1600" dirty="0"/>
              <a:t> speichern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de" sz="1600" dirty="0"/>
              <a:t>  </a:t>
            </a:r>
            <a:r>
              <a:rPr lang="de" sz="1600" b="1" dirty="0"/>
              <a:t>Interrupt</a:t>
            </a:r>
            <a:r>
              <a:rPr lang="de" sz="1600" dirty="0"/>
              <a:t> aufrufen (0x80, 80, etc.)</a:t>
            </a:r>
          </a:p>
        </p:txBody>
      </p:sp>
    </p:spTree>
    <p:extLst>
      <p:ext uri="{BB962C8B-B14F-4D97-AF65-F5344CB8AC3E}">
        <p14:creationId xmlns:p14="http://schemas.microsoft.com/office/powerpoint/2010/main" val="1977799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F170F-DA51-9542-AF7E-5B03F8E0C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Assembly </a:t>
            </a:r>
            <a:br>
              <a:rPr lang="de-DE" dirty="0"/>
            </a:br>
            <a:r>
              <a:rPr lang="de-DE" sz="1800" dirty="0"/>
              <a:t>System Calls</a:t>
            </a:r>
            <a:br>
              <a:rPr lang="de-DE" dirty="0"/>
            </a:br>
            <a:endParaRPr lang="de-D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C4150B-1425-4B4B-9601-12F94AEABDB4}"/>
              </a:ext>
            </a:extLst>
          </p:cNvPr>
          <p:cNvSpPr/>
          <p:nvPr/>
        </p:nvSpPr>
        <p:spPr>
          <a:xfrm>
            <a:off x="0" y="6577831"/>
            <a:ext cx="12191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de-DE" sz="1000" dirty="0" err="1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www.tutorialspoint.com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de-DE" sz="1000" dirty="0" err="1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assembly_programming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endParaRPr lang="de-DE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04535AC-6CEF-2E45-BAB7-3719777D84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0693" y="2832800"/>
            <a:ext cx="7315200" cy="1040384"/>
          </a:xfrm>
          <a:prstGeom prst="rect">
            <a:avLst/>
          </a:prstGeom>
        </p:spPr>
      </p:pic>
      <p:sp>
        <p:nvSpPr>
          <p:cNvPr id="11" name="Bent-Up Arrow 10">
            <a:extLst>
              <a:ext uri="{FF2B5EF4-FFF2-40B4-BE49-F238E27FC236}">
                <a16:creationId xmlns:a16="http://schemas.microsoft.com/office/drawing/2014/main" id="{53D27C6C-2902-D74F-9BFF-05691C7F354B}"/>
              </a:ext>
            </a:extLst>
          </p:cNvPr>
          <p:cNvSpPr/>
          <p:nvPr/>
        </p:nvSpPr>
        <p:spPr>
          <a:xfrm flipH="1" flipV="1">
            <a:off x="4660105" y="2589578"/>
            <a:ext cx="687600" cy="383437"/>
          </a:xfrm>
          <a:prstGeom prst="bentUpArrow">
            <a:avLst>
              <a:gd name="adj1" fmla="val 4245"/>
              <a:gd name="adj2" fmla="val 7662"/>
              <a:gd name="adj3" fmla="val 13575"/>
            </a:avLst>
          </a:prstGeom>
          <a:solidFill>
            <a:schemeClr val="tx1">
              <a:lumMod val="65000"/>
              <a:lumOff val="3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8519BF-DD32-EE47-BE1C-9A08D19C3FE4}"/>
              </a:ext>
            </a:extLst>
          </p:cNvPr>
          <p:cNvSpPr/>
          <p:nvPr/>
        </p:nvSpPr>
        <p:spPr>
          <a:xfrm>
            <a:off x="5276277" y="2473543"/>
            <a:ext cx="22878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1. System Call in Register </a:t>
            </a:r>
            <a:r>
              <a:rPr lang="de-DE" sz="1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eax</a:t>
            </a:r>
            <a:r>
              <a:rPr lang="de-DE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speichern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AD50840-5FFF-BB43-8FBC-3C1E9D4FDE55}"/>
              </a:ext>
            </a:extLst>
          </p:cNvPr>
          <p:cNvSpPr/>
          <p:nvPr/>
        </p:nvSpPr>
        <p:spPr>
          <a:xfrm>
            <a:off x="3505599" y="4257934"/>
            <a:ext cx="33313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2. </a:t>
            </a:r>
            <a:r>
              <a:rPr lang="de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Argument zum System Call in das Register </a:t>
            </a:r>
            <a:r>
              <a:rPr lang="de" sz="1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ebx</a:t>
            </a:r>
            <a:r>
              <a:rPr lang="de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speichern</a:t>
            </a:r>
          </a:p>
          <a:p>
            <a:endParaRPr lang="de-DE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Bent-Up Arrow 14">
            <a:extLst>
              <a:ext uri="{FF2B5EF4-FFF2-40B4-BE49-F238E27FC236}">
                <a16:creationId xmlns:a16="http://schemas.microsoft.com/office/drawing/2014/main" id="{75185CD8-2586-BD4F-94D5-AB5AC1A4E07A}"/>
              </a:ext>
            </a:extLst>
          </p:cNvPr>
          <p:cNvSpPr/>
          <p:nvPr/>
        </p:nvSpPr>
        <p:spPr>
          <a:xfrm rot="5400000" flipH="1">
            <a:off x="3482825" y="3598193"/>
            <a:ext cx="894855" cy="424626"/>
          </a:xfrm>
          <a:prstGeom prst="bentUpArrow">
            <a:avLst>
              <a:gd name="adj1" fmla="val 4245"/>
              <a:gd name="adj2" fmla="val 7662"/>
              <a:gd name="adj3" fmla="val 13575"/>
            </a:avLst>
          </a:prstGeom>
          <a:solidFill>
            <a:schemeClr val="tx1">
              <a:lumMod val="65000"/>
              <a:lumOff val="3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Bent-Up Arrow 15">
            <a:extLst>
              <a:ext uri="{FF2B5EF4-FFF2-40B4-BE49-F238E27FC236}">
                <a16:creationId xmlns:a16="http://schemas.microsoft.com/office/drawing/2014/main" id="{4008BF50-BB9C-0E4C-97EE-A80FB12D9FCE}"/>
              </a:ext>
            </a:extLst>
          </p:cNvPr>
          <p:cNvSpPr/>
          <p:nvPr/>
        </p:nvSpPr>
        <p:spPr>
          <a:xfrm flipH="1">
            <a:off x="4672619" y="3693268"/>
            <a:ext cx="1786530" cy="383436"/>
          </a:xfrm>
          <a:prstGeom prst="bentUpArrow">
            <a:avLst>
              <a:gd name="adj1" fmla="val 4245"/>
              <a:gd name="adj2" fmla="val 7662"/>
              <a:gd name="adj3" fmla="val 13575"/>
            </a:avLst>
          </a:prstGeom>
          <a:solidFill>
            <a:schemeClr val="tx1">
              <a:lumMod val="65000"/>
              <a:lumOff val="3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D5D0E5D-5DBF-094C-B6F3-BDEFBA664049}"/>
              </a:ext>
            </a:extLst>
          </p:cNvPr>
          <p:cNvSpPr/>
          <p:nvPr/>
        </p:nvSpPr>
        <p:spPr>
          <a:xfrm>
            <a:off x="6424129" y="3933984"/>
            <a:ext cx="40302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3. </a:t>
            </a:r>
            <a:r>
              <a:rPr lang="de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Interrupt mit 0x80 aufrufen (0x80 = Interrupt Handler für System Calls)</a:t>
            </a:r>
          </a:p>
          <a:p>
            <a:endParaRPr lang="de-DE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8162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F170F-DA51-9542-AF7E-5B03F8E0C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Assembly </a:t>
            </a:r>
            <a:br>
              <a:rPr lang="de-DE" dirty="0"/>
            </a:br>
            <a:r>
              <a:rPr lang="de-DE" sz="1800" dirty="0"/>
              <a:t>Entry Point</a:t>
            </a:r>
            <a:br>
              <a:rPr lang="de-DE" dirty="0"/>
            </a:br>
            <a:endParaRPr lang="de-D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C4150B-1425-4B4B-9601-12F94AEABDB4}"/>
              </a:ext>
            </a:extLst>
          </p:cNvPr>
          <p:cNvSpPr/>
          <p:nvPr/>
        </p:nvSpPr>
        <p:spPr>
          <a:xfrm>
            <a:off x="0" y="6577831"/>
            <a:ext cx="12191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de-DE" sz="1000" dirty="0" err="1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www.tutorialspoint.com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de-DE" sz="1000" dirty="0" err="1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assembly_programming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endParaRPr lang="de-DE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3" name="Picture 12" descr="A close up of a logo&#13;&#10;&#13;&#10;Description automatically generated">
            <a:extLst>
              <a:ext uri="{FF2B5EF4-FFF2-40B4-BE49-F238E27FC236}">
                <a16:creationId xmlns:a16="http://schemas.microsoft.com/office/drawing/2014/main" id="{0C0DC38A-10AD-6944-9F82-6BD6CA630E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9268" y="1640043"/>
            <a:ext cx="7315200" cy="80774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A7A3717-BE8E-0B46-861E-8153B9B7FE2E}"/>
              </a:ext>
            </a:extLst>
          </p:cNvPr>
          <p:cNvSpPr txBox="1"/>
          <p:nvPr/>
        </p:nvSpPr>
        <p:spPr>
          <a:xfrm>
            <a:off x="3869268" y="2865005"/>
            <a:ext cx="8637173" cy="2352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defTabSz="914400">
              <a:lnSpc>
                <a:spcPct val="15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85800" lvl="1" indent="-182880" defTabSz="914400">
              <a:lnSpc>
                <a:spcPct val="15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b="1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1143000" indent="-182880" defTabSz="91440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600200" indent="-182880" defTabSz="91440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2057400" indent="-182880" defTabSz="91440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 marL="2514600" indent="-228600" defTabSz="91440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6pPr>
            <a:lvl7pPr marL="2971800" indent="-228600" defTabSz="91440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7pPr>
            <a:lvl8pPr marL="3429000" indent="-228600" defTabSz="91440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8pPr>
            <a:lvl9pPr marL="3886200" indent="-228600" defTabSz="91440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9pPr>
          </a:lstStyle>
          <a:p>
            <a:r>
              <a:rPr lang="de-DE" sz="1600" dirty="0"/>
              <a:t> Dort wo Prozessor Anweisungen beginnt abzuarbeiten</a:t>
            </a:r>
          </a:p>
          <a:p>
            <a:r>
              <a:rPr lang="de-DE" sz="1600" dirty="0"/>
              <a:t>global: wird verwendet, um Identifier (_</a:t>
            </a:r>
            <a:r>
              <a:rPr lang="de-DE" sz="1600" dirty="0" err="1"/>
              <a:t>start</a:t>
            </a:r>
            <a:r>
              <a:rPr lang="de-DE" sz="1600" dirty="0"/>
              <a:t>) dem Linker zur Verfügung stellen</a:t>
            </a:r>
          </a:p>
          <a:p>
            <a:r>
              <a:rPr lang="de-DE" sz="1600" dirty="0"/>
              <a:t>Identifier gefolgt von „:“ erstellt ein Label</a:t>
            </a:r>
          </a:p>
          <a:p>
            <a:r>
              <a:rPr lang="de-DE" sz="1600" dirty="0"/>
              <a:t>Labels verwendet um Locations in unserem Code zu benennen</a:t>
            </a:r>
          </a:p>
        </p:txBody>
      </p:sp>
    </p:spTree>
    <p:extLst>
      <p:ext uri="{BB962C8B-B14F-4D97-AF65-F5344CB8AC3E}">
        <p14:creationId xmlns:p14="http://schemas.microsoft.com/office/powerpoint/2010/main" val="4122426086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1968</TotalTime>
  <Words>518</Words>
  <Application>Microsoft Macintosh PowerPoint</Application>
  <PresentationFormat>Widescreen</PresentationFormat>
  <Paragraphs>113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Andale Mono</vt:lpstr>
      <vt:lpstr>Corbel</vt:lpstr>
      <vt:lpstr>Wingdings 2</vt:lpstr>
      <vt:lpstr>Frame</vt:lpstr>
      <vt:lpstr>Assembly</vt:lpstr>
      <vt:lpstr>Was ist Assembly?</vt:lpstr>
      <vt:lpstr>Vorteile</vt:lpstr>
      <vt:lpstr>Architekturen (Typen von Prozessoren) </vt:lpstr>
      <vt:lpstr>RISC vs. CISC</vt:lpstr>
      <vt:lpstr>Assembly  Basic Instructions </vt:lpstr>
      <vt:lpstr>Assembly  System Calls </vt:lpstr>
      <vt:lpstr>Assembly  System Calls </vt:lpstr>
      <vt:lpstr>Assembly  Entry Point </vt:lpstr>
      <vt:lpstr>Assembly  Entry Point </vt:lpstr>
      <vt:lpstr>Assembly  Zusammenspiel mit HW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Assembly</dc:title>
  <dc:creator>Christensen Christopher I.BSCI.1601</dc:creator>
  <cp:lastModifiedBy>Christensen Christopher I.BSCI.1601</cp:lastModifiedBy>
  <cp:revision>108</cp:revision>
  <dcterms:created xsi:type="dcterms:W3CDTF">2018-12-09T09:28:36Z</dcterms:created>
  <dcterms:modified xsi:type="dcterms:W3CDTF">2018-12-12T17:29:41Z</dcterms:modified>
</cp:coreProperties>
</file>