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49" autoAdjust="0"/>
    <p:restoredTop sz="86426"/>
  </p:normalViewPr>
  <p:slideViewPr>
    <p:cSldViewPr snapToGrid="0">
      <p:cViewPr>
        <p:scale>
          <a:sx n="85" d="100"/>
          <a:sy n="85" d="100"/>
        </p:scale>
        <p:origin x="2592" y="16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8E019-CDAF-D642-92CF-A32A7B5D2B1F}" type="datetimeFigureOut">
              <a:t>03.04.18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2BF0-34A7-3144-9D9F-A1A67F6EBD68}" type="slidenum">
              <a:t>‹#›</a:t>
            </a:fld>
            <a:endParaRPr lang="de-DE"/>
          </a:p>
        </p:txBody>
      </p:sp>
    </p:spTree>
    <p:extLst>
      <p:ext uri="{BB962C8B-B14F-4D97-AF65-F5344CB8AC3E}">
        <p14:creationId xmlns:p14="http://schemas.microsoft.com/office/powerpoint/2010/main" val="193948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2F46A-E8C9-4272-A5E5-7C79EF798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C10DF08-D7A7-49ED-9AEC-0C46D531A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C9F30B5-F06A-48D1-A889-25613538A690}"/>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9AA0427A-23E5-4958-9BB5-9CF90DA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7D774B-9D42-4B20-ACCF-7828F75113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5960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37F9A-02A0-4FD8-A388-62AB5D86A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DDF8D1F-E3EB-46AE-A6EF-F0C7A306C5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BEFD3E-CBCE-42AC-AB12-289DC5F7D83E}"/>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7E633FD8-0D49-4101-A8BE-20797071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95BABF-6BA0-48A6-85AB-DEF6AFCBD999}"/>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9241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22B6A7B-B135-4E62-B5BB-70DB48414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3AA1453-8F5C-4A30-B446-A83FAFF127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D073A7-DBFF-418A-883E-C136538A4994}"/>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2E73CCB4-8182-4470-BC34-ABFEDC277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DE6FA0D-E4A3-45C8-BE7E-8ACBE5703DC5}"/>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2434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E12E1-FDF5-4FF2-B707-615F5F05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8BEF90-DE6F-42CD-897A-C3CD88AD3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B72C8A-60CC-4B27-A10C-393046AC2737}"/>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4BCA0452-F6D5-4D7C-B8EE-AA158957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4B2D4C-96ED-4112-9DD2-AE1D5579DD67}"/>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641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71025-C445-4CB5-BEE7-209ECAA9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1EBB8E1-388B-4BD2-BB46-AD6CB79E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00151C-4B2E-4AAC-A1E7-46B981B184A0}"/>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6C85D658-8DA4-4834-B048-C0737BDF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F3CF68-0671-43FF-BB4F-20D9CD5A8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661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EA751-1D31-45D3-A069-5D8D279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8B82DD7-F37D-4920-9602-6BD6F7E291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541DC1C-7753-4E41-AA38-951283795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BB9F6DA-36A5-47F9-8E62-6EB6EA1BCE39}"/>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a16="http://schemas.microsoft.com/office/drawing/2014/main" xmlns="" id="{7138FC36-1B56-4A01-AF1C-D413FCB34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50E5C12-34C3-4563-825D-DB9BE0AE02C6}"/>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5192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8E8CD-77D8-4E33-988F-E2AD8170D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2CE2C41-3DC0-49EE-A579-CFE1AAEFE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D225640-740B-4E6B-BF9A-92EE4F8C5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488787F-FEE3-4F6A-B201-230C02318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2AAB766-D34D-4142-B6F5-C03AC5086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8EC303F-8A9E-4AAC-8777-DA030A1F7CEE}"/>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8" name="Footer Placeholder 7">
            <a:extLst>
              <a:ext uri="{FF2B5EF4-FFF2-40B4-BE49-F238E27FC236}">
                <a16:creationId xmlns:a16="http://schemas.microsoft.com/office/drawing/2014/main" xmlns="" id="{21BB6DFE-DBCF-4DE8-9642-F7695F96A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40F2FBA-ED92-4D5F-85FD-12C2C2C2D6D4}"/>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27371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30737-CE3A-46E7-B4F1-463ACAA7D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A6CA4F-B539-4F3B-8015-90376A3760FF}"/>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4" name="Footer Placeholder 3">
            <a:extLst>
              <a:ext uri="{FF2B5EF4-FFF2-40B4-BE49-F238E27FC236}">
                <a16:creationId xmlns:a16="http://schemas.microsoft.com/office/drawing/2014/main" xmlns="" id="{CD345010-E202-497F-8F36-9EB1CF63E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2D20BDD-B41C-467D-A06B-397DF9953A51}"/>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64773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98DC1D7-B6A8-4859-A48B-E52EA5DB2909}"/>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3" name="Footer Placeholder 2">
            <a:extLst>
              <a:ext uri="{FF2B5EF4-FFF2-40B4-BE49-F238E27FC236}">
                <a16:creationId xmlns:a16="http://schemas.microsoft.com/office/drawing/2014/main" xmlns="" id="{9717E500-7658-46E1-B731-B318E0071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3EC7F6C-6E2F-408B-93F4-4D64FBFF1DCA}"/>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15585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A8C25-D02F-458E-B010-E42F4F3C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11FE5E7-02F6-4D25-93ED-6671A5E83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0BC8072-D038-4A61-B203-DD68CD8F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E11E078-7A22-49B8-A6C6-8D800CC29948}"/>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a16="http://schemas.microsoft.com/office/drawing/2014/main" xmlns="" id="{36D0926B-84BB-43A7-B942-4AEB82C8E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01882A-D6B9-4C22-89C5-39801221310B}"/>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3291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23EB4-68CF-4C7D-A117-3868FE12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9891076-A815-43C5-95AB-D12A6C5B5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2934487-F4B5-42FC-8D24-42C654DE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F28E8C8-8A27-47BC-AF79-EAD8C7E66C74}"/>
              </a:ext>
            </a:extLst>
          </p:cNvPr>
          <p:cNvSpPr>
            <a:spLocks noGrp="1"/>
          </p:cNvSpPr>
          <p:nvPr>
            <p:ph type="dt" sz="half" idx="10"/>
          </p:nvPr>
        </p:nvSpPr>
        <p:spPr/>
        <p:txBody>
          <a:bodyPr/>
          <a:lstStyle/>
          <a:p>
            <a:fld id="{4CBF3FDA-05A6-4B67-B1A0-7EE43F99B5DB}" type="datetimeFigureOut">
              <a:rPr lang="en-US" smtClean="0"/>
              <a:t>4/3/18</a:t>
            </a:fld>
            <a:endParaRPr lang="en-US"/>
          </a:p>
        </p:txBody>
      </p:sp>
      <p:sp>
        <p:nvSpPr>
          <p:cNvPr id="6" name="Footer Placeholder 5">
            <a:extLst>
              <a:ext uri="{FF2B5EF4-FFF2-40B4-BE49-F238E27FC236}">
                <a16:creationId xmlns:a16="http://schemas.microsoft.com/office/drawing/2014/main" xmlns="" id="{821F5800-63CB-45B9-9209-A0D8A9FA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4558AE-77D4-4BCF-B563-4423B5B6C9C8}"/>
              </a:ext>
            </a:extLst>
          </p:cNvPr>
          <p:cNvSpPr>
            <a:spLocks noGrp="1"/>
          </p:cNvSpPr>
          <p:nvPr>
            <p:ph type="sldNum" sz="quarter" idx="12"/>
          </p:nvPr>
        </p:nvSpPr>
        <p:spPr/>
        <p:txBody>
          <a:bodyPr/>
          <a:lstStyle/>
          <a:p>
            <a:fld id="{0200E536-8C2D-446F-A4E8-54E53134B6C5}" type="slidenum">
              <a:rPr lang="en-US" smtClean="0"/>
              <a:t>‹#›</a:t>
            </a:fld>
            <a:endParaRPr lang="en-US"/>
          </a:p>
        </p:txBody>
      </p:sp>
    </p:spTree>
    <p:extLst>
      <p:ext uri="{BB962C8B-B14F-4D97-AF65-F5344CB8AC3E}">
        <p14:creationId xmlns:p14="http://schemas.microsoft.com/office/powerpoint/2010/main" val="346491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3F8FD26-8D87-4861-B952-19AF16E9D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B3A21B-8AB2-4761-BA73-00FC3CFA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236E30-67B3-4573-B346-531490413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3FDA-05A6-4B67-B1A0-7EE43F99B5DB}" type="datetimeFigureOut">
              <a:rPr lang="en-US" smtClean="0"/>
              <a:t>4/3/18</a:t>
            </a:fld>
            <a:endParaRPr lang="en-US"/>
          </a:p>
        </p:txBody>
      </p:sp>
      <p:sp>
        <p:nvSpPr>
          <p:cNvPr id="5" name="Footer Placeholder 4">
            <a:extLst>
              <a:ext uri="{FF2B5EF4-FFF2-40B4-BE49-F238E27FC236}">
                <a16:creationId xmlns:a16="http://schemas.microsoft.com/office/drawing/2014/main" xmlns="" id="{20D0BD92-0DC1-4A49-BA16-92A5EB96D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D5086B6-ECDF-4B95-AD22-87B72C38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0E536-8C2D-446F-A4E8-54E53134B6C5}" type="slidenum">
              <a:rPr lang="en-US" smtClean="0"/>
              <a:t>‹#›</a:t>
            </a:fld>
            <a:endParaRPr lang="en-US"/>
          </a:p>
        </p:txBody>
      </p:sp>
    </p:spTree>
    <p:extLst>
      <p:ext uri="{BB962C8B-B14F-4D97-AF65-F5344CB8AC3E}">
        <p14:creationId xmlns:p14="http://schemas.microsoft.com/office/powerpoint/2010/main" val="360112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3BF55-D87B-4EEA-B2A9-11D9646B8ABF}"/>
              </a:ext>
            </a:extLst>
          </p:cNvPr>
          <p:cNvSpPr>
            <a:spLocks noGrp="1"/>
          </p:cNvSpPr>
          <p:nvPr>
            <p:ph type="ctrTitle"/>
          </p:nvPr>
        </p:nvSpPr>
        <p:spPr/>
        <p:txBody>
          <a:bodyPr/>
          <a:lstStyle/>
          <a:p>
            <a:r>
              <a:rPr lang="en-US" dirty="0"/>
              <a:t>Personas</a:t>
            </a:r>
          </a:p>
        </p:txBody>
      </p:sp>
      <p:sp>
        <p:nvSpPr>
          <p:cNvPr id="3" name="Subtitle 2">
            <a:extLst>
              <a:ext uri="{FF2B5EF4-FFF2-40B4-BE49-F238E27FC236}">
                <a16:creationId xmlns:a16="http://schemas.microsoft.com/office/drawing/2014/main" xmlns="" id="{B835F513-471D-4E14-9773-51CF6EB1CFEA}"/>
              </a:ext>
            </a:extLst>
          </p:cNvPr>
          <p:cNvSpPr>
            <a:spLocks noGrp="1"/>
          </p:cNvSpPr>
          <p:nvPr>
            <p:ph type="subTitle" idx="1"/>
          </p:nvPr>
        </p:nvSpPr>
        <p:spPr/>
        <p:txBody>
          <a:bodyPr>
            <a:normAutofit/>
          </a:bodyPr>
          <a:lstStyle/>
          <a:p>
            <a:r>
              <a:rPr lang="en-US" sz="2800" b="1"/>
              <a:t>Car4U</a:t>
            </a:r>
          </a:p>
        </p:txBody>
      </p:sp>
    </p:spTree>
    <p:extLst>
      <p:ext uri="{BB962C8B-B14F-4D97-AF65-F5344CB8AC3E}">
        <p14:creationId xmlns:p14="http://schemas.microsoft.com/office/powerpoint/2010/main" val="377806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Helene leiht ihr Auto bereits an mehrere Bekannte aus. Die Organisation dabei funktioniert jedoch nicht immer. Nach einer Besprechung hat sie beschlossen, unsere App auszuprobieren. Sie startet ihren alten Computer und öffnet eine ältere Version des Internet Explorers und will einen Account erstellen. Für jede Buchung will Sie dabei nur einen kleinen Pauschalbetrag beanspruchen.</a:t>
            </a:r>
          </a:p>
        </p:txBody>
      </p:sp>
      <p:pic>
        <p:nvPicPr>
          <p:cNvPr id="6" name="Content Placeholder 8">
            <a:extLst>
              <a:ext uri="{FF2B5EF4-FFF2-40B4-BE49-F238E27FC236}">
                <a16:creationId xmlns:a16="http://schemas.microsoft.com/office/drawing/2014/main" xmlns="" id="{C6F7B156-8F11-432C-B2CE-327CBB0BA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91080" cy="1846144"/>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 auf Internet Explorer</a:t>
            </a:r>
          </a:p>
          <a:p>
            <a:r>
              <a:rPr lang="de-DE" sz="2000"/>
              <a:t>Sekundäre Persona: Helene Meier</a:t>
            </a:r>
          </a:p>
          <a:p>
            <a:r>
              <a:rPr lang="de-DE" sz="2000"/>
              <a:t>Will ihr Auto an eine Bekannte ausleihen</a:t>
            </a:r>
          </a:p>
        </p:txBody>
      </p:sp>
    </p:spTree>
    <p:extLst>
      <p:ext uri="{BB962C8B-B14F-4D97-AF65-F5344CB8AC3E}">
        <p14:creationId xmlns:p14="http://schemas.microsoft.com/office/powerpoint/2010/main" val="52490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An einem Morgen erscheint Hans wie immer pünktlich um 8 Uhr zur Arbeit. Es haben sich bereits 90 Anträge auf Ausleihaccounts angehäuft. Sein gewissen lässt es nicht zu, diese nicht haargenau zu überprüfen. Er versucht mit unserer Applikation, diese Anträge sowohl schnell als auch korrekt zu überprüfen.</a:t>
            </a:r>
          </a:p>
        </p:txBody>
      </p:sp>
      <p:pic>
        <p:nvPicPr>
          <p:cNvPr id="6" name="Content Placeholder 5">
            <a:extLst>
              <a:ext uri="{FF2B5EF4-FFF2-40B4-BE49-F238E27FC236}">
                <a16:creationId xmlns:a16="http://schemas.microsoft.com/office/drawing/2014/main" xmlns="" id="{33B2250B-9EA8-4F72-83BA-EAF6FCB9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0991"/>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Backend Applikation auf Geschäftscomputer</a:t>
            </a:r>
          </a:p>
          <a:p>
            <a:r>
              <a:rPr lang="de-DE" sz="2000"/>
              <a:t>Komplementäre Persona: Hans Müller</a:t>
            </a:r>
          </a:p>
          <a:p>
            <a:r>
              <a:rPr lang="de-DE" sz="2000"/>
              <a:t>Will keine unbefugte auf der Strasse</a:t>
            </a:r>
          </a:p>
        </p:txBody>
      </p:sp>
    </p:spTree>
    <p:extLst>
      <p:ext uri="{BB962C8B-B14F-4D97-AF65-F5344CB8AC3E}">
        <p14:creationId xmlns:p14="http://schemas.microsoft.com/office/powerpoint/2010/main" val="23899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Während der Arbeit überprüft Philipp die neuen Anträge auf Führerscheine. Er hasst es, dass all diese Personen nun fahren dürfen und er nicht. Er schaut sich kurz im Büro um und Fotografiert danach einen der neuen Ausweise. Nun sucht er im Internet Optionen, um Autos mit diesen Ausweisen auszuleihen.</a:t>
            </a:r>
          </a:p>
        </p:txBody>
      </p:sp>
      <p:pic>
        <p:nvPicPr>
          <p:cNvPr id="6" name="Content Placeholder 9">
            <a:extLst>
              <a:ext uri="{FF2B5EF4-FFF2-40B4-BE49-F238E27FC236}">
                <a16:creationId xmlns:a16="http://schemas.microsoft.com/office/drawing/2014/main" xmlns="" id="{6F03154E-C798-4103-802A-0495CC8B2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Android App</a:t>
            </a:r>
          </a:p>
          <a:p>
            <a:r>
              <a:rPr lang="de-DE" sz="2000"/>
              <a:t>Negativ Persona: Philipp Rast</a:t>
            </a:r>
          </a:p>
          <a:p>
            <a:r>
              <a:rPr lang="de-DE" sz="2000"/>
              <a:t>Will wieder fahren</a:t>
            </a:r>
          </a:p>
        </p:txBody>
      </p:sp>
    </p:spTree>
    <p:extLst>
      <p:ext uri="{BB962C8B-B14F-4D97-AF65-F5344CB8AC3E}">
        <p14:creationId xmlns:p14="http://schemas.microsoft.com/office/powerpoint/2010/main" val="9525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157D4-4D2F-435C-9140-A947D22EBD8A}"/>
              </a:ext>
            </a:extLst>
          </p:cNvPr>
          <p:cNvSpPr>
            <a:spLocks noGrp="1"/>
          </p:cNvSpPr>
          <p:nvPr>
            <p:ph type="title"/>
          </p:nvPr>
        </p:nvSpPr>
        <p:spPr>
          <a:xfrm>
            <a:off x="4242412" y="324869"/>
            <a:ext cx="6945923" cy="641783"/>
          </a:xfrm>
        </p:spPr>
        <p:txBody>
          <a:bodyPr>
            <a:normAutofit fontScale="90000"/>
          </a:bodyPr>
          <a:lstStyle/>
          <a:p>
            <a:r>
              <a:rPr lang="en-US" sz="4900" dirty="0"/>
              <a:t>Thomas</a:t>
            </a:r>
            <a:r>
              <a:rPr lang="en-US" dirty="0"/>
              <a:t> </a:t>
            </a:r>
            <a:r>
              <a:rPr lang="en-US" dirty="0" err="1"/>
              <a:t>Berchtold</a:t>
            </a:r>
            <a:endParaRPr lang="en-US" dirty="0"/>
          </a:p>
        </p:txBody>
      </p:sp>
      <p:pic>
        <p:nvPicPr>
          <p:cNvPr id="5" name="Content Placeholder 4">
            <a:extLst>
              <a:ext uri="{FF2B5EF4-FFF2-40B4-BE49-F238E27FC236}">
                <a16:creationId xmlns:a16="http://schemas.microsoft.com/office/drawing/2014/main" xmlns="" id="{0FF40084-511C-41EC-98BA-78D5B14A9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60" y="323543"/>
            <a:ext cx="3758472" cy="2734289"/>
          </a:xfrm>
        </p:spPr>
      </p:pic>
      <p:sp>
        <p:nvSpPr>
          <p:cNvPr id="7" name="TextBox 6">
            <a:extLst>
              <a:ext uri="{FF2B5EF4-FFF2-40B4-BE49-F238E27FC236}">
                <a16:creationId xmlns:a16="http://schemas.microsoft.com/office/drawing/2014/main" xmlns="" id="{2A691504-3D64-46F3-918C-2E7A4992D35D}"/>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“Gratis Geld </a:t>
            </a:r>
            <a:r>
              <a:rPr lang="en-US" dirty="0" err="1">
                <a:solidFill>
                  <a:schemeClr val="tx1">
                    <a:lumMod val="50000"/>
                    <a:lumOff val="50000"/>
                  </a:schemeClr>
                </a:solidFill>
              </a:rPr>
              <a:t>verdienen</a:t>
            </a:r>
            <a:r>
              <a:rPr lang="en-US" dirty="0">
                <a:solidFill>
                  <a:schemeClr val="tx1">
                    <a:lumMod val="50000"/>
                    <a:lumOff val="50000"/>
                  </a:schemeClr>
                </a:solidFill>
              </a:rPr>
              <a:t> – </a:t>
            </a:r>
            <a:r>
              <a:rPr lang="en-US" dirty="0" err="1">
                <a:solidFill>
                  <a:schemeClr val="tx1">
                    <a:lumMod val="50000"/>
                    <a:lumOff val="50000"/>
                  </a:schemeClr>
                </a:solidFill>
              </a:rPr>
              <a:t>aber</a:t>
            </a:r>
            <a:r>
              <a:rPr lang="en-US" dirty="0">
                <a:solidFill>
                  <a:schemeClr val="tx1">
                    <a:lumMod val="50000"/>
                    <a:lumOff val="50000"/>
                  </a:schemeClr>
                </a:solidFill>
              </a:rPr>
              <a:t> </a:t>
            </a:r>
            <a:r>
              <a:rPr lang="en-US" dirty="0" err="1">
                <a:solidFill>
                  <a:schemeClr val="tx1">
                    <a:lumMod val="50000"/>
                    <a:lumOff val="50000"/>
                  </a:schemeClr>
                </a:solidFill>
              </a:rPr>
              <a:t>ohne</a:t>
            </a:r>
            <a:r>
              <a:rPr lang="en-US" dirty="0">
                <a:solidFill>
                  <a:schemeClr val="tx1">
                    <a:lumMod val="50000"/>
                    <a:lumOff val="50000"/>
                  </a:schemeClr>
                </a:solidFill>
              </a:rPr>
              <a:t> </a:t>
            </a:r>
            <a:r>
              <a:rPr lang="en-US" dirty="0" err="1">
                <a:solidFill>
                  <a:schemeClr val="tx1">
                    <a:lumMod val="50000"/>
                    <a:lumOff val="50000"/>
                  </a:schemeClr>
                </a:solidFill>
              </a:rPr>
              <a:t>Risiko</a:t>
            </a:r>
            <a:r>
              <a:rPr lang="en-US" dirty="0">
                <a:solidFill>
                  <a:schemeClr val="tx1">
                    <a:lumMod val="50000"/>
                    <a:lumOff val="50000"/>
                  </a:schemeClr>
                </a:solidFill>
              </a:rPr>
              <a:t>!”</a:t>
            </a:r>
          </a:p>
        </p:txBody>
      </p:sp>
      <p:sp>
        <p:nvSpPr>
          <p:cNvPr id="9" name="TextBox 8">
            <a:extLst>
              <a:ext uri="{FF2B5EF4-FFF2-40B4-BE49-F238E27FC236}">
                <a16:creationId xmlns:a16="http://schemas.microsoft.com/office/drawing/2014/main" xmlns="" id="{15B64963-8DFC-48AB-B197-A6E1237D491D}"/>
              </a:ext>
            </a:extLst>
          </p:cNvPr>
          <p:cNvSpPr txBox="1"/>
          <p:nvPr/>
        </p:nvSpPr>
        <p:spPr>
          <a:xfrm>
            <a:off x="344769" y="3888451"/>
            <a:ext cx="3587932" cy="2308324"/>
          </a:xfrm>
          <a:prstGeom prst="rect">
            <a:avLst/>
          </a:prstGeom>
          <a:noFill/>
        </p:spPr>
        <p:txBody>
          <a:bodyPr wrap="square" rtlCol="0">
            <a:spAutoFit/>
          </a:bodyPr>
          <a:lstStyle/>
          <a:p>
            <a:r>
              <a:rPr lang="de-DE" dirty="0"/>
              <a:t>Thomas wohnt in der Stadt. Sein Auto benötigt er nur am Wochenende, da er via ÖV zur Arbeitgeht. </a:t>
            </a:r>
          </a:p>
          <a:p>
            <a:r>
              <a:rPr lang="de-DE" dirty="0"/>
              <a:t>Er will sein Auto verleihen und damit Geld verdienen. Er ist jedoch besorgt, dass sein Auto beschädigt oder gestohlen werden könnte.</a:t>
            </a:r>
            <a:endParaRPr lang="en-US" dirty="0"/>
          </a:p>
        </p:txBody>
      </p:sp>
      <p:sp>
        <p:nvSpPr>
          <p:cNvPr id="10" name="TextBox 9">
            <a:extLst>
              <a:ext uri="{FF2B5EF4-FFF2-40B4-BE49-F238E27FC236}">
                <a16:creationId xmlns:a16="http://schemas.microsoft.com/office/drawing/2014/main" xmlns="" id="{50C6A659-800E-46F1-9CB3-4FC7C3CD860F}"/>
              </a:ext>
            </a:extLst>
          </p:cNvPr>
          <p:cNvSpPr txBox="1"/>
          <p:nvPr/>
        </p:nvSpPr>
        <p:spPr>
          <a:xfrm>
            <a:off x="4380412" y="966652"/>
            <a:ext cx="4397828" cy="594008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Thomas Berchtold</a:t>
            </a:r>
          </a:p>
          <a:p>
            <a:pPr marL="285750" indent="-285750">
              <a:buFont typeface="Arial" panose="020B0604020202020204" pitchFamily="34" charset="0"/>
              <a:buChar char="•"/>
            </a:pPr>
            <a:r>
              <a:rPr lang="de-CH" sz="1200" dirty="0"/>
              <a:t>Beruf: HR department bei Concordia Luzern</a:t>
            </a:r>
          </a:p>
          <a:p>
            <a:pPr marL="285750" indent="-285750">
              <a:buFont typeface="Arial" panose="020B0604020202020204" pitchFamily="34" charset="0"/>
              <a:buChar char="•"/>
            </a:pPr>
            <a:r>
              <a:rPr lang="de-CH" sz="1200" dirty="0"/>
              <a:t>Alter:  24 </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Geld verdienen</a:t>
            </a:r>
          </a:p>
          <a:p>
            <a:endParaRPr lang="de-CH" sz="1600" dirty="0"/>
          </a:p>
          <a:p>
            <a:r>
              <a:rPr lang="de-CH" sz="1600" dirty="0"/>
              <a:t>Frustration</a:t>
            </a:r>
          </a:p>
          <a:p>
            <a:pPr marL="285750" indent="-285750">
              <a:buFont typeface="Arial" panose="020B0604020202020204" pitchFamily="34" charset="0"/>
              <a:buChar char="•"/>
            </a:pPr>
            <a:r>
              <a:rPr lang="de-CH" sz="1200" dirty="0"/>
              <a:t>Stornierungen der Ausleiher</a:t>
            </a:r>
          </a:p>
          <a:p>
            <a:pPr marL="285750" indent="-285750">
              <a:buFont typeface="Arial" panose="020B0604020202020204" pitchFamily="34" charset="0"/>
              <a:buChar char="•"/>
            </a:pPr>
            <a:r>
              <a:rPr lang="de-CH" sz="1200" dirty="0"/>
              <a:t>Verschmutzungen seines Autos</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Keine potentiellen Buchungen übersehen</a:t>
            </a:r>
          </a:p>
          <a:p>
            <a:pPr marL="285750" indent="-285750">
              <a:buFont typeface="Arial" panose="020B0604020202020204" pitchFamily="34" charset="0"/>
              <a:buChar char="•"/>
            </a:pPr>
            <a:r>
              <a:rPr lang="de-CH" sz="1200" dirty="0"/>
              <a:t>Sich nicht um die Kreditwürdigkeit der Ausleher kümmern müssen</a:t>
            </a:r>
          </a:p>
          <a:p>
            <a:pPr marL="285750" indent="-285750">
              <a:buFont typeface="Arial" panose="020B0604020202020204" pitchFamily="34" charset="0"/>
              <a:buChar char="•"/>
            </a:pPr>
            <a:r>
              <a:rPr lang="de-CH" sz="1200" dirty="0"/>
              <a:t>Sich keine Sorgen um Autozustand machen</a:t>
            </a:r>
          </a:p>
          <a:p>
            <a:endParaRPr lang="de-CH" sz="1600" dirty="0"/>
          </a:p>
          <a:p>
            <a:r>
              <a:rPr lang="de-CH" sz="1600" dirty="0"/>
              <a:t>End Goals</a:t>
            </a:r>
          </a:p>
          <a:p>
            <a:pPr marL="285750" indent="-285750">
              <a:buFont typeface="Arial" panose="020B0604020202020204" pitchFamily="34" charset="0"/>
              <a:buChar char="•"/>
            </a:pPr>
            <a:r>
              <a:rPr lang="de-CH" sz="1200" dirty="0"/>
              <a:t>Maximaler Gewinn durch Ausleihen des Autos erzielen</a:t>
            </a:r>
          </a:p>
          <a:p>
            <a:pPr marL="285750" indent="-285750">
              <a:buFont typeface="Arial" panose="020B0604020202020204" pitchFamily="34" charset="0"/>
              <a:buChar char="•"/>
            </a:pPr>
            <a:r>
              <a:rPr lang="de-CH" sz="1200" dirty="0"/>
              <a:t>Automatische Bezahlung auf sein Bankkonto</a:t>
            </a:r>
          </a:p>
          <a:p>
            <a:pPr marL="285750" indent="-285750">
              <a:buFont typeface="Arial" panose="020B0604020202020204" pitchFamily="34" charset="0"/>
              <a:buChar char="•"/>
            </a:pPr>
            <a:r>
              <a:rPr lang="de-CH" sz="1200" dirty="0"/>
              <a:t>Keine Kosten durch Verunreinigungen und Schäden an seinem Auto</a:t>
            </a:r>
          </a:p>
          <a:p>
            <a:endParaRPr lang="de-CH" sz="1600" dirty="0"/>
          </a:p>
          <a:p>
            <a:endParaRPr lang="de-CH" sz="1600" dirty="0"/>
          </a:p>
        </p:txBody>
      </p:sp>
      <p:grpSp>
        <p:nvGrpSpPr>
          <p:cNvPr id="14" name="Group 13">
            <a:extLst>
              <a:ext uri="{FF2B5EF4-FFF2-40B4-BE49-F238E27FC236}">
                <a16:creationId xmlns:a16="http://schemas.microsoft.com/office/drawing/2014/main" xmlns="" id="{E6134FC8-7569-482F-A5DA-DD10968F7B20}"/>
              </a:ext>
            </a:extLst>
          </p:cNvPr>
          <p:cNvGrpSpPr/>
          <p:nvPr/>
        </p:nvGrpSpPr>
        <p:grpSpPr>
          <a:xfrm>
            <a:off x="9196375" y="3272412"/>
            <a:ext cx="2438399" cy="634502"/>
            <a:chOff x="9083040" y="1237842"/>
            <a:chExt cx="2105295" cy="634502"/>
          </a:xfrm>
        </p:grpSpPr>
        <p:sp>
          <p:nvSpPr>
            <p:cNvPr id="11" name="Rectangle: Rounded Corners 10">
              <a:extLst>
                <a:ext uri="{FF2B5EF4-FFF2-40B4-BE49-F238E27FC236}">
                  <a16:creationId xmlns:a16="http://schemas.microsoft.com/office/drawing/2014/main" xmlns="" id="{F93394BE-835A-4481-8C91-B83FF62D23E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3" name="Arrow: Right 12">
              <a:extLst>
                <a:ext uri="{FF2B5EF4-FFF2-40B4-BE49-F238E27FC236}">
                  <a16:creationId xmlns:a16="http://schemas.microsoft.com/office/drawing/2014/main" xmlns="" id="{FDF8585B-6E40-46E1-BEC8-A6FDEDE7EFB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FA0AF74F-11BD-498E-9435-5ED42EB48579}"/>
              </a:ext>
            </a:extLst>
          </p:cNvPr>
          <p:cNvGrpSpPr/>
          <p:nvPr/>
        </p:nvGrpSpPr>
        <p:grpSpPr>
          <a:xfrm>
            <a:off x="9146303" y="4279063"/>
            <a:ext cx="2475667" cy="634502"/>
            <a:chOff x="9083040" y="1237842"/>
            <a:chExt cx="2105295" cy="634502"/>
          </a:xfrm>
        </p:grpSpPr>
        <p:sp>
          <p:nvSpPr>
            <p:cNvPr id="16" name="Rectangle: Rounded Corners 15">
              <a:extLst>
                <a:ext uri="{FF2B5EF4-FFF2-40B4-BE49-F238E27FC236}">
                  <a16:creationId xmlns:a16="http://schemas.microsoft.com/office/drawing/2014/main" xmlns="" id="{EADA8B30-F109-4AF0-A8CA-252F80D65DC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Gewinnorientiert</a:t>
              </a:r>
              <a:endParaRPr lang="en-US" b="1" dirty="0"/>
            </a:p>
          </p:txBody>
        </p:sp>
        <p:sp>
          <p:nvSpPr>
            <p:cNvPr id="17" name="Arrow: Right 16">
              <a:extLst>
                <a:ext uri="{FF2B5EF4-FFF2-40B4-BE49-F238E27FC236}">
                  <a16:creationId xmlns:a16="http://schemas.microsoft.com/office/drawing/2014/main" xmlns="" id="{3BC68C74-C902-47F7-B8DC-6EEF67C4E12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xmlns="" id="{FAF63C18-EF93-4645-B591-D441BB782E3C}"/>
              </a:ext>
            </a:extLst>
          </p:cNvPr>
          <p:cNvGrpSpPr/>
          <p:nvPr/>
        </p:nvGrpSpPr>
        <p:grpSpPr>
          <a:xfrm>
            <a:off x="9183571" y="5284137"/>
            <a:ext cx="2438399" cy="634502"/>
            <a:chOff x="9083040" y="1237842"/>
            <a:chExt cx="2105295" cy="634502"/>
          </a:xfrm>
        </p:grpSpPr>
        <p:sp>
          <p:nvSpPr>
            <p:cNvPr id="19" name="Rectangle: Rounded Corners 18">
              <a:extLst>
                <a:ext uri="{FF2B5EF4-FFF2-40B4-BE49-F238E27FC236}">
                  <a16:creationId xmlns:a16="http://schemas.microsoft.com/office/drawing/2014/main" xmlns="" id="{2AF4A726-4C7B-4F13-A2E8-293521B5877C}"/>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Misstrauisch</a:t>
              </a:r>
              <a:endParaRPr lang="en-US" b="1" dirty="0"/>
            </a:p>
          </p:txBody>
        </p:sp>
        <p:sp>
          <p:nvSpPr>
            <p:cNvPr id="20" name="Arrow: Right 19">
              <a:extLst>
                <a:ext uri="{FF2B5EF4-FFF2-40B4-BE49-F238E27FC236}">
                  <a16:creationId xmlns:a16="http://schemas.microsoft.com/office/drawing/2014/main" xmlns="" id="{FBA30B10-DC79-4FBE-B9A6-58B871923EA5}"/>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91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E26EE59-CCCA-465C-A229-F910BE4C2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03" y="312871"/>
            <a:ext cx="3748551" cy="2731756"/>
          </a:xfrm>
        </p:spPr>
      </p:pic>
      <p:sp>
        <p:nvSpPr>
          <p:cNvPr id="9" name="TextBox 8">
            <a:extLst>
              <a:ext uri="{FF2B5EF4-FFF2-40B4-BE49-F238E27FC236}">
                <a16:creationId xmlns:a16="http://schemas.microsoft.com/office/drawing/2014/main" xmlns="" id="{62AF3DBD-1B75-4248-BD66-BB933D7B27C1}"/>
              </a:ext>
            </a:extLst>
          </p:cNvPr>
          <p:cNvSpPr txBox="1"/>
          <p:nvPr/>
        </p:nvSpPr>
        <p:spPr>
          <a:xfrm>
            <a:off x="321160" y="3187337"/>
            <a:ext cx="3758472" cy="369332"/>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Billig</a:t>
            </a:r>
            <a:r>
              <a:rPr lang="en-US" dirty="0">
                <a:solidFill>
                  <a:schemeClr val="tx1">
                    <a:lumMod val="50000"/>
                    <a:lumOff val="50000"/>
                  </a:schemeClr>
                </a:solidFill>
              </a:rPr>
              <a:t> und </a:t>
            </a:r>
            <a:r>
              <a:rPr lang="en-US" dirty="0" err="1">
                <a:solidFill>
                  <a:schemeClr val="tx1">
                    <a:lumMod val="50000"/>
                    <a:lumOff val="50000"/>
                  </a:schemeClr>
                </a:solidFill>
              </a:rPr>
              <a:t>unkompliziert</a:t>
            </a:r>
            <a:r>
              <a:rPr lang="en-US" dirty="0">
                <a:solidFill>
                  <a:schemeClr val="tx1">
                    <a:lumMod val="50000"/>
                    <a:lumOff val="50000"/>
                  </a:schemeClr>
                </a:solidFill>
              </a:rPr>
              <a:t> </a:t>
            </a:r>
            <a:r>
              <a:rPr lang="en-US" dirty="0" err="1">
                <a:solidFill>
                  <a:schemeClr val="tx1">
                    <a:lumMod val="50000"/>
                    <a:lumOff val="50000"/>
                  </a:schemeClr>
                </a:solidFill>
              </a:rPr>
              <a:t>ans</a:t>
            </a:r>
            <a:r>
              <a:rPr lang="en-US" dirty="0">
                <a:solidFill>
                  <a:schemeClr val="tx1">
                    <a:lumMod val="50000"/>
                    <a:lumOff val="50000"/>
                  </a:schemeClr>
                </a:solidFill>
              </a:rPr>
              <a:t> </a:t>
            </a:r>
            <a:r>
              <a:rPr lang="en-US" dirty="0" err="1">
                <a:solidFill>
                  <a:schemeClr val="tx1">
                    <a:lumMod val="50000"/>
                    <a:lumOff val="50000"/>
                  </a:schemeClr>
                </a:solidFill>
              </a:rPr>
              <a:t>Ziel</a:t>
            </a:r>
            <a:r>
              <a:rPr lang="en-US" dirty="0">
                <a:solidFill>
                  <a:schemeClr val="tx1">
                    <a:lumMod val="50000"/>
                    <a:lumOff val="50000"/>
                  </a:schemeClr>
                </a:solidFill>
              </a:rPr>
              <a:t>”</a:t>
            </a:r>
          </a:p>
        </p:txBody>
      </p:sp>
      <p:sp>
        <p:nvSpPr>
          <p:cNvPr id="12" name="Title 1">
            <a:extLst>
              <a:ext uri="{FF2B5EF4-FFF2-40B4-BE49-F238E27FC236}">
                <a16:creationId xmlns:a16="http://schemas.microsoft.com/office/drawing/2014/main" xmlns="" id="{DCD9B9A9-8EDA-4BC7-9AF9-B033C1A11A3A}"/>
              </a:ext>
            </a:extLst>
          </p:cNvPr>
          <p:cNvSpPr>
            <a:spLocks noGrp="1"/>
          </p:cNvSpPr>
          <p:nvPr>
            <p:ph type="title"/>
          </p:nvPr>
        </p:nvSpPr>
        <p:spPr>
          <a:xfrm>
            <a:off x="4242412" y="324869"/>
            <a:ext cx="6945923" cy="641783"/>
          </a:xfrm>
        </p:spPr>
        <p:txBody>
          <a:bodyPr>
            <a:normAutofit fontScale="90000"/>
          </a:bodyPr>
          <a:lstStyle/>
          <a:p>
            <a:r>
              <a:rPr lang="en-US" sz="4900" dirty="0"/>
              <a:t>Simona Wiederkehr</a:t>
            </a:r>
            <a:endParaRPr lang="en-US" dirty="0"/>
          </a:p>
        </p:txBody>
      </p:sp>
      <p:sp>
        <p:nvSpPr>
          <p:cNvPr id="14" name="TextBox 13">
            <a:extLst>
              <a:ext uri="{FF2B5EF4-FFF2-40B4-BE49-F238E27FC236}">
                <a16:creationId xmlns:a16="http://schemas.microsoft.com/office/drawing/2014/main" xmlns="" id="{AD25BC93-0C10-4D62-AE5D-77AC49F57965}"/>
              </a:ext>
            </a:extLst>
          </p:cNvPr>
          <p:cNvSpPr txBox="1"/>
          <p:nvPr/>
        </p:nvSpPr>
        <p:spPr>
          <a:xfrm>
            <a:off x="344769" y="3888451"/>
            <a:ext cx="3587932" cy="2308324"/>
          </a:xfrm>
          <a:prstGeom prst="rect">
            <a:avLst/>
          </a:prstGeom>
          <a:noFill/>
        </p:spPr>
        <p:txBody>
          <a:bodyPr wrap="square" rtlCol="0">
            <a:spAutoFit/>
          </a:bodyPr>
          <a:lstStyle/>
          <a:p>
            <a:r>
              <a:rPr lang="de-DE" dirty="0"/>
              <a:t>Simona besitzt weder ein Auto noch ein ÖV Abo. Sie geht mit dem Fahrad zur Uni und wohnt in der Stadt. </a:t>
            </a:r>
          </a:p>
          <a:p>
            <a:r>
              <a:rPr lang="de-DE" dirty="0"/>
              <a:t>Sie möchte ein Auto ausleihen um ihre Eltern und Freunde einfach besuchen können, welche auf dem Land leben.</a:t>
            </a:r>
            <a:endParaRPr lang="en-US" dirty="0"/>
          </a:p>
        </p:txBody>
      </p:sp>
      <p:sp>
        <p:nvSpPr>
          <p:cNvPr id="6" name="TextBox 5">
            <a:extLst>
              <a:ext uri="{FF2B5EF4-FFF2-40B4-BE49-F238E27FC236}">
                <a16:creationId xmlns:a16="http://schemas.microsoft.com/office/drawing/2014/main" xmlns="" id="{E469697A-C9B9-4826-A6F8-FC7623BBB27A}"/>
              </a:ext>
            </a:extLst>
          </p:cNvPr>
          <p:cNvSpPr txBox="1"/>
          <p:nvPr/>
        </p:nvSpPr>
        <p:spPr>
          <a:xfrm>
            <a:off x="4380412" y="966652"/>
            <a:ext cx="4397828" cy="5570756"/>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Simona Wiederkehr</a:t>
            </a:r>
          </a:p>
          <a:p>
            <a:pPr marL="285750" indent="-285750">
              <a:buFont typeface="Arial" panose="020B0604020202020204" pitchFamily="34" charset="0"/>
              <a:buChar char="•"/>
            </a:pPr>
            <a:r>
              <a:rPr lang="de-CH" sz="1200" dirty="0"/>
              <a:t>Beruf: Studiert Wirtschaft an der Uni Bern</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In einer Beziehung</a:t>
            </a:r>
          </a:p>
          <a:p>
            <a:endParaRPr lang="de-CH" sz="1600" dirty="0"/>
          </a:p>
          <a:p>
            <a:r>
              <a:rPr lang="de-CH" sz="1600" dirty="0"/>
              <a:t>Motivation</a:t>
            </a:r>
          </a:p>
          <a:p>
            <a:pPr marL="285750" indent="-285750">
              <a:buFont typeface="Arial" panose="020B0604020202020204" pitchFamily="34" charset="0"/>
              <a:buChar char="•"/>
            </a:pPr>
            <a:r>
              <a:rPr lang="de-CH" sz="1200" dirty="0"/>
              <a:t>Freunde und Familie einfach besuchen können</a:t>
            </a:r>
          </a:p>
          <a:p>
            <a:pPr marL="285750" indent="-285750">
              <a:buFont typeface="Arial" panose="020B0604020202020204" pitchFamily="34" charset="0"/>
              <a:buChar char="•"/>
            </a:pPr>
            <a:r>
              <a:rPr lang="de-CH" sz="1200" dirty="0"/>
              <a:t>Billigstes Angebot verwenden</a:t>
            </a:r>
          </a:p>
          <a:p>
            <a:endParaRPr lang="de-CH" sz="1600" dirty="0"/>
          </a:p>
          <a:p>
            <a:r>
              <a:rPr lang="de-CH" sz="1600" dirty="0"/>
              <a:t>Frustration</a:t>
            </a:r>
          </a:p>
          <a:p>
            <a:pPr marL="285750" indent="-285750">
              <a:buFont typeface="Arial" panose="020B0604020202020204" pitchFamily="34" charset="0"/>
              <a:buChar char="•"/>
            </a:pPr>
            <a:r>
              <a:rPr lang="de-CH" sz="1200" dirty="0"/>
              <a:t>Verspätete übergabe von Autos</a:t>
            </a:r>
          </a:p>
          <a:p>
            <a:pPr marL="285750" indent="-285750">
              <a:buFont typeface="Arial" panose="020B0604020202020204" pitchFamily="34" charset="0"/>
              <a:buChar char="•"/>
            </a:pPr>
            <a:r>
              <a:rPr lang="de-CH" sz="1200" dirty="0"/>
              <a:t>Autos im schlechten Zustand erhalten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Unkomplizierte Kommunikation mit Ausleihern</a:t>
            </a:r>
          </a:p>
          <a:p>
            <a:pPr marL="285750" indent="-285750">
              <a:buFont typeface="Arial" panose="020B0604020202020204" pitchFamily="34" charset="0"/>
              <a:buChar char="•"/>
            </a:pPr>
            <a:r>
              <a:rPr lang="de-CH" sz="1200" dirty="0"/>
              <a:t>Kleine Wartezeit bei Buchung von Autos</a:t>
            </a:r>
          </a:p>
          <a:p>
            <a:pPr marL="285750" indent="-285750">
              <a:buFont typeface="Arial" panose="020B0604020202020204" pitchFamily="34" charset="0"/>
              <a:buChar char="•"/>
            </a:pPr>
            <a:r>
              <a:rPr lang="de-CH" sz="1200" dirty="0"/>
              <a:t>Einfache Filterung der Autos nach Preis und Ort</a:t>
            </a:r>
          </a:p>
          <a:p>
            <a:pPr marL="285750" indent="-285750">
              <a:buFont typeface="Arial" panose="020B0604020202020204" pitchFamily="34" charset="0"/>
              <a:buChar char="•"/>
            </a:pPr>
            <a:endParaRPr lang="de-CH" sz="1200" dirty="0"/>
          </a:p>
          <a:p>
            <a:endParaRPr lang="de-CH" sz="1600" dirty="0"/>
          </a:p>
          <a:p>
            <a:r>
              <a:rPr lang="de-CH" sz="1600" dirty="0"/>
              <a:t>End Goals</a:t>
            </a:r>
          </a:p>
          <a:p>
            <a:pPr marL="285750" indent="-285750">
              <a:buFont typeface="Arial" panose="020B0604020202020204" pitchFamily="34" charset="0"/>
              <a:buChar char="•"/>
            </a:pPr>
            <a:r>
              <a:rPr lang="de-CH" sz="1200" dirty="0"/>
              <a:t>Das billigste Auto der Umgebung schnell und unkompliziert mieten</a:t>
            </a:r>
          </a:p>
          <a:p>
            <a:endParaRPr lang="de-CH" sz="1600" dirty="0"/>
          </a:p>
          <a:p>
            <a:endParaRPr lang="de-CH" sz="1600" dirty="0"/>
          </a:p>
        </p:txBody>
      </p:sp>
      <p:grpSp>
        <p:nvGrpSpPr>
          <p:cNvPr id="11" name="Group 10">
            <a:extLst>
              <a:ext uri="{FF2B5EF4-FFF2-40B4-BE49-F238E27FC236}">
                <a16:creationId xmlns:a16="http://schemas.microsoft.com/office/drawing/2014/main" xmlns="" id="{8CA83818-2F1C-4948-B254-60EC354B9012}"/>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a16="http://schemas.microsoft.com/office/drawing/2014/main" xmlns="" id="{865B8BA8-E699-4128-8EB8-2560818D8774}"/>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Sparsam</a:t>
              </a:r>
              <a:endParaRPr lang="en-US" b="1" dirty="0"/>
            </a:p>
          </p:txBody>
        </p:sp>
        <p:sp>
          <p:nvSpPr>
            <p:cNvPr id="15" name="Arrow: Right 14">
              <a:extLst>
                <a:ext uri="{FF2B5EF4-FFF2-40B4-BE49-F238E27FC236}">
                  <a16:creationId xmlns:a16="http://schemas.microsoft.com/office/drawing/2014/main" xmlns="" id="{B7228086-8783-491C-A98C-715692029D7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xmlns="" id="{E0425EDB-355E-43D3-A3B9-5ACD9167DA57}"/>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a16="http://schemas.microsoft.com/office/drawing/2014/main" xmlns="" id="{22C6AEA9-BF89-4732-8137-A6516DD89E49}"/>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Unkompliziert</a:t>
              </a:r>
              <a:endParaRPr lang="en-US" b="1" dirty="0"/>
            </a:p>
          </p:txBody>
        </p:sp>
        <p:sp>
          <p:nvSpPr>
            <p:cNvPr id="18" name="Arrow: Right 17">
              <a:extLst>
                <a:ext uri="{FF2B5EF4-FFF2-40B4-BE49-F238E27FC236}">
                  <a16:creationId xmlns:a16="http://schemas.microsoft.com/office/drawing/2014/main" xmlns="" id="{92012C18-A931-40BB-86C7-DCC7AEC783AD}"/>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xmlns="" id="{5B3FC0C0-36F2-4DE7-A3D8-00A8DA33D244}"/>
              </a:ext>
            </a:extLst>
          </p:cNvPr>
          <p:cNvGrpSpPr/>
          <p:nvPr/>
        </p:nvGrpSpPr>
        <p:grpSpPr>
          <a:xfrm>
            <a:off x="9225951" y="3253949"/>
            <a:ext cx="2475667" cy="634502"/>
            <a:chOff x="9083040" y="1237842"/>
            <a:chExt cx="2105295" cy="634502"/>
          </a:xfrm>
        </p:grpSpPr>
        <p:sp>
          <p:nvSpPr>
            <p:cNvPr id="20" name="Rectangle: Rounded Corners 19">
              <a:extLst>
                <a:ext uri="{FF2B5EF4-FFF2-40B4-BE49-F238E27FC236}">
                  <a16:creationId xmlns:a16="http://schemas.microsoft.com/office/drawing/2014/main" xmlns="" id="{64A84BF5-EFAF-4074-AD71-D6B011CE558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Pünktlich</a:t>
              </a:r>
              <a:endParaRPr lang="en-US" b="1" dirty="0"/>
            </a:p>
          </p:txBody>
        </p:sp>
        <p:sp>
          <p:nvSpPr>
            <p:cNvPr id="21" name="Arrow: Right 20">
              <a:extLst>
                <a:ext uri="{FF2B5EF4-FFF2-40B4-BE49-F238E27FC236}">
                  <a16:creationId xmlns:a16="http://schemas.microsoft.com/office/drawing/2014/main" xmlns="" id="{91D7A050-1BDB-4261-998F-2FAEFFD7D4A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606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C6F7B156-8F11-432C-B2CE-327CBB0BA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69" y="347073"/>
            <a:ext cx="3740994" cy="2665458"/>
          </a:xfrm>
        </p:spPr>
      </p:pic>
      <p:sp>
        <p:nvSpPr>
          <p:cNvPr id="14" name="TextBox 13">
            <a:extLst>
              <a:ext uri="{FF2B5EF4-FFF2-40B4-BE49-F238E27FC236}">
                <a16:creationId xmlns:a16="http://schemas.microsoft.com/office/drawing/2014/main" xmlns="" id="{B6A3A62F-5AB5-43E2-BCCD-190F19B4EE62}"/>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a:t>
            </a:r>
            <a:r>
              <a:rPr lang="en-US" dirty="0" err="1">
                <a:solidFill>
                  <a:schemeClr val="tx1">
                    <a:lumMod val="50000"/>
                    <a:lumOff val="50000"/>
                  </a:schemeClr>
                </a:solidFill>
              </a:rPr>
              <a:t>Anderen</a:t>
            </a:r>
            <a:r>
              <a:rPr lang="en-US" dirty="0">
                <a:solidFill>
                  <a:schemeClr val="tx1">
                    <a:lumMod val="50000"/>
                    <a:lumOff val="50000"/>
                  </a:schemeClr>
                </a:solidFill>
              </a:rPr>
              <a:t> </a:t>
            </a:r>
            <a:r>
              <a:rPr lang="en-US" dirty="0" err="1">
                <a:solidFill>
                  <a:schemeClr val="tx1">
                    <a:lumMod val="50000"/>
                    <a:lumOff val="50000"/>
                  </a:schemeClr>
                </a:solidFill>
              </a:rPr>
              <a:t>helfen</a:t>
            </a:r>
            <a:r>
              <a:rPr lang="en-US" dirty="0">
                <a:solidFill>
                  <a:schemeClr val="tx1">
                    <a:lumMod val="50000"/>
                    <a:lumOff val="50000"/>
                  </a:schemeClr>
                </a:solidFill>
              </a:rPr>
              <a:t> </a:t>
            </a:r>
            <a:r>
              <a:rPr lang="en-US" dirty="0" err="1">
                <a:solidFill>
                  <a:schemeClr val="tx1">
                    <a:lumMod val="50000"/>
                    <a:lumOff val="50000"/>
                  </a:schemeClr>
                </a:solidFill>
              </a:rPr>
              <a:t>gibt</a:t>
            </a:r>
            <a:r>
              <a:rPr lang="en-US" dirty="0">
                <a:solidFill>
                  <a:schemeClr val="tx1">
                    <a:lumMod val="50000"/>
                    <a:lumOff val="50000"/>
                  </a:schemeClr>
                </a:solidFill>
              </a:rPr>
              <a:t> </a:t>
            </a:r>
            <a:r>
              <a:rPr lang="en-US" dirty="0" err="1">
                <a:solidFill>
                  <a:schemeClr val="tx1">
                    <a:lumMod val="50000"/>
                    <a:lumOff val="50000"/>
                  </a:schemeClr>
                </a:solidFill>
              </a:rPr>
              <a:t>dem</a:t>
            </a:r>
            <a:r>
              <a:rPr lang="en-US" dirty="0">
                <a:solidFill>
                  <a:schemeClr val="tx1">
                    <a:lumMod val="50000"/>
                    <a:lumOff val="50000"/>
                  </a:schemeClr>
                </a:solidFill>
              </a:rPr>
              <a:t> Leben </a:t>
            </a:r>
            <a:r>
              <a:rPr lang="en-US" dirty="0" err="1">
                <a:solidFill>
                  <a:schemeClr val="tx1">
                    <a:lumMod val="50000"/>
                    <a:lumOff val="50000"/>
                  </a:schemeClr>
                </a:solidFill>
              </a:rPr>
              <a:t>einen</a:t>
            </a:r>
            <a:r>
              <a:rPr lang="en-US" dirty="0">
                <a:solidFill>
                  <a:schemeClr val="tx1">
                    <a:lumMod val="50000"/>
                    <a:lumOff val="50000"/>
                  </a:schemeClr>
                </a:solidFill>
              </a:rPr>
              <a:t> Sinn”</a:t>
            </a:r>
          </a:p>
        </p:txBody>
      </p:sp>
      <p:sp>
        <p:nvSpPr>
          <p:cNvPr id="17" name="Title 1">
            <a:extLst>
              <a:ext uri="{FF2B5EF4-FFF2-40B4-BE49-F238E27FC236}">
                <a16:creationId xmlns:a16="http://schemas.microsoft.com/office/drawing/2014/main" xmlns="" id="{6FCC0EDB-2B4D-4B21-AD89-55E7BBF10585}"/>
              </a:ext>
            </a:extLst>
          </p:cNvPr>
          <p:cNvSpPr>
            <a:spLocks noGrp="1"/>
          </p:cNvSpPr>
          <p:nvPr>
            <p:ph type="title"/>
          </p:nvPr>
        </p:nvSpPr>
        <p:spPr>
          <a:xfrm>
            <a:off x="4242412" y="324869"/>
            <a:ext cx="6945923" cy="641783"/>
          </a:xfrm>
        </p:spPr>
        <p:txBody>
          <a:bodyPr>
            <a:normAutofit fontScale="90000"/>
          </a:bodyPr>
          <a:lstStyle/>
          <a:p>
            <a:r>
              <a:rPr lang="en-US" sz="4900" dirty="0"/>
              <a:t>Helene Meier</a:t>
            </a:r>
            <a:endParaRPr lang="en-US" dirty="0"/>
          </a:p>
        </p:txBody>
      </p:sp>
      <p:sp>
        <p:nvSpPr>
          <p:cNvPr id="19" name="TextBox 18">
            <a:extLst>
              <a:ext uri="{FF2B5EF4-FFF2-40B4-BE49-F238E27FC236}">
                <a16:creationId xmlns:a16="http://schemas.microsoft.com/office/drawing/2014/main" xmlns="" id="{1FCA077D-8E0C-4F1E-B248-1DE404A9F082}"/>
              </a:ext>
            </a:extLst>
          </p:cNvPr>
          <p:cNvSpPr txBox="1"/>
          <p:nvPr/>
        </p:nvSpPr>
        <p:spPr>
          <a:xfrm>
            <a:off x="344769" y="3888451"/>
            <a:ext cx="3587932" cy="2585323"/>
          </a:xfrm>
          <a:prstGeom prst="rect">
            <a:avLst/>
          </a:prstGeom>
          <a:noFill/>
        </p:spPr>
        <p:txBody>
          <a:bodyPr wrap="square" rtlCol="0">
            <a:spAutoFit/>
          </a:bodyPr>
          <a:lstStyle/>
          <a:p>
            <a:r>
              <a:rPr lang="en-US" dirty="0"/>
              <a:t>Helene hat </a:t>
            </a:r>
            <a:r>
              <a:rPr lang="en-US" dirty="0" err="1"/>
              <a:t>eine</a:t>
            </a:r>
            <a:r>
              <a:rPr lang="en-US" dirty="0"/>
              <a:t> </a:t>
            </a:r>
            <a:r>
              <a:rPr lang="en-US" dirty="0" err="1"/>
              <a:t>Querschnitts-gelähmte</a:t>
            </a:r>
            <a:r>
              <a:rPr lang="en-US" dirty="0"/>
              <a:t> </a:t>
            </a:r>
            <a:r>
              <a:rPr lang="en-US" dirty="0" err="1"/>
              <a:t>Tochter</a:t>
            </a:r>
            <a:r>
              <a:rPr lang="en-US" dirty="0"/>
              <a:t>, </a:t>
            </a:r>
            <a:r>
              <a:rPr lang="en-US" dirty="0" err="1"/>
              <a:t>welche</a:t>
            </a:r>
            <a:r>
              <a:rPr lang="en-US" dirty="0"/>
              <a:t> </a:t>
            </a:r>
            <a:r>
              <a:rPr lang="en-US" dirty="0" err="1"/>
              <a:t>bereits</a:t>
            </a:r>
            <a:r>
              <a:rPr lang="en-US" dirty="0"/>
              <a:t> </a:t>
            </a:r>
            <a:r>
              <a:rPr lang="en-US" dirty="0" err="1"/>
              <a:t>ausgezogen</a:t>
            </a:r>
            <a:r>
              <a:rPr lang="en-US" dirty="0"/>
              <a:t> </a:t>
            </a:r>
            <a:r>
              <a:rPr lang="en-US" dirty="0" err="1"/>
              <a:t>ist</a:t>
            </a:r>
            <a:r>
              <a:rPr lang="en-US" dirty="0"/>
              <a:t>. Sie </a:t>
            </a:r>
            <a:r>
              <a:rPr lang="en-US" dirty="0" err="1"/>
              <a:t>besitzt</a:t>
            </a:r>
            <a:r>
              <a:rPr lang="en-US" dirty="0"/>
              <a:t> </a:t>
            </a:r>
            <a:r>
              <a:rPr lang="en-US" dirty="0" err="1"/>
              <a:t>ein</a:t>
            </a:r>
            <a:r>
              <a:rPr lang="en-US" dirty="0"/>
              <a:t> </a:t>
            </a:r>
            <a:r>
              <a:rPr lang="en-US" dirty="0" err="1"/>
              <a:t>Rollstuhlgängliches</a:t>
            </a:r>
            <a:r>
              <a:rPr lang="en-US" dirty="0"/>
              <a:t> Auto.</a:t>
            </a:r>
          </a:p>
          <a:p>
            <a:r>
              <a:rPr lang="en-US" dirty="0"/>
              <a:t>Sie will </a:t>
            </a:r>
            <a:r>
              <a:rPr lang="en-US" dirty="0" err="1"/>
              <a:t>ihr</a:t>
            </a:r>
            <a:r>
              <a:rPr lang="en-US" dirty="0"/>
              <a:t> Auto </a:t>
            </a:r>
            <a:r>
              <a:rPr lang="en-US" dirty="0" err="1"/>
              <a:t>ohne</a:t>
            </a:r>
            <a:r>
              <a:rPr lang="en-US" dirty="0"/>
              <a:t> </a:t>
            </a:r>
            <a:r>
              <a:rPr lang="en-US" dirty="0" err="1"/>
              <a:t>grossen</a:t>
            </a:r>
            <a:r>
              <a:rPr lang="en-US" dirty="0"/>
              <a:t> </a:t>
            </a:r>
            <a:r>
              <a:rPr lang="en-US" dirty="0" err="1"/>
              <a:t>Aufwand</a:t>
            </a:r>
            <a:r>
              <a:rPr lang="en-US" dirty="0"/>
              <a:t> </a:t>
            </a:r>
            <a:r>
              <a:rPr lang="en-US" dirty="0" err="1"/>
              <a:t>verleihen</a:t>
            </a:r>
            <a:r>
              <a:rPr lang="en-US" dirty="0"/>
              <a:t>, um so </a:t>
            </a:r>
            <a:r>
              <a:rPr lang="en-US" dirty="0" err="1"/>
              <a:t>anderen</a:t>
            </a:r>
            <a:r>
              <a:rPr lang="en-US" dirty="0"/>
              <a:t> </a:t>
            </a:r>
            <a:r>
              <a:rPr lang="en-US" dirty="0" err="1"/>
              <a:t>zu</a:t>
            </a:r>
            <a:r>
              <a:rPr lang="en-US" dirty="0"/>
              <a:t> </a:t>
            </a:r>
            <a:r>
              <a:rPr lang="en-US" dirty="0" err="1"/>
              <a:t>helfen</a:t>
            </a:r>
            <a:r>
              <a:rPr lang="en-US" dirty="0"/>
              <a:t>.</a:t>
            </a:r>
          </a:p>
          <a:p>
            <a:endParaRPr lang="en-US" dirty="0"/>
          </a:p>
          <a:p>
            <a:endParaRPr lang="en-US" dirty="0"/>
          </a:p>
        </p:txBody>
      </p:sp>
      <p:sp>
        <p:nvSpPr>
          <p:cNvPr id="6" name="TextBox 5">
            <a:extLst>
              <a:ext uri="{FF2B5EF4-FFF2-40B4-BE49-F238E27FC236}">
                <a16:creationId xmlns:a16="http://schemas.microsoft.com/office/drawing/2014/main" xmlns="" id="{847A6691-6F0C-4EB0-A43A-FDF4E76C85AD}"/>
              </a:ext>
            </a:extLst>
          </p:cNvPr>
          <p:cNvSpPr txBox="1"/>
          <p:nvPr/>
        </p:nvSpPr>
        <p:spPr>
          <a:xfrm>
            <a:off x="4380412" y="966652"/>
            <a:ext cx="4397828" cy="5016758"/>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Helene Meier</a:t>
            </a:r>
          </a:p>
          <a:p>
            <a:pPr marL="285750" indent="-285750">
              <a:buFont typeface="Arial" panose="020B0604020202020204" pitchFamily="34" charset="0"/>
              <a:buChar char="•"/>
            </a:pPr>
            <a:r>
              <a:rPr lang="de-CH" sz="1200" dirty="0"/>
              <a:t>Beruf: Teamleiterin Pflege Spital Zürich</a:t>
            </a:r>
          </a:p>
          <a:p>
            <a:pPr marL="285750" indent="-285750">
              <a:buFont typeface="Arial" panose="020B0604020202020204" pitchFamily="34" charset="0"/>
              <a:buChar char="•"/>
            </a:pPr>
            <a:r>
              <a:rPr lang="de-CH" sz="1200" dirty="0"/>
              <a:t>Alter:  52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Anderen helfen durch ausleihen ihres Rollstuhlgänglichen Autos</a:t>
            </a:r>
          </a:p>
          <a:p>
            <a:endParaRPr lang="de-CH" sz="1600" dirty="0"/>
          </a:p>
          <a:p>
            <a:r>
              <a:rPr lang="de-CH" sz="1600" dirty="0"/>
              <a:t>Frustration</a:t>
            </a:r>
          </a:p>
          <a:p>
            <a:pPr marL="285750" indent="-285750">
              <a:buFont typeface="Arial" panose="020B0604020202020204" pitchFamily="34" charset="0"/>
              <a:buChar char="•"/>
            </a:pPr>
            <a:r>
              <a:rPr lang="de-CH" sz="1200" dirty="0"/>
              <a:t>Schreiben von Nachrichten auf dem Handy</a:t>
            </a:r>
          </a:p>
          <a:p>
            <a:pPr marL="285750" indent="-285750">
              <a:buFont typeface="Arial" panose="020B0604020202020204" pitchFamily="34" charset="0"/>
              <a:buChar char="•"/>
            </a:pPr>
            <a:r>
              <a:rPr lang="de-CH" sz="1200" dirty="0"/>
              <a:t>Komplizierte Benutzeroberfächen</a:t>
            </a:r>
          </a:p>
          <a:p>
            <a:endParaRPr lang="de-CH" sz="1600" dirty="0"/>
          </a:p>
          <a:p>
            <a:r>
              <a:rPr lang="de-CH" sz="1600" dirty="0"/>
              <a:t>Experience Goals</a:t>
            </a:r>
          </a:p>
          <a:p>
            <a:pPr marL="285750" indent="-285750">
              <a:buFont typeface="Arial" panose="020B0604020202020204" pitchFamily="34" charset="0"/>
              <a:buChar char="•"/>
            </a:pPr>
            <a:r>
              <a:rPr lang="de-CH" sz="1200" dirty="0"/>
              <a:t>Einfache Erstellung des Accounts</a:t>
            </a:r>
          </a:p>
          <a:p>
            <a:pPr marL="285750" indent="-285750">
              <a:buFont typeface="Arial" panose="020B0604020202020204" pitchFamily="34" charset="0"/>
              <a:buChar char="•"/>
            </a:pPr>
            <a:r>
              <a:rPr lang="de-CH" sz="1200" dirty="0"/>
              <a:t>Telefonieren mit Ausleihern</a:t>
            </a:r>
          </a:p>
          <a:p>
            <a:pPr marL="285750" indent="-285750">
              <a:buFont typeface="Arial" panose="020B0604020202020204" pitchFamily="34" charset="0"/>
              <a:buChar char="•"/>
            </a:pPr>
            <a:r>
              <a:rPr lang="de-CH" sz="1200" dirty="0"/>
              <a:t>Pauschalbeträge billateral mit Auslehern abmachen</a:t>
            </a:r>
          </a:p>
          <a:p>
            <a:endParaRPr lang="de-CH" sz="1600" dirty="0"/>
          </a:p>
          <a:p>
            <a:r>
              <a:rPr lang="de-CH" sz="1600" dirty="0"/>
              <a:t>End Goals</a:t>
            </a:r>
          </a:p>
          <a:p>
            <a:pPr marL="285750" indent="-285750">
              <a:buFont typeface="Arial" panose="020B0604020202020204" pitchFamily="34" charset="0"/>
              <a:buChar char="•"/>
            </a:pPr>
            <a:r>
              <a:rPr lang="de-CH" sz="1200" dirty="0"/>
              <a:t>Auto mit minimalem Aufwand ausleihen</a:t>
            </a:r>
          </a:p>
          <a:p>
            <a:endParaRPr lang="de-CH" sz="1600" dirty="0"/>
          </a:p>
          <a:p>
            <a:endParaRPr lang="de-CH" sz="1600" dirty="0"/>
          </a:p>
        </p:txBody>
      </p:sp>
      <p:grpSp>
        <p:nvGrpSpPr>
          <p:cNvPr id="7" name="Group 6">
            <a:extLst>
              <a:ext uri="{FF2B5EF4-FFF2-40B4-BE49-F238E27FC236}">
                <a16:creationId xmlns:a16="http://schemas.microsoft.com/office/drawing/2014/main" xmlns="" id="{4906C91C-1F12-47A7-8879-3FEE86B69DEA}"/>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a16="http://schemas.microsoft.com/office/drawing/2014/main" xmlns="" id="{01D0CE59-093F-43F7-941D-761EB1F5F0D0}"/>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Gutherzig</a:t>
              </a:r>
              <a:endParaRPr lang="en-US" b="1" dirty="0"/>
            </a:p>
          </p:txBody>
        </p:sp>
        <p:sp>
          <p:nvSpPr>
            <p:cNvPr id="10" name="Arrow: Right 9">
              <a:extLst>
                <a:ext uri="{FF2B5EF4-FFF2-40B4-BE49-F238E27FC236}">
                  <a16:creationId xmlns:a16="http://schemas.microsoft.com/office/drawing/2014/main" xmlns="" id="{183B7A30-A574-403C-BFD2-09A735D67B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xmlns="" id="{2B733B38-C7FA-4AD5-B422-8A1695ECD9D5}"/>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a16="http://schemas.microsoft.com/office/drawing/2014/main" xmlns="" id="{C64C6560-0928-459D-8F3E-D8646B6E89F3}"/>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Nicht</a:t>
              </a:r>
              <a:r>
                <a:rPr lang="en-US" b="1" dirty="0"/>
                <a:t> </a:t>
              </a:r>
              <a:r>
                <a:rPr lang="en-US" b="1" dirty="0" err="1"/>
                <a:t>technisch</a:t>
              </a:r>
              <a:r>
                <a:rPr lang="en-US" b="1" dirty="0"/>
                <a:t> </a:t>
              </a:r>
              <a:r>
                <a:rPr lang="en-US" b="1" dirty="0" err="1"/>
                <a:t>veranlagt</a:t>
              </a:r>
              <a:r>
                <a:rPr lang="en-US" b="1" dirty="0"/>
                <a:t> </a:t>
              </a:r>
            </a:p>
          </p:txBody>
        </p:sp>
        <p:sp>
          <p:nvSpPr>
            <p:cNvPr id="13" name="Arrow: Right 12">
              <a:extLst>
                <a:ext uri="{FF2B5EF4-FFF2-40B4-BE49-F238E27FC236}">
                  <a16:creationId xmlns:a16="http://schemas.microsoft.com/office/drawing/2014/main" xmlns="" id="{64432522-C1B2-4CAB-9D5B-DC8A631D1F48}"/>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1151F04F-0E1D-4066-B770-340A5B9B3972}"/>
              </a:ext>
            </a:extLst>
          </p:cNvPr>
          <p:cNvGrpSpPr/>
          <p:nvPr/>
        </p:nvGrpSpPr>
        <p:grpSpPr>
          <a:xfrm>
            <a:off x="9183571" y="5284137"/>
            <a:ext cx="2438399" cy="634502"/>
            <a:chOff x="9083040" y="1237842"/>
            <a:chExt cx="2105295" cy="634502"/>
          </a:xfrm>
        </p:grpSpPr>
        <p:sp>
          <p:nvSpPr>
            <p:cNvPr id="16" name="Rectangle: Rounded Corners 15">
              <a:extLst>
                <a:ext uri="{FF2B5EF4-FFF2-40B4-BE49-F238E27FC236}">
                  <a16:creationId xmlns:a16="http://schemas.microsoft.com/office/drawing/2014/main" xmlns="" id="{275BBA66-0F5B-4EFA-AC11-DC88C65BC70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Zuverlässig</a:t>
              </a:r>
              <a:endParaRPr lang="en-US" b="1" dirty="0"/>
            </a:p>
          </p:txBody>
        </p:sp>
        <p:sp>
          <p:nvSpPr>
            <p:cNvPr id="18" name="Arrow: Right 17">
              <a:extLst>
                <a:ext uri="{FF2B5EF4-FFF2-40B4-BE49-F238E27FC236}">
                  <a16:creationId xmlns:a16="http://schemas.microsoft.com/office/drawing/2014/main" xmlns="" id="{F31393C4-573F-4B19-8147-E98942AFCA7A}"/>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44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3B2250B-9EA8-4F72-83BA-EAF6FCB9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79" y="319209"/>
            <a:ext cx="3758472" cy="2738986"/>
          </a:xfrm>
        </p:spPr>
      </p:pic>
      <p:sp>
        <p:nvSpPr>
          <p:cNvPr id="12" name="TextBox 11">
            <a:extLst>
              <a:ext uri="{FF2B5EF4-FFF2-40B4-BE49-F238E27FC236}">
                <a16:creationId xmlns:a16="http://schemas.microsoft.com/office/drawing/2014/main" xmlns="" id="{DA487378-0C29-4DB0-9248-58A8D7423A4F}"/>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will </a:t>
            </a:r>
            <a:r>
              <a:rPr lang="en-US" dirty="0" err="1">
                <a:solidFill>
                  <a:schemeClr val="tx1">
                    <a:lumMod val="50000"/>
                    <a:lumOff val="50000"/>
                  </a:schemeClr>
                </a:solidFill>
              </a:rPr>
              <a:t>mit</a:t>
            </a:r>
            <a:r>
              <a:rPr lang="en-US" dirty="0">
                <a:solidFill>
                  <a:schemeClr val="tx1">
                    <a:lumMod val="50000"/>
                    <a:lumOff val="50000"/>
                  </a:schemeClr>
                </a:solidFill>
              </a:rPr>
              <a:t> </a:t>
            </a:r>
            <a:r>
              <a:rPr lang="en-US" dirty="0" err="1">
                <a:solidFill>
                  <a:schemeClr val="tx1">
                    <a:lumMod val="50000"/>
                    <a:lumOff val="50000"/>
                  </a:schemeClr>
                </a:solidFill>
              </a:rPr>
              <a:t>meiner</a:t>
            </a:r>
            <a:r>
              <a:rPr lang="en-US" dirty="0">
                <a:solidFill>
                  <a:schemeClr val="tx1">
                    <a:lumMod val="50000"/>
                    <a:lumOff val="50000"/>
                  </a:schemeClr>
                </a:solidFill>
              </a:rPr>
              <a:t> </a:t>
            </a:r>
            <a:r>
              <a:rPr lang="en-US" dirty="0" err="1">
                <a:solidFill>
                  <a:schemeClr val="tx1">
                    <a:lumMod val="50000"/>
                    <a:lumOff val="50000"/>
                  </a:schemeClr>
                </a:solidFill>
              </a:rPr>
              <a:t>Arbeit</a:t>
            </a:r>
            <a:r>
              <a:rPr lang="en-US" dirty="0">
                <a:solidFill>
                  <a:schemeClr val="tx1">
                    <a:lumMod val="50000"/>
                    <a:lumOff val="50000"/>
                  </a:schemeClr>
                </a:solidFill>
              </a:rPr>
              <a:t> Leben </a:t>
            </a:r>
            <a:r>
              <a:rPr lang="en-US" dirty="0" err="1">
                <a:solidFill>
                  <a:schemeClr val="tx1">
                    <a:lumMod val="50000"/>
                    <a:lumOff val="50000"/>
                  </a:schemeClr>
                </a:solidFill>
              </a:rPr>
              <a:t>retten</a:t>
            </a:r>
            <a:r>
              <a:rPr lang="en-US" dirty="0">
                <a:solidFill>
                  <a:schemeClr val="tx1">
                    <a:lumMod val="50000"/>
                    <a:lumOff val="50000"/>
                  </a:schemeClr>
                </a:solidFill>
              </a:rPr>
              <a:t>”</a:t>
            </a:r>
          </a:p>
        </p:txBody>
      </p:sp>
      <p:sp>
        <p:nvSpPr>
          <p:cNvPr id="15" name="Title 1">
            <a:extLst>
              <a:ext uri="{FF2B5EF4-FFF2-40B4-BE49-F238E27FC236}">
                <a16:creationId xmlns:a16="http://schemas.microsoft.com/office/drawing/2014/main" xmlns="" id="{2CFED99B-A86A-46D7-90D3-41E60B7715F8}"/>
              </a:ext>
            </a:extLst>
          </p:cNvPr>
          <p:cNvSpPr txBox="1">
            <a:spLocks/>
          </p:cNvSpPr>
          <p:nvPr/>
        </p:nvSpPr>
        <p:spPr>
          <a:xfrm>
            <a:off x="4242412" y="324869"/>
            <a:ext cx="6945923" cy="64178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Hans Müller</a:t>
            </a:r>
            <a:endParaRPr lang="en-US" dirty="0"/>
          </a:p>
        </p:txBody>
      </p:sp>
      <p:sp>
        <p:nvSpPr>
          <p:cNvPr id="18" name="TextBox 17">
            <a:extLst>
              <a:ext uri="{FF2B5EF4-FFF2-40B4-BE49-F238E27FC236}">
                <a16:creationId xmlns:a16="http://schemas.microsoft.com/office/drawing/2014/main" xmlns="" id="{3AA3F62D-92D1-4EC5-AC48-EC75F67A3F00}"/>
              </a:ext>
            </a:extLst>
          </p:cNvPr>
          <p:cNvSpPr txBox="1"/>
          <p:nvPr/>
        </p:nvSpPr>
        <p:spPr>
          <a:xfrm>
            <a:off x="418011" y="3892731"/>
            <a:ext cx="3587932" cy="2031325"/>
          </a:xfrm>
          <a:prstGeom prst="rect">
            <a:avLst/>
          </a:prstGeom>
          <a:noFill/>
        </p:spPr>
        <p:txBody>
          <a:bodyPr wrap="square" rtlCol="0">
            <a:spAutoFit/>
          </a:bodyPr>
          <a:lstStyle/>
          <a:p>
            <a:r>
              <a:rPr lang="de-DE" dirty="0"/>
              <a:t>Hans arbeitete 10 Jahre beim Strassenverkehrsamt bis er vor 2 Jahren kündigte. Heute arbeitet er für unsere Firma.</a:t>
            </a:r>
          </a:p>
          <a:p>
            <a:r>
              <a:rPr lang="de-DE" dirty="0"/>
              <a:t>Hans überprüft alle Führerscheine und Autonummern über das Strassenverkehrsamt.</a:t>
            </a:r>
            <a:endParaRPr lang="en-US" dirty="0"/>
          </a:p>
        </p:txBody>
      </p:sp>
      <p:sp>
        <p:nvSpPr>
          <p:cNvPr id="7" name="TextBox 6">
            <a:extLst>
              <a:ext uri="{FF2B5EF4-FFF2-40B4-BE49-F238E27FC236}">
                <a16:creationId xmlns:a16="http://schemas.microsoft.com/office/drawing/2014/main" xmlns="" id="{BF2B5BCC-0EF5-4E73-B220-BB342B940170}"/>
              </a:ext>
            </a:extLst>
          </p:cNvPr>
          <p:cNvSpPr txBox="1"/>
          <p:nvPr/>
        </p:nvSpPr>
        <p:spPr>
          <a:xfrm>
            <a:off x="4380412" y="966652"/>
            <a:ext cx="4397828" cy="538609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Hans Müller</a:t>
            </a:r>
          </a:p>
          <a:p>
            <a:pPr marL="285750" indent="-285750">
              <a:buFont typeface="Arial" panose="020B0604020202020204" pitchFamily="34" charset="0"/>
              <a:buChar char="•"/>
            </a:pPr>
            <a:r>
              <a:rPr lang="de-CH" sz="1200" dirty="0"/>
              <a:t>Beruf: Büroangestellter unserer Firma</a:t>
            </a:r>
          </a:p>
          <a:p>
            <a:pPr marL="285750" indent="-285750">
              <a:buFont typeface="Arial" panose="020B0604020202020204" pitchFamily="34" charset="0"/>
              <a:buChar char="•"/>
            </a:pPr>
            <a:r>
              <a:rPr lang="de-CH" sz="1200" dirty="0"/>
              <a:t>Alter:  35 </a:t>
            </a:r>
          </a:p>
          <a:p>
            <a:pPr marL="285750" indent="-285750">
              <a:buFont typeface="Arial" panose="020B0604020202020204" pitchFamily="34" charset="0"/>
              <a:buChar char="•"/>
            </a:pPr>
            <a:r>
              <a:rPr lang="de-CH" sz="1200" dirty="0"/>
              <a:t>Verheiratet</a:t>
            </a:r>
          </a:p>
          <a:p>
            <a:endParaRPr lang="de-CH" sz="1600" dirty="0"/>
          </a:p>
          <a:p>
            <a:r>
              <a:rPr lang="de-CH" sz="1600" dirty="0"/>
              <a:t>Motivation</a:t>
            </a:r>
          </a:p>
          <a:p>
            <a:pPr marL="285750" indent="-285750">
              <a:buFont typeface="Arial" panose="020B0604020202020204" pitchFamily="34" charset="0"/>
              <a:buChar char="•"/>
            </a:pPr>
            <a:r>
              <a:rPr lang="de-CH" sz="1200" dirty="0"/>
              <a:t>Strassen sicherer machen</a:t>
            </a:r>
          </a:p>
          <a:p>
            <a:endParaRPr lang="de-CH" sz="1600" dirty="0"/>
          </a:p>
          <a:p>
            <a:r>
              <a:rPr lang="de-CH" sz="1600" dirty="0"/>
              <a:t>Frustration</a:t>
            </a:r>
          </a:p>
          <a:p>
            <a:pPr marL="285750" indent="-285750">
              <a:buFont typeface="Arial" panose="020B0604020202020204" pitchFamily="34" charset="0"/>
              <a:buChar char="•"/>
            </a:pPr>
            <a:r>
              <a:rPr lang="de-CH" sz="1200" dirty="0"/>
              <a:t>Mehrfachanträge von nicht Fahrtüchtigen Personen</a:t>
            </a:r>
          </a:p>
          <a:p>
            <a:pPr marL="285750" indent="-285750">
              <a:buFont typeface="Arial" panose="020B0604020202020204" pitchFamily="34" charset="0"/>
              <a:buChar char="•"/>
            </a:pPr>
            <a:r>
              <a:rPr lang="de-CH" sz="1200" dirty="0"/>
              <a:t>Schwierigkeit zu überprüfen, dass es sich bei den Anträgen wirklich um die gesagte Person handelt</a:t>
            </a:r>
          </a:p>
          <a:p>
            <a:endParaRPr lang="de-CH" sz="1600" dirty="0"/>
          </a:p>
          <a:p>
            <a:r>
              <a:rPr lang="de-CH" sz="1600" dirty="0"/>
              <a:t>Experience Goals</a:t>
            </a:r>
          </a:p>
          <a:p>
            <a:pPr marL="285750" indent="-285750">
              <a:buFont typeface="Arial" panose="020B0604020202020204" pitchFamily="34" charset="0"/>
              <a:buChar char="•"/>
            </a:pPr>
            <a:r>
              <a:rPr lang="de-CH" sz="1200" dirty="0"/>
              <a:t>Automatische Ausordnung von mehrfachen Anträgen</a:t>
            </a:r>
          </a:p>
          <a:p>
            <a:pPr marL="285750" indent="-285750">
              <a:buFont typeface="Arial" panose="020B0604020202020204" pitchFamily="34" charset="0"/>
              <a:buChar char="•"/>
            </a:pPr>
            <a:r>
              <a:rPr lang="de-CH" sz="1200" dirty="0"/>
              <a:t>Automatische überprüfung, ob der Fahrausweis bereits vorhanden ist</a:t>
            </a:r>
          </a:p>
          <a:p>
            <a:pPr marL="285750" indent="-285750">
              <a:buFont typeface="Arial" panose="020B0604020202020204" pitchFamily="34" charset="0"/>
              <a:buChar char="•"/>
            </a:pPr>
            <a:r>
              <a:rPr lang="de-CH" sz="1200" dirty="0"/>
              <a:t>Automatischer Informationsaustausch mit Verkehrsamt</a:t>
            </a:r>
          </a:p>
          <a:p>
            <a:pPr marL="285750" indent="-285750">
              <a:buFont typeface="Arial" panose="020B0604020202020204" pitchFamily="34" charset="0"/>
              <a:buChar char="•"/>
            </a:pPr>
            <a:r>
              <a:rPr lang="de-CH" sz="1200" dirty="0"/>
              <a:t>Möglichkeit, die Anträge zu ordnen</a:t>
            </a:r>
          </a:p>
          <a:p>
            <a:endParaRPr lang="de-CH" sz="1600" dirty="0"/>
          </a:p>
          <a:p>
            <a:r>
              <a:rPr lang="de-CH" sz="1600" dirty="0"/>
              <a:t>End Goals</a:t>
            </a:r>
          </a:p>
          <a:p>
            <a:pPr marL="285750" indent="-285750">
              <a:buFont typeface="Arial" panose="020B0604020202020204" pitchFamily="34" charset="0"/>
              <a:buChar char="•"/>
            </a:pPr>
            <a:r>
              <a:rPr lang="de-CH" sz="1200" dirty="0"/>
              <a:t>Alle Anträge zeitgerecht und korrekt bearbeiten</a:t>
            </a:r>
          </a:p>
          <a:p>
            <a:endParaRPr lang="de-CH" sz="1600" dirty="0"/>
          </a:p>
          <a:p>
            <a:endParaRPr lang="de-CH" sz="1600" dirty="0"/>
          </a:p>
        </p:txBody>
      </p:sp>
      <p:grpSp>
        <p:nvGrpSpPr>
          <p:cNvPr id="8" name="Group 7">
            <a:extLst>
              <a:ext uri="{FF2B5EF4-FFF2-40B4-BE49-F238E27FC236}">
                <a16:creationId xmlns:a16="http://schemas.microsoft.com/office/drawing/2014/main" xmlns="" id="{F325CCFD-6D03-4E8E-8003-8453AC015BF3}"/>
              </a:ext>
            </a:extLst>
          </p:cNvPr>
          <p:cNvGrpSpPr/>
          <p:nvPr/>
        </p:nvGrpSpPr>
        <p:grpSpPr>
          <a:xfrm>
            <a:off x="9196375" y="3272412"/>
            <a:ext cx="2438399" cy="634502"/>
            <a:chOff x="9083040" y="1237842"/>
            <a:chExt cx="2105295" cy="634502"/>
          </a:xfrm>
        </p:grpSpPr>
        <p:sp>
          <p:nvSpPr>
            <p:cNvPr id="9" name="Rectangle: Rounded Corners 8">
              <a:extLst>
                <a:ext uri="{FF2B5EF4-FFF2-40B4-BE49-F238E27FC236}">
                  <a16:creationId xmlns:a16="http://schemas.microsoft.com/office/drawing/2014/main" xmlns="" id="{55B17B84-DF99-4C29-AC2F-96328E43A5C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Pflichtbewusst</a:t>
              </a:r>
              <a:endParaRPr lang="en-US" b="1" dirty="0"/>
            </a:p>
          </p:txBody>
        </p:sp>
        <p:sp>
          <p:nvSpPr>
            <p:cNvPr id="10" name="Arrow: Right 9">
              <a:extLst>
                <a:ext uri="{FF2B5EF4-FFF2-40B4-BE49-F238E27FC236}">
                  <a16:creationId xmlns:a16="http://schemas.microsoft.com/office/drawing/2014/main" xmlns="" id="{A07FD5B9-BF2C-4C3A-8F96-5F58BCE2E7D7}"/>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xmlns="" id="{913BD5FD-B24C-4F43-8C8E-CA275DAF54A6}"/>
              </a:ext>
            </a:extLst>
          </p:cNvPr>
          <p:cNvGrpSpPr/>
          <p:nvPr/>
        </p:nvGrpSpPr>
        <p:grpSpPr>
          <a:xfrm>
            <a:off x="9146303" y="4279063"/>
            <a:ext cx="2475667" cy="634502"/>
            <a:chOff x="9083040" y="1237842"/>
            <a:chExt cx="2105295" cy="634502"/>
          </a:xfrm>
        </p:grpSpPr>
        <p:sp>
          <p:nvSpPr>
            <p:cNvPr id="13" name="Rectangle: Rounded Corners 12">
              <a:extLst>
                <a:ext uri="{FF2B5EF4-FFF2-40B4-BE49-F238E27FC236}">
                  <a16:creationId xmlns:a16="http://schemas.microsoft.com/office/drawing/2014/main" xmlns="" id="{A46B4019-0782-4EDE-8F9B-8787D6ADE9BE}"/>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Fleissig</a:t>
              </a:r>
              <a:endParaRPr lang="en-US" b="1" dirty="0"/>
            </a:p>
          </p:txBody>
        </p:sp>
        <p:sp>
          <p:nvSpPr>
            <p:cNvPr id="14" name="Arrow: Right 13">
              <a:extLst>
                <a:ext uri="{FF2B5EF4-FFF2-40B4-BE49-F238E27FC236}">
                  <a16:creationId xmlns:a16="http://schemas.microsoft.com/office/drawing/2014/main" xmlns="" id="{C05C7D53-B4F4-40E8-A7A4-B612FFE44E39}"/>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xmlns="" id="{C301D21F-5248-4416-8F3E-E47E9A42C678}"/>
              </a:ext>
            </a:extLst>
          </p:cNvPr>
          <p:cNvGrpSpPr/>
          <p:nvPr/>
        </p:nvGrpSpPr>
        <p:grpSpPr>
          <a:xfrm>
            <a:off x="9183571" y="5284137"/>
            <a:ext cx="2438399" cy="634502"/>
            <a:chOff x="9083040" y="1237842"/>
            <a:chExt cx="2105295" cy="634502"/>
          </a:xfrm>
        </p:grpSpPr>
        <p:sp>
          <p:nvSpPr>
            <p:cNvPr id="17" name="Rectangle: Rounded Corners 16">
              <a:extLst>
                <a:ext uri="{FF2B5EF4-FFF2-40B4-BE49-F238E27FC236}">
                  <a16:creationId xmlns:a16="http://schemas.microsoft.com/office/drawing/2014/main" xmlns="" id="{9FF65848-5DB4-4841-99A8-61A13BF5D23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Exakt</a:t>
              </a:r>
              <a:endParaRPr lang="en-US" b="1" dirty="0"/>
            </a:p>
          </p:txBody>
        </p:sp>
        <p:sp>
          <p:nvSpPr>
            <p:cNvPr id="19" name="Arrow: Right 18">
              <a:extLst>
                <a:ext uri="{FF2B5EF4-FFF2-40B4-BE49-F238E27FC236}">
                  <a16:creationId xmlns:a16="http://schemas.microsoft.com/office/drawing/2014/main" xmlns="" id="{8D71F1C5-D713-4480-8649-BAAA3FEEACEC}"/>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318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6F03154E-C798-4103-802A-0495CC8B2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07" y="318019"/>
            <a:ext cx="3768011" cy="2745938"/>
          </a:xfrm>
        </p:spPr>
      </p:pic>
      <p:sp>
        <p:nvSpPr>
          <p:cNvPr id="16" name="TextBox 15">
            <a:extLst>
              <a:ext uri="{FF2B5EF4-FFF2-40B4-BE49-F238E27FC236}">
                <a16:creationId xmlns:a16="http://schemas.microsoft.com/office/drawing/2014/main" xmlns="" id="{A1C25BF2-AF89-4F46-BC03-DCFAD3E95105}"/>
              </a:ext>
            </a:extLst>
          </p:cNvPr>
          <p:cNvSpPr txBox="1"/>
          <p:nvPr/>
        </p:nvSpPr>
        <p:spPr>
          <a:xfrm>
            <a:off x="321160" y="3187337"/>
            <a:ext cx="3758472" cy="646331"/>
          </a:xfrm>
          <a:prstGeom prst="rect">
            <a:avLst/>
          </a:prstGeom>
          <a:noFill/>
        </p:spPr>
        <p:txBody>
          <a:bodyPr wrap="square" rtlCol="0">
            <a:spAutoFit/>
          </a:bodyPr>
          <a:lstStyle/>
          <a:p>
            <a:r>
              <a:rPr lang="en-US" dirty="0">
                <a:solidFill>
                  <a:schemeClr val="tx1">
                    <a:lumMod val="50000"/>
                    <a:lumOff val="50000"/>
                  </a:schemeClr>
                </a:solidFill>
              </a:rPr>
              <a:t>“Ich bin der </a:t>
            </a:r>
            <a:r>
              <a:rPr lang="en-US" dirty="0" err="1">
                <a:solidFill>
                  <a:schemeClr val="tx1">
                    <a:lumMod val="50000"/>
                    <a:lumOff val="50000"/>
                  </a:schemeClr>
                </a:solidFill>
              </a:rPr>
              <a:t>beste</a:t>
            </a:r>
            <a:r>
              <a:rPr lang="en-US" dirty="0">
                <a:solidFill>
                  <a:schemeClr val="tx1">
                    <a:lumMod val="50000"/>
                    <a:lumOff val="50000"/>
                  </a:schemeClr>
                </a:solidFill>
              </a:rPr>
              <a:t> </a:t>
            </a:r>
            <a:r>
              <a:rPr lang="en-US" dirty="0" err="1">
                <a:solidFill>
                  <a:schemeClr val="tx1">
                    <a:lumMod val="50000"/>
                    <a:lumOff val="50000"/>
                  </a:schemeClr>
                </a:solidFill>
              </a:rPr>
              <a:t>Autofahrer</a:t>
            </a:r>
            <a:r>
              <a:rPr lang="en-US" dirty="0">
                <a:solidFill>
                  <a:schemeClr val="tx1">
                    <a:lumMod val="50000"/>
                    <a:lumOff val="50000"/>
                  </a:schemeClr>
                </a:solidFill>
              </a:rPr>
              <a:t>, den </a:t>
            </a:r>
            <a:r>
              <a:rPr lang="en-US" dirty="0" err="1">
                <a:solidFill>
                  <a:schemeClr val="tx1">
                    <a:lumMod val="50000"/>
                    <a:lumOff val="50000"/>
                  </a:schemeClr>
                </a:solidFill>
              </a:rPr>
              <a:t>ich</a:t>
            </a:r>
            <a:r>
              <a:rPr lang="en-US" dirty="0">
                <a:solidFill>
                  <a:schemeClr val="tx1">
                    <a:lumMod val="50000"/>
                    <a:lumOff val="50000"/>
                  </a:schemeClr>
                </a:solidFill>
              </a:rPr>
              <a:t> </a:t>
            </a:r>
            <a:r>
              <a:rPr lang="en-US" dirty="0" err="1">
                <a:solidFill>
                  <a:schemeClr val="tx1">
                    <a:lumMod val="50000"/>
                    <a:lumOff val="50000"/>
                  </a:schemeClr>
                </a:solidFill>
              </a:rPr>
              <a:t>kenne</a:t>
            </a:r>
            <a:r>
              <a:rPr lang="en-US" dirty="0">
                <a:solidFill>
                  <a:schemeClr val="tx1">
                    <a:lumMod val="50000"/>
                    <a:lumOff val="50000"/>
                  </a:schemeClr>
                </a:solidFill>
              </a:rPr>
              <a:t>!”</a:t>
            </a:r>
          </a:p>
        </p:txBody>
      </p:sp>
      <p:sp>
        <p:nvSpPr>
          <p:cNvPr id="19" name="Title 1">
            <a:extLst>
              <a:ext uri="{FF2B5EF4-FFF2-40B4-BE49-F238E27FC236}">
                <a16:creationId xmlns:a16="http://schemas.microsoft.com/office/drawing/2014/main" xmlns="" id="{93C90C34-1C7F-420B-B417-8318D46D1D65}"/>
              </a:ext>
            </a:extLst>
          </p:cNvPr>
          <p:cNvSpPr>
            <a:spLocks noGrp="1"/>
          </p:cNvSpPr>
          <p:nvPr>
            <p:ph type="title"/>
          </p:nvPr>
        </p:nvSpPr>
        <p:spPr>
          <a:xfrm>
            <a:off x="4242412" y="324869"/>
            <a:ext cx="6945923" cy="641783"/>
          </a:xfrm>
        </p:spPr>
        <p:txBody>
          <a:bodyPr>
            <a:normAutofit fontScale="90000"/>
          </a:bodyPr>
          <a:lstStyle/>
          <a:p>
            <a:r>
              <a:rPr lang="en-US" sz="4900" dirty="0"/>
              <a:t>Philipp </a:t>
            </a:r>
            <a:r>
              <a:rPr lang="en-US" sz="4900" dirty="0" err="1"/>
              <a:t>Rast</a:t>
            </a:r>
            <a:endParaRPr lang="en-US" dirty="0"/>
          </a:p>
        </p:txBody>
      </p:sp>
      <p:sp>
        <p:nvSpPr>
          <p:cNvPr id="21" name="TextBox 20">
            <a:extLst>
              <a:ext uri="{FF2B5EF4-FFF2-40B4-BE49-F238E27FC236}">
                <a16:creationId xmlns:a16="http://schemas.microsoft.com/office/drawing/2014/main" xmlns="" id="{E123DCBC-D5D8-48E6-B9ED-C86A0953AF7E}"/>
              </a:ext>
            </a:extLst>
          </p:cNvPr>
          <p:cNvSpPr txBox="1"/>
          <p:nvPr/>
        </p:nvSpPr>
        <p:spPr>
          <a:xfrm>
            <a:off x="344769" y="3888451"/>
            <a:ext cx="3587932" cy="2585323"/>
          </a:xfrm>
          <a:prstGeom prst="rect">
            <a:avLst/>
          </a:prstGeom>
          <a:noFill/>
        </p:spPr>
        <p:txBody>
          <a:bodyPr wrap="square" rtlCol="0">
            <a:spAutoFit/>
          </a:bodyPr>
          <a:lstStyle/>
          <a:p>
            <a:r>
              <a:rPr lang="de-DE" dirty="0"/>
              <a:t>Philipp hat den Führerschein und sein Auto wegen Rasen abgegeben. Er ist sich jedoch sicher, dass er noch fahren dürfen sollte.</a:t>
            </a:r>
          </a:p>
          <a:p>
            <a:r>
              <a:rPr lang="de-DE" dirty="0"/>
              <a:t>Er besitzt Bilder seines Führerscheins, welcher bis 2020 gültig ist. Er will es irgendwie schaffen, Autos ausleihen zu können.</a:t>
            </a:r>
            <a:endParaRPr lang="en-US" dirty="0"/>
          </a:p>
        </p:txBody>
      </p:sp>
      <p:sp>
        <p:nvSpPr>
          <p:cNvPr id="6" name="TextBox 5">
            <a:extLst>
              <a:ext uri="{FF2B5EF4-FFF2-40B4-BE49-F238E27FC236}">
                <a16:creationId xmlns:a16="http://schemas.microsoft.com/office/drawing/2014/main" xmlns="" id="{4FDEF96B-42DC-4163-81B2-A5001ACA01CA}"/>
              </a:ext>
            </a:extLst>
          </p:cNvPr>
          <p:cNvSpPr txBox="1"/>
          <p:nvPr/>
        </p:nvSpPr>
        <p:spPr>
          <a:xfrm>
            <a:off x="4380412" y="966652"/>
            <a:ext cx="4397828" cy="6309420"/>
          </a:xfrm>
          <a:prstGeom prst="rect">
            <a:avLst/>
          </a:prstGeom>
          <a:noFill/>
        </p:spPr>
        <p:txBody>
          <a:bodyPr wrap="square" rtlCol="0">
            <a:spAutoFit/>
          </a:bodyPr>
          <a:lstStyle/>
          <a:p>
            <a:r>
              <a:rPr lang="de-CH" sz="1600" dirty="0"/>
              <a:t>Personalien</a:t>
            </a:r>
          </a:p>
          <a:p>
            <a:pPr marL="285750" indent="-285750">
              <a:buFont typeface="Arial" panose="020B0604020202020204" pitchFamily="34" charset="0"/>
              <a:buChar char="•"/>
            </a:pPr>
            <a:r>
              <a:rPr lang="de-CH" sz="1200" dirty="0"/>
              <a:t>Name: Philpp Rast</a:t>
            </a:r>
          </a:p>
          <a:p>
            <a:pPr marL="285750" indent="-285750">
              <a:buFont typeface="Arial" panose="020B0604020202020204" pitchFamily="34" charset="0"/>
              <a:buChar char="•"/>
            </a:pPr>
            <a:r>
              <a:rPr lang="de-CH" sz="1200" dirty="0"/>
              <a:t>Beruf: Sachbearbeiter Strassenverkehrsamt</a:t>
            </a:r>
          </a:p>
          <a:p>
            <a:pPr marL="285750" indent="-285750">
              <a:buFont typeface="Arial" panose="020B0604020202020204" pitchFamily="34" charset="0"/>
              <a:buChar char="•"/>
            </a:pPr>
            <a:r>
              <a:rPr lang="de-CH" sz="1200" dirty="0"/>
              <a:t>Alter:  22</a:t>
            </a:r>
          </a:p>
          <a:p>
            <a:pPr marL="285750" indent="-285750">
              <a:buFont typeface="Arial" panose="020B0604020202020204" pitchFamily="34" charset="0"/>
              <a:buChar char="•"/>
            </a:pPr>
            <a:r>
              <a:rPr lang="de-CH" sz="1200" dirty="0"/>
              <a:t>Ledig</a:t>
            </a:r>
          </a:p>
          <a:p>
            <a:endParaRPr lang="de-CH" sz="1600" dirty="0"/>
          </a:p>
          <a:p>
            <a:r>
              <a:rPr lang="de-CH" sz="1600" dirty="0"/>
              <a:t>Motivation</a:t>
            </a:r>
          </a:p>
          <a:p>
            <a:pPr marL="285750" indent="-285750">
              <a:buFont typeface="Arial" panose="020B0604020202020204" pitchFamily="34" charset="0"/>
              <a:buChar char="•"/>
            </a:pPr>
            <a:r>
              <a:rPr lang="de-CH" sz="1200" dirty="0"/>
              <a:t>Endlich wieder Auto fahren</a:t>
            </a:r>
          </a:p>
          <a:p>
            <a:endParaRPr lang="de-CH" sz="1600" dirty="0"/>
          </a:p>
          <a:p>
            <a:r>
              <a:rPr lang="de-CH" sz="1600" dirty="0"/>
              <a:t>Frustration</a:t>
            </a:r>
          </a:p>
          <a:p>
            <a:pPr marL="285750" indent="-285750">
              <a:buFont typeface="Arial" panose="020B0604020202020204" pitchFamily="34" charset="0"/>
              <a:buChar char="•"/>
            </a:pPr>
            <a:r>
              <a:rPr lang="de-CH" sz="1200" dirty="0"/>
              <a:t>Strenge sicherheitsmassnahmen</a:t>
            </a:r>
          </a:p>
          <a:p>
            <a:pPr marL="285750" indent="-285750">
              <a:buFont typeface="Arial" panose="020B0604020202020204" pitchFamily="34" charset="0"/>
              <a:buChar char="•"/>
            </a:pPr>
            <a:r>
              <a:rPr lang="de-CH" sz="1200" dirty="0"/>
              <a:t>Überprüfung der Ausweise von einem richtigen Menschen</a:t>
            </a:r>
          </a:p>
          <a:p>
            <a:pPr marL="285750" indent="-285750">
              <a:buFont typeface="Arial" panose="020B0604020202020204" pitchFamily="34" charset="0"/>
              <a:buChar char="•"/>
            </a:pPr>
            <a:r>
              <a:rPr lang="de-CH" sz="1200" dirty="0"/>
              <a:t>Neue Mail Adressen erstellen</a:t>
            </a:r>
          </a:p>
          <a:p>
            <a:pPr marL="285750" indent="-285750">
              <a:buFont typeface="Arial" panose="020B0604020202020204" pitchFamily="34" charset="0"/>
              <a:buChar char="•"/>
            </a:pPr>
            <a:endParaRPr lang="de-CH" sz="1200" dirty="0"/>
          </a:p>
          <a:p>
            <a:endParaRPr lang="de-CH" sz="1600" dirty="0"/>
          </a:p>
          <a:p>
            <a:r>
              <a:rPr lang="de-CH" sz="1600" dirty="0"/>
              <a:t>Experience Goals</a:t>
            </a:r>
          </a:p>
          <a:p>
            <a:pPr marL="285750" indent="-285750">
              <a:buFont typeface="Arial" panose="020B0604020202020204" pitchFamily="34" charset="0"/>
              <a:buChar char="•"/>
            </a:pPr>
            <a:r>
              <a:rPr lang="de-CH" sz="1200" dirty="0"/>
              <a:t>Annahme von gefälschten Ausweisen</a:t>
            </a:r>
          </a:p>
          <a:p>
            <a:pPr marL="285750" indent="-285750">
              <a:buFont typeface="Arial" panose="020B0604020202020204" pitchFamily="34" charset="0"/>
              <a:buChar char="•"/>
            </a:pPr>
            <a:r>
              <a:rPr lang="de-CH" sz="1200" dirty="0"/>
              <a:t>Annahme von abgelaufenen Ausweisen</a:t>
            </a:r>
          </a:p>
          <a:p>
            <a:pPr marL="285750" indent="-285750">
              <a:buFont typeface="Arial" panose="020B0604020202020204" pitchFamily="34" charset="0"/>
              <a:buChar char="•"/>
            </a:pPr>
            <a:r>
              <a:rPr lang="de-CH" sz="1200" dirty="0"/>
              <a:t>Annahme von suspendierten Ausweisen</a:t>
            </a:r>
          </a:p>
          <a:p>
            <a:pPr marL="285750" indent="-285750">
              <a:buFont typeface="Arial" panose="020B0604020202020204" pitchFamily="34" charset="0"/>
              <a:buChar char="•"/>
            </a:pPr>
            <a:r>
              <a:rPr lang="de-CH" sz="1200" dirty="0"/>
              <a:t>Annahme von Ausweisen von anderen Personen</a:t>
            </a:r>
          </a:p>
          <a:p>
            <a:pPr marL="285750" indent="-285750">
              <a:buFont typeface="Arial" panose="020B0604020202020204" pitchFamily="34" charset="0"/>
              <a:buChar char="•"/>
            </a:pPr>
            <a:r>
              <a:rPr lang="de-CH" sz="1200" dirty="0"/>
              <a:t>Annahme von one way Mailadressen (wie Mailinator)</a:t>
            </a:r>
          </a:p>
          <a:p>
            <a:pPr marL="285750" indent="-285750">
              <a:buFont typeface="Arial" panose="020B0604020202020204" pitchFamily="34" charset="0"/>
              <a:buChar char="•"/>
            </a:pPr>
            <a:r>
              <a:rPr lang="de-CH" sz="1200" dirty="0"/>
              <a:t>Anschreiben von Autoausleihern ohne Account</a:t>
            </a:r>
          </a:p>
          <a:p>
            <a:pPr marL="285750" indent="-285750">
              <a:buFont typeface="Arial" panose="020B0604020202020204" pitchFamily="34" charset="0"/>
              <a:buChar char="•"/>
            </a:pPr>
            <a:r>
              <a:rPr lang="de-CH" sz="1200" dirty="0"/>
              <a:t>Keine weiteren nachfragen nachdem der Account einmal zulässig war</a:t>
            </a:r>
          </a:p>
          <a:p>
            <a:endParaRPr lang="de-CH" sz="1600" dirty="0"/>
          </a:p>
          <a:p>
            <a:r>
              <a:rPr lang="de-CH" sz="1600" dirty="0"/>
              <a:t>End Goals</a:t>
            </a:r>
          </a:p>
          <a:p>
            <a:pPr marL="285750" indent="-285750">
              <a:buFont typeface="Arial" panose="020B0604020202020204" pitchFamily="34" charset="0"/>
              <a:buChar char="•"/>
            </a:pPr>
            <a:r>
              <a:rPr lang="de-CH" sz="1200" dirty="0"/>
              <a:t>Irgendwie ein Auto ausleihen</a:t>
            </a:r>
          </a:p>
          <a:p>
            <a:endParaRPr lang="de-CH" sz="1600" dirty="0"/>
          </a:p>
          <a:p>
            <a:endParaRPr lang="de-CH" sz="1600" dirty="0"/>
          </a:p>
        </p:txBody>
      </p:sp>
      <p:grpSp>
        <p:nvGrpSpPr>
          <p:cNvPr id="7" name="Group 6">
            <a:extLst>
              <a:ext uri="{FF2B5EF4-FFF2-40B4-BE49-F238E27FC236}">
                <a16:creationId xmlns:a16="http://schemas.microsoft.com/office/drawing/2014/main" xmlns="" id="{5F95F3DB-1D7E-45FF-9EAE-BC30E281A014}"/>
              </a:ext>
            </a:extLst>
          </p:cNvPr>
          <p:cNvGrpSpPr/>
          <p:nvPr/>
        </p:nvGrpSpPr>
        <p:grpSpPr>
          <a:xfrm>
            <a:off x="9196375" y="3272412"/>
            <a:ext cx="2438399" cy="634502"/>
            <a:chOff x="9083040" y="1237842"/>
            <a:chExt cx="2105295" cy="634502"/>
          </a:xfrm>
        </p:grpSpPr>
        <p:sp>
          <p:nvSpPr>
            <p:cNvPr id="8" name="Rectangle: Rounded Corners 7">
              <a:extLst>
                <a:ext uri="{FF2B5EF4-FFF2-40B4-BE49-F238E27FC236}">
                  <a16:creationId xmlns:a16="http://schemas.microsoft.com/office/drawing/2014/main" xmlns="" id="{F9BEFDB9-35C8-424E-97D8-5641C4086015}"/>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Intelligent</a:t>
              </a:r>
            </a:p>
          </p:txBody>
        </p:sp>
        <p:sp>
          <p:nvSpPr>
            <p:cNvPr id="9" name="Arrow: Right 8">
              <a:extLst>
                <a:ext uri="{FF2B5EF4-FFF2-40B4-BE49-F238E27FC236}">
                  <a16:creationId xmlns:a16="http://schemas.microsoft.com/office/drawing/2014/main" xmlns="" id="{7AFE704C-8EC6-42CE-96F5-52F61C57162B}"/>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xmlns="" id="{E3BC47D8-B7EB-408F-90C4-9940C62DAAF3}"/>
              </a:ext>
            </a:extLst>
          </p:cNvPr>
          <p:cNvGrpSpPr/>
          <p:nvPr/>
        </p:nvGrpSpPr>
        <p:grpSpPr>
          <a:xfrm>
            <a:off x="9146303" y="4279063"/>
            <a:ext cx="2475667" cy="634502"/>
            <a:chOff x="9083040" y="1237842"/>
            <a:chExt cx="2105295" cy="634502"/>
          </a:xfrm>
        </p:grpSpPr>
        <p:sp>
          <p:nvSpPr>
            <p:cNvPr id="12" name="Rectangle: Rounded Corners 11">
              <a:extLst>
                <a:ext uri="{FF2B5EF4-FFF2-40B4-BE49-F238E27FC236}">
                  <a16:creationId xmlns:a16="http://schemas.microsoft.com/office/drawing/2014/main" xmlns="" id="{7F238C90-C4CD-4715-8AF9-48C26B1DE246}"/>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Unverschämt</a:t>
              </a:r>
              <a:endParaRPr lang="en-US" b="1" dirty="0"/>
            </a:p>
          </p:txBody>
        </p:sp>
        <p:sp>
          <p:nvSpPr>
            <p:cNvPr id="13" name="Arrow: Right 12">
              <a:extLst>
                <a:ext uri="{FF2B5EF4-FFF2-40B4-BE49-F238E27FC236}">
                  <a16:creationId xmlns:a16="http://schemas.microsoft.com/office/drawing/2014/main" xmlns="" id="{1E25828B-6474-4398-A5B3-7F506BAAE8F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xmlns="" id="{C4EA313C-D535-4E72-8FFE-FD4773A77181}"/>
              </a:ext>
            </a:extLst>
          </p:cNvPr>
          <p:cNvGrpSpPr/>
          <p:nvPr/>
        </p:nvGrpSpPr>
        <p:grpSpPr>
          <a:xfrm>
            <a:off x="9183571" y="5284137"/>
            <a:ext cx="2438399" cy="634502"/>
            <a:chOff x="9083040" y="1237842"/>
            <a:chExt cx="2105295" cy="634502"/>
          </a:xfrm>
        </p:grpSpPr>
        <p:sp>
          <p:nvSpPr>
            <p:cNvPr id="15" name="Rectangle: Rounded Corners 14">
              <a:extLst>
                <a:ext uri="{FF2B5EF4-FFF2-40B4-BE49-F238E27FC236}">
                  <a16:creationId xmlns:a16="http://schemas.microsoft.com/office/drawing/2014/main" xmlns="" id="{B66CA07F-E6ED-4216-BE71-BE915735E171}"/>
                </a:ext>
              </a:extLst>
            </p:cNvPr>
            <p:cNvSpPr/>
            <p:nvPr/>
          </p:nvSpPr>
          <p:spPr>
            <a:xfrm>
              <a:off x="9524998" y="1237842"/>
              <a:ext cx="1663337" cy="634502"/>
            </a:xfrm>
            <a:prstGeom prst="roundRect">
              <a:avLst/>
            </a:prstGeom>
            <a:solidFill>
              <a:schemeClr val="bg1"/>
            </a:solid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err="1"/>
                <a:t>Impulsiv</a:t>
              </a:r>
              <a:endParaRPr lang="en-US" b="1" dirty="0"/>
            </a:p>
          </p:txBody>
        </p:sp>
        <p:sp>
          <p:nvSpPr>
            <p:cNvPr id="17" name="Arrow: Right 16">
              <a:extLst>
                <a:ext uri="{FF2B5EF4-FFF2-40B4-BE49-F238E27FC236}">
                  <a16:creationId xmlns:a16="http://schemas.microsoft.com/office/drawing/2014/main" xmlns="" id="{5AEB028D-91B7-4C88-8E60-E666741152D6}"/>
                </a:ext>
              </a:extLst>
            </p:cNvPr>
            <p:cNvSpPr/>
            <p:nvPr/>
          </p:nvSpPr>
          <p:spPr>
            <a:xfrm>
              <a:off x="9083040" y="1382150"/>
              <a:ext cx="441958" cy="30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930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3BF55-D87B-4EEA-B2A9-11D9646B8ABF}"/>
              </a:ext>
            </a:extLst>
          </p:cNvPr>
          <p:cNvSpPr>
            <a:spLocks noGrp="1"/>
          </p:cNvSpPr>
          <p:nvPr>
            <p:ph type="ctrTitle"/>
          </p:nvPr>
        </p:nvSpPr>
        <p:spPr/>
        <p:txBody>
          <a:bodyPr/>
          <a:lstStyle/>
          <a:p>
            <a:r>
              <a:rPr lang="en-US" dirty="0"/>
              <a:t>Kontextszenarien</a:t>
            </a:r>
          </a:p>
        </p:txBody>
      </p:sp>
      <p:sp>
        <p:nvSpPr>
          <p:cNvPr id="3" name="Subtitle 2">
            <a:extLst>
              <a:ext uri="{FF2B5EF4-FFF2-40B4-BE49-F238E27FC236}">
                <a16:creationId xmlns:a16="http://schemas.microsoft.com/office/drawing/2014/main" xmlns="" id="{B835F513-471D-4E14-9773-51CF6EB1CF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32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verleihen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a:t>
            </a:r>
            <a:r>
              <a:rPr lang="de-DE"/>
              <a:t> Nach einem langen Arbeitstag kommt Thomas nach Hause. Er hat mit einem Arbeitskollegen über Apps gesprochen, mit welchen man sein eigenes Auto verleihen kann. Er ist müde, will jedoch mehr darüber erfahren. Er erstellt deshalb ein Account auf unserer Seite und will so herausfinden, was er alles tun muss, um sein Auto zu verleihen.</a:t>
            </a:r>
          </a:p>
        </p:txBody>
      </p:sp>
      <p:pic>
        <p:nvPicPr>
          <p:cNvPr id="4" name="Content Placeholder 4">
            <a:extLst>
              <a:ext uri="{FF2B5EF4-FFF2-40B4-BE49-F238E27FC236}">
                <a16:creationId xmlns:a16="http://schemas.microsoft.com/office/drawing/2014/main" xmlns="" id="{0FF40084-511C-41EC-98BA-78D5B14A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2537654" cy="1846144"/>
          </a:xfrm>
          <a:prstGeom prst="rect">
            <a:avLst/>
          </a:prstGeom>
        </p:spPr>
      </p:pic>
      <p:sp>
        <p:nvSpPr>
          <p:cNvPr id="5"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Webapplikation</a:t>
            </a:r>
          </a:p>
          <a:p>
            <a:r>
              <a:rPr lang="de-DE" sz="2000"/>
              <a:t>Primäre Persona: Thomas Berchthold</a:t>
            </a:r>
          </a:p>
          <a:p>
            <a:r>
              <a:rPr lang="de-DE" sz="2000"/>
              <a:t>Will sein Auto verleihen</a:t>
            </a:r>
          </a:p>
        </p:txBody>
      </p:sp>
    </p:spTree>
    <p:extLst>
      <p:ext uri="{BB962C8B-B14F-4D97-AF65-F5344CB8AC3E}">
        <p14:creationId xmlns:p14="http://schemas.microsoft.com/office/powerpoint/2010/main" val="197578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365126"/>
            <a:ext cx="7843345" cy="633358"/>
          </a:xfrm>
        </p:spPr>
        <p:txBody>
          <a:bodyPr>
            <a:normAutofit fontScale="90000"/>
          </a:bodyPr>
          <a:lstStyle/>
          <a:p>
            <a:r>
              <a:rPr lang="de-DE"/>
              <a:t>Szenario 1: Auto Ausleihen</a:t>
            </a:r>
          </a:p>
        </p:txBody>
      </p:sp>
      <p:sp>
        <p:nvSpPr>
          <p:cNvPr id="3" name="Content Placeholder 2"/>
          <p:cNvSpPr>
            <a:spLocks noGrp="1"/>
          </p:cNvSpPr>
          <p:nvPr>
            <p:ph idx="1"/>
          </p:nvPr>
        </p:nvSpPr>
        <p:spPr>
          <a:xfrm>
            <a:off x="838200" y="2522483"/>
            <a:ext cx="10515600" cy="36544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b="1"/>
              <a:t>Szenario: </a:t>
            </a:r>
            <a:r>
              <a:rPr lang="de-DE"/>
              <a:t>Simona hat ein Treffen mit ihrer Familie vereinbart. Sie hat momentan einen knappen Kontostand und überlegt sich, welches Verkehrsmittel sie benutzen soll. Sie hat bereits die Preise aus der SBB App herausgesucht und vergleicht diese nun mit den Preisen auf unserer App. Sie hofft, ein billiges und unkompliziertes Angebot zu finden.</a:t>
            </a:r>
          </a:p>
        </p:txBody>
      </p:sp>
      <p:pic>
        <p:nvPicPr>
          <p:cNvPr id="6" name="Content Placeholder 4">
            <a:extLst>
              <a:ext uri="{FF2B5EF4-FFF2-40B4-BE49-F238E27FC236}">
                <a16:creationId xmlns:a16="http://schemas.microsoft.com/office/drawing/2014/main" xmlns="" id="{8E26EE59-CCCA-465C-A229-F910BE4C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65126"/>
            <a:ext cx="2537654" cy="1849315"/>
          </a:xfrm>
          <a:prstGeom prst="rect">
            <a:avLst/>
          </a:prstGeom>
        </p:spPr>
      </p:pic>
      <p:sp>
        <p:nvSpPr>
          <p:cNvPr id="7" name="Title 1"/>
          <p:cNvSpPr txBox="1">
            <a:spLocks/>
          </p:cNvSpPr>
          <p:nvPr/>
        </p:nvSpPr>
        <p:spPr>
          <a:xfrm>
            <a:off x="3510454" y="998484"/>
            <a:ext cx="7843345" cy="121278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000"/>
              <a:t>Produkt: IOS App</a:t>
            </a:r>
          </a:p>
          <a:p>
            <a:r>
              <a:rPr lang="de-DE" sz="2000"/>
              <a:t>Primäre Persona: Simona Wiederkehr</a:t>
            </a:r>
          </a:p>
          <a:p>
            <a:r>
              <a:rPr lang="de-DE" sz="2000"/>
              <a:t>Will ein möglichst billiges Auto ausleihen</a:t>
            </a:r>
          </a:p>
        </p:txBody>
      </p:sp>
    </p:spTree>
    <p:extLst>
      <p:ext uri="{BB962C8B-B14F-4D97-AF65-F5344CB8AC3E}">
        <p14:creationId xmlns:p14="http://schemas.microsoft.com/office/powerpoint/2010/main" val="847806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1022</Words>
  <Application>Microsoft Macintosh PowerPoint</Application>
  <PresentationFormat>Widescreen</PresentationFormat>
  <Paragraphs>177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Office Theme</vt:lpstr>
      <vt:lpstr>Personas</vt:lpstr>
      <vt:lpstr>Thomas Berchtold</vt:lpstr>
      <vt:lpstr>Simona Wiederkehr</vt:lpstr>
      <vt:lpstr>Helene Meier</vt:lpstr>
      <vt:lpstr>PowerPoint Presentation</vt:lpstr>
      <vt:lpstr>Philipp Rast</vt:lpstr>
      <vt:lpstr>Kontextszenarien</vt:lpstr>
      <vt:lpstr>Szenario 1: Auto verleihen</vt:lpstr>
      <vt:lpstr>Szenario 1: Auto Ausleihen</vt:lpstr>
      <vt:lpstr>Szenario 1: </vt:lpstr>
      <vt:lpstr>Szenario 1: </vt:lpstr>
      <vt:lpstr>Szenario 1: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Cyrille Ulmi</dc:creator>
  <cp:lastModifiedBy>Christensen Christopher I.BSCI.1601</cp:lastModifiedBy>
  <cp:revision>31</cp:revision>
  <dcterms:created xsi:type="dcterms:W3CDTF">2018-04-01T19:05:14Z</dcterms:created>
  <dcterms:modified xsi:type="dcterms:W3CDTF">2018-04-03T12:45:05Z</dcterms:modified>
</cp:coreProperties>
</file>