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1812" y="162"/>
      </p:cViewPr>
      <p:guideLst>
        <p:guide orient="horz" pos="10368"/>
        <p:guide pos="13824"/>
      </p:guideLst>
    </p:cSldViewPr>
  </p:slideViewPr>
  <p:notesTextViewPr>
    <p:cViewPr>
      <p:scale>
        <a:sx n="400" d="100"/>
        <a:sy n="400" d="100"/>
      </p:scale>
      <p:origin x="0" y="-9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4/6/2017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dirty="0"/>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dirty="0"/>
          </a:p>
        </p:txBody>
      </p:sp>
    </p:spTree>
    <p:extLst>
      <p:ext uri="{BB962C8B-B14F-4D97-AF65-F5344CB8AC3E}">
        <p14:creationId xmlns:p14="http://schemas.microsoft.com/office/powerpoint/2010/main" val="178031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4/6/2017</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PNG"/><Relationship Id="rId1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11" Type="http://schemas.openxmlformats.org/officeDocument/2006/relationships/image" Target="../media/image8.png"/><Relationship Id="rId5" Type="http://schemas.openxmlformats.org/officeDocument/2006/relationships/image" Target="../media/image3.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10000">
              <a:srgbClr val="92D050"/>
            </a:gs>
            <a:gs pos="90000">
              <a:schemeClr val="accent5">
                <a:lumMod val="60000"/>
                <a:lumOff val="40000"/>
              </a:schemeClr>
            </a:gs>
            <a:gs pos="50000">
              <a:schemeClr val="bg1"/>
            </a:gs>
            <a:gs pos="100000">
              <a:srgbClr val="00B0F0"/>
            </a:gs>
          </a:gsLst>
          <a:lin ang="0" scaled="1"/>
        </a:gradFill>
        <a:effectLst/>
      </p:bgPr>
    </p:bg>
    <p:spTree>
      <p:nvGrpSpPr>
        <p:cNvPr id="1" name=""/>
        <p:cNvGrpSpPr/>
        <p:nvPr/>
      </p:nvGrpSpPr>
      <p:grpSpPr>
        <a:xfrm>
          <a:off x="0" y="0"/>
          <a:ext cx="0" cy="0"/>
          <a:chOff x="0" y="0"/>
          <a:chExt cx="0" cy="0"/>
        </a:xfrm>
      </p:grpSpPr>
      <p:sp>
        <p:nvSpPr>
          <p:cNvPr id="87" name="Rectangle: Rounded Corners 86"/>
          <p:cNvSpPr/>
          <p:nvPr/>
        </p:nvSpPr>
        <p:spPr>
          <a:xfrm>
            <a:off x="36957000" y="360891"/>
            <a:ext cx="6415949" cy="6649509"/>
          </a:xfrm>
          <a:prstGeom prst="roundRect">
            <a:avLst/>
          </a:prstGeom>
          <a:solidFill>
            <a:schemeClr val="bg1">
              <a:alpha val="30000"/>
            </a:schemeClr>
          </a:solidFill>
          <a:ln>
            <a:noFill/>
          </a:ln>
          <a:effectLst>
            <a:outerShdw blurRad="228600" dist="3810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Text Box 15"/>
          <p:cNvSpPr txBox="1">
            <a:spLocks noChangeArrowheads="1"/>
          </p:cNvSpPr>
          <p:nvPr/>
        </p:nvSpPr>
        <p:spPr bwMode="auto">
          <a:xfrm>
            <a:off x="4080805" y="13859812"/>
            <a:ext cx="35924195" cy="2938685"/>
          </a:xfrm>
          <a:prstGeom prst="rect">
            <a:avLst/>
          </a:prstGeom>
          <a:gradFill flip="none" rotWithShape="1">
            <a:gsLst>
              <a:gs pos="70000">
                <a:srgbClr val="FFC000"/>
              </a:gs>
              <a:gs pos="100000">
                <a:srgbClr val="FF0000"/>
              </a:gs>
            </a:gsLst>
            <a:path path="circle">
              <a:fillToRect l="50000" t="50000" r="50000" b="50000"/>
            </a:path>
            <a:tileRect/>
          </a:gra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48" y="360892"/>
            <a:ext cx="4074052" cy="29985497"/>
          </a:xfrm>
          <a:prstGeom prst="rect">
            <a:avLst/>
          </a:prstGeom>
        </p:spPr>
      </p:pic>
      <p:sp>
        <p:nvSpPr>
          <p:cNvPr id="28" name="Text Box 26"/>
          <p:cNvSpPr txBox="1">
            <a:spLocks noChangeArrowheads="1"/>
          </p:cNvSpPr>
          <p:nvPr/>
        </p:nvSpPr>
        <p:spPr bwMode="auto">
          <a:xfrm>
            <a:off x="11806011" y="30672138"/>
            <a:ext cx="20279179" cy="2058915"/>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600" kern="0" dirty="0"/>
              <a:t>M. Roland and J. Langer, "Digital Signature Records for the NFC Data Exchange Format," 2010 Second International Workshop on Near Field Communication, Monaco, 2010, pp. 71-76. doi: 10.1109/NFC.2010.10</a:t>
            </a:r>
          </a:p>
          <a:p>
            <a:pPr marL="457200" lvl="0" indent="-457200" defTabSz="457200">
              <a:spcAft>
                <a:spcPct val="50000"/>
              </a:spcAft>
              <a:buFont typeface="+mj-lt"/>
              <a:buAutoNum type="arabicPeriod"/>
              <a:defRPr/>
            </a:pPr>
            <a:r>
              <a:rPr lang="en-US" sz="1600" kern="0" dirty="0"/>
              <a:t>B. Jepson, D. Coleman, and T. Igoe,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6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6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600" dirty="0"/>
              <a:t>NFC Forum, 1</a:t>
            </a:r>
            <a:r>
              <a:rPr lang="en-US" sz="1600" baseline="30000" dirty="0"/>
              <a:t>st</a:t>
            </a:r>
            <a:r>
              <a:rPr lang="en-US" sz="1600" dirty="0"/>
              <a:t> ed.</a:t>
            </a:r>
            <a:r>
              <a:rPr lang="en-US" sz="1600" i="1" dirty="0"/>
              <a:t> NFC Data Exchange Format (NDEF) Technical Specification,</a:t>
            </a:r>
            <a:r>
              <a:rPr lang="en-US" sz="1600" dirty="0"/>
              <a:t> 1st ed. Wakefield, MA: NFC Forum, 2006. Web. 27 Mar. 2017.</a:t>
            </a:r>
            <a:endParaRPr lang="en-US" sz="2000" kern="0" dirty="0"/>
          </a:p>
          <a:p>
            <a:pPr marL="457200" lvl="0" indent="-457200" defTabSz="457200">
              <a:spcAft>
                <a:spcPct val="50000"/>
              </a:spcAft>
              <a:buFont typeface="+mj-lt"/>
              <a:buAutoNum type="arabicPeriod"/>
              <a:defRPr/>
            </a:pPr>
            <a:endParaRPr lang="en-US" sz="2000" kern="0" dirty="0"/>
          </a:p>
          <a:p>
            <a:pPr marL="457200" lvl="0" indent="-457200" defTabSz="457200">
              <a:spcAft>
                <a:spcPct val="50000"/>
              </a:spcAft>
              <a:buFont typeface="+mj-lt"/>
              <a:buAutoNum type="arabicPeriod"/>
              <a:defRPr/>
            </a:pPr>
            <a:endParaRPr kumimoji="0" lang="en-US" sz="20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1806011" y="30355635"/>
            <a:ext cx="20279179" cy="20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2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3164659" y="10382866"/>
            <a:ext cx="35908072" cy="5326302"/>
          </a:xfrm>
          <a:prstGeom prst="stripedRightArrow">
            <a:avLst/>
          </a:prstGeom>
          <a:gradFill flip="none" rotWithShape="1">
            <a:gsLst>
              <a:gs pos="0">
                <a:schemeClr val="accent5">
                  <a:lumMod val="60000"/>
                  <a:lumOff val="40000"/>
                </a:schemeClr>
              </a:gs>
              <a:gs pos="35000">
                <a:schemeClr val="accent5">
                  <a:tint val="37000"/>
                  <a:satMod val="300000"/>
                </a:schemeClr>
              </a:gs>
              <a:gs pos="100000">
                <a:schemeClr val="bg1"/>
              </a:gs>
            </a:gsLst>
            <a:lin ang="10800000" scaled="1"/>
            <a:tileRect/>
          </a:gradFill>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69028" y="31540155"/>
            <a:ext cx="2759344" cy="1200179"/>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1205" y="12461862"/>
            <a:ext cx="4851744"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249330" y="15316200"/>
            <a:ext cx="36250381" cy="5456107"/>
          </a:xfrm>
          <a:prstGeom prst="stripedRightArrow">
            <a:avLst/>
          </a:prstGeom>
          <a:gradFill flip="none" rotWithShape="1">
            <a:gsLst>
              <a:gs pos="0">
                <a:srgbClr val="92D050"/>
              </a:gs>
              <a:gs pos="35000">
                <a:schemeClr val="accent3">
                  <a:tint val="37000"/>
                  <a:satMod val="300000"/>
                </a:schemeClr>
              </a:gs>
              <a:gs pos="100000">
                <a:schemeClr val="bg1"/>
              </a:gs>
            </a:gsLst>
            <a:lin ang="10800000" scaled="1"/>
            <a:tileRect/>
          </a:gradFill>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5" name="Text Box 22"/>
          <p:cNvSpPr txBox="1">
            <a:spLocks noChangeArrowheads="1"/>
          </p:cNvSpPr>
          <p:nvPr/>
        </p:nvSpPr>
        <p:spPr bwMode="auto">
          <a:xfrm>
            <a:off x="37238409" y="5529109"/>
            <a:ext cx="5952003" cy="1176491"/>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83904" y="506812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38409" y="3174731"/>
            <a:ext cx="5952003" cy="1473469"/>
          </a:xfrm>
          <a:prstGeom prst="rect">
            <a:avLst/>
          </a:prstGeom>
          <a:noFill/>
          <a:ln w="19050">
            <a:no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Zornitza Genova Prodanoff</a:t>
            </a: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38409" y="2738124"/>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43325" y="83820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527238" y="30224284"/>
            <a:ext cx="2759344" cy="2431502"/>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03047" y="14740897"/>
            <a:ext cx="1546726" cy="1546726"/>
          </a:xfrm>
          <a:prstGeom prst="rect">
            <a:avLst/>
          </a:prstGeom>
        </p:spPr>
      </p:pic>
      <p:sp>
        <p:nvSpPr>
          <p:cNvPr id="29" name="Pentagon 28"/>
          <p:cNvSpPr/>
          <p:nvPr/>
        </p:nvSpPr>
        <p:spPr>
          <a:xfrm rot="16200000">
            <a:off x="8862961" y="7791727"/>
            <a:ext cx="844738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30" name="Pentagon 29"/>
          <p:cNvSpPr/>
          <p:nvPr/>
        </p:nvSpPr>
        <p:spPr>
          <a:xfrm rot="16200000">
            <a:off x="8116625" y="7795963"/>
            <a:ext cx="8454156"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242544"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6" name="Pentagon 28"/>
          <p:cNvSpPr/>
          <p:nvPr/>
        </p:nvSpPr>
        <p:spPr>
          <a:xfrm rot="16200000">
            <a:off x="1202294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7" name="Pentagon 29"/>
          <p:cNvSpPr/>
          <p:nvPr/>
        </p:nvSpPr>
        <p:spPr>
          <a:xfrm rot="16200000">
            <a:off x="1127999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497307" y="947540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1" name="Pentagon 29"/>
          <p:cNvSpPr/>
          <p:nvPr/>
        </p:nvSpPr>
        <p:spPr>
          <a:xfrm rot="16200000">
            <a:off x="12754354" y="9483022"/>
            <a:ext cx="5064805"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99591"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7" name="Pentagon 30"/>
          <p:cNvSpPr/>
          <p:nvPr/>
        </p:nvSpPr>
        <p:spPr>
          <a:xfrm rot="16200000">
            <a:off x="24969076"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4432491" y="20718884"/>
            <a:ext cx="517344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3696130" y="20719912"/>
            <a:ext cx="516025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0461609" y="19980198"/>
            <a:ext cx="667430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9728844" y="19977630"/>
            <a:ext cx="6653926"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2125765"/>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2125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2109197"/>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2109196"/>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1925441" y="19967733"/>
            <a:ext cx="666461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1182488" y="19975353"/>
            <a:ext cx="666461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21973366"/>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21980757"/>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3399802" y="19967733"/>
            <a:ext cx="666461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2656848" y="19975353"/>
            <a:ext cx="666461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21980757"/>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21980757"/>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5157431" y="20718882"/>
            <a:ext cx="5173436"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F8</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FF</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0F</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FF</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01</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814649"/>
            <a:ext cx="22965650" cy="3195750"/>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8" y="390199"/>
            <a:ext cx="24451556" cy="3238466"/>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7196382"/>
            <a:ext cx="11204713" cy="2209790"/>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TextBox 93"/>
          <p:cNvSpPr txBox="1"/>
          <p:nvPr/>
        </p:nvSpPr>
        <p:spPr>
          <a:xfrm>
            <a:off x="12326531" y="533400"/>
            <a:ext cx="23628691"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[STATIC LOCK BYTES] - Field Programmable Read-Only Locking Mechanism</a:t>
            </a:r>
          </a:p>
          <a:p>
            <a:r>
              <a:rPr lang="en-US" sz="2800" b="1" dirty="0">
                <a:latin typeface="Courier New" panose="02070309020205020404" pitchFamily="49" charset="0"/>
                <a:cs typeface="Courier New" panose="02070309020205020404" pitchFamily="49" charset="0"/>
              </a:rPr>
              <a:t>  [MEMORY LOCATION] - PAGE 02h (Hex)</a:t>
            </a:r>
          </a:p>
          <a:p>
            <a:r>
              <a:rPr lang="en-US" sz="2800" b="1" dirty="0">
                <a:latin typeface="Courier New" panose="02070309020205020404" pitchFamily="49" charset="0"/>
                <a:cs typeface="Courier New" panose="02070309020205020404" pitchFamily="49" charset="0"/>
              </a:rPr>
              <a:t>          [DETAILS] - Each bit represents an individual 16-bit page from 03h to 0Fh. Bits set to 1 permanently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2125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849221676"/>
              </p:ext>
            </p:extLst>
          </p:nvPr>
        </p:nvGraphicFramePr>
        <p:xfrm>
          <a:off x="17068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algn="ctr"/>
                      <a:r>
                        <a:rPr lang="en-US" sz="20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BL</a:t>
                      </a:r>
                    </a:p>
                    <a:p>
                      <a:pPr algn="ctr"/>
                      <a:r>
                        <a:rPr lang="en-US" sz="20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531200680"/>
              </p:ext>
            </p:extLst>
          </p:nvPr>
        </p:nvGraphicFramePr>
        <p:xfrm>
          <a:off x="26593800" y="2362200"/>
          <a:ext cx="9361424" cy="1059080"/>
        </p:xfrm>
        <a:graphic>
          <a:graphicData uri="http://schemas.openxmlformats.org/drawingml/2006/table">
            <a:tbl>
              <a:tblPr>
                <a:effectLst/>
                <a:tableStyleId>{5C22544A-7EE6-4342-B048-85BDC9FD1C3A}</a:tableStyleId>
              </a:tblPr>
              <a:tblGrid>
                <a:gridCol w="1170178">
                  <a:extLst>
                    <a:ext uri="{9D8B030D-6E8A-4147-A177-3AD203B41FA5}">
                      <a16:colId xmlns:a16="http://schemas.microsoft.com/office/drawing/2014/main" val="3022783514"/>
                    </a:ext>
                  </a:extLst>
                </a:gridCol>
                <a:gridCol w="1170178">
                  <a:extLst>
                    <a:ext uri="{9D8B030D-6E8A-4147-A177-3AD203B41FA5}">
                      <a16:colId xmlns:a16="http://schemas.microsoft.com/office/drawing/2014/main" val="757080785"/>
                    </a:ext>
                  </a:extLst>
                </a:gridCol>
                <a:gridCol w="1170178">
                  <a:extLst>
                    <a:ext uri="{9D8B030D-6E8A-4147-A177-3AD203B41FA5}">
                      <a16:colId xmlns:a16="http://schemas.microsoft.com/office/drawing/2014/main" val="2276908230"/>
                    </a:ext>
                  </a:extLst>
                </a:gridCol>
                <a:gridCol w="1170178">
                  <a:extLst>
                    <a:ext uri="{9D8B030D-6E8A-4147-A177-3AD203B41FA5}">
                      <a16:colId xmlns:a16="http://schemas.microsoft.com/office/drawing/2014/main" val="645744466"/>
                    </a:ext>
                  </a:extLst>
                </a:gridCol>
                <a:gridCol w="1170178">
                  <a:extLst>
                    <a:ext uri="{9D8B030D-6E8A-4147-A177-3AD203B41FA5}">
                      <a16:colId xmlns:a16="http://schemas.microsoft.com/office/drawing/2014/main" val="3599940090"/>
                    </a:ext>
                  </a:extLst>
                </a:gridCol>
                <a:gridCol w="1170178">
                  <a:extLst>
                    <a:ext uri="{9D8B030D-6E8A-4147-A177-3AD203B41FA5}">
                      <a16:colId xmlns:a16="http://schemas.microsoft.com/office/drawing/2014/main" val="2077798771"/>
                    </a:ext>
                  </a:extLst>
                </a:gridCol>
                <a:gridCol w="1170178">
                  <a:extLst>
                    <a:ext uri="{9D8B030D-6E8A-4147-A177-3AD203B41FA5}">
                      <a16:colId xmlns:a16="http://schemas.microsoft.com/office/drawing/2014/main" val="1876429225"/>
                    </a:ext>
                  </a:extLst>
                </a:gridCol>
                <a:gridCol w="1170178">
                  <a:extLst>
                    <a:ext uri="{9D8B030D-6E8A-4147-A177-3AD203B41FA5}">
                      <a16:colId xmlns:a16="http://schemas.microsoft.com/office/drawing/2014/main" val="73856520"/>
                    </a:ext>
                  </a:extLst>
                </a:gridCol>
              </a:tblGrid>
              <a:tr h="1059080">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L</a:t>
                      </a:r>
                    </a:p>
                    <a:p>
                      <a:pPr marL="0" algn="ctr" defTabSz="4388419" rtl="0" eaLnBrk="1" latinLnBrk="0" hangingPunct="1"/>
                      <a:r>
                        <a:rPr lang="en-US" sz="2000" kern="1200" dirty="0">
                          <a:solidFill>
                            <a:schemeClr val="dk1"/>
                          </a:solidFill>
                          <a:latin typeface="Courier New" panose="02070309020205020404" pitchFamily="49" charset="0"/>
                          <a:ea typeface="+mn-ea"/>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975721"/>
            <a:ext cx="22194167"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[CAPABILITY CONTAINER] - One Time Programmable Bits</a:t>
            </a:r>
          </a:p>
          <a:p>
            <a:r>
              <a:rPr lang="en-US" sz="2800" b="1" dirty="0">
                <a:latin typeface="Courier New" panose="02070309020205020404" pitchFamily="49" charset="0"/>
                <a:cs typeface="Courier New" panose="02070309020205020404" pitchFamily="49" charset="0"/>
              </a:rPr>
              <a:t>     [MEMORY LOCATION] - PAGE 03h</a:t>
            </a:r>
          </a:p>
          <a:p>
            <a:r>
              <a:rPr lang="en-US" sz="2800" b="1" dirty="0">
                <a:latin typeface="Courier New" panose="02070309020205020404" pitchFamily="49" charset="0"/>
                <a:cs typeface="Courier New" panose="02070309020205020404" pitchFamily="49" charset="0"/>
              </a:rPr>
              <a:t>             [DETAILS] - Writability defined by Static Lock Bytes. Stores control data for managing </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995301459"/>
              </p:ext>
            </p:extLst>
          </p:nvPr>
        </p:nvGraphicFramePr>
        <p:xfrm>
          <a:off x="19122046" y="5881716"/>
          <a:ext cx="16833176" cy="900084"/>
        </p:xfrm>
        <a:graphic>
          <a:graphicData uri="http://schemas.openxmlformats.org/drawingml/2006/table">
            <a:tbl>
              <a:tblPr>
                <a:effectLst/>
                <a:tableStyleId>{5C22544A-7EE6-4342-B048-85BDC9FD1C3A}</a:tableStyleId>
              </a:tblPr>
              <a:tblGrid>
                <a:gridCol w="3466814">
                  <a:extLst>
                    <a:ext uri="{9D8B030D-6E8A-4147-A177-3AD203B41FA5}">
                      <a16:colId xmlns:a16="http://schemas.microsoft.com/office/drawing/2014/main" val="3022783514"/>
                    </a:ext>
                  </a:extLst>
                </a:gridCol>
                <a:gridCol w="4455454">
                  <a:extLst>
                    <a:ext uri="{9D8B030D-6E8A-4147-A177-3AD203B41FA5}">
                      <a16:colId xmlns:a16="http://schemas.microsoft.com/office/drawing/2014/main" val="757080785"/>
                    </a:ext>
                  </a:extLst>
                </a:gridCol>
                <a:gridCol w="4455454">
                  <a:extLst>
                    <a:ext uri="{9D8B030D-6E8A-4147-A177-3AD203B41FA5}">
                      <a16:colId xmlns:a16="http://schemas.microsoft.com/office/drawing/2014/main" val="2276908230"/>
                    </a:ext>
                  </a:extLst>
                </a:gridCol>
                <a:gridCol w="4455454">
                  <a:extLst>
                    <a:ext uri="{9D8B030D-6E8A-4147-A177-3AD203B41FA5}">
                      <a16:colId xmlns:a16="http://schemas.microsoft.com/office/drawing/2014/main" val="645744466"/>
                    </a:ext>
                  </a:extLst>
                </a:gridCol>
              </a:tblGrid>
              <a:tr h="457200">
                <a:tc>
                  <a:txBody>
                    <a:bodyPr/>
                    <a:lstStyle/>
                    <a:p>
                      <a:pPr algn="ctr"/>
                      <a:r>
                        <a:rPr lang="en-US" sz="20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0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5" name="Rectangle: Rounded Corners 4"/>
          <p:cNvSpPr/>
          <p:nvPr/>
        </p:nvSpPr>
        <p:spPr>
          <a:xfrm>
            <a:off x="12051309" y="23679049"/>
            <a:ext cx="24451556" cy="6397537"/>
          </a:xfrm>
          <a:prstGeom prst="roundRect">
            <a:avLst/>
          </a:prstGeom>
          <a:gradFill flip="none" rotWithShape="1">
            <a:gsLst>
              <a:gs pos="5000">
                <a:srgbClr val="FFC000"/>
              </a:gs>
              <a:gs pos="100000">
                <a:schemeClr val="bg2">
                  <a:lumMod val="100000"/>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25387812" y="7467600"/>
            <a:ext cx="11115052" cy="1815882"/>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[DYNAMIC LOCK BYTES] - Position Based Locking</a:t>
            </a:r>
          </a:p>
          <a:p>
            <a:r>
              <a:rPr lang="en-US" sz="2800" b="1" dirty="0">
                <a:latin typeface="Courier New" panose="02070309020205020404" pitchFamily="49" charset="0"/>
                <a:cs typeface="Courier New" panose="02070309020205020404" pitchFamily="49" charset="0"/>
              </a:rPr>
              <a:t>   [MEMORY LOCATION] - DYNAMIC</a:t>
            </a:r>
          </a:p>
          <a:p>
            <a:r>
              <a:rPr lang="en-US" sz="2800" b="1" dirty="0">
                <a:latin typeface="Courier New" panose="02070309020205020404" pitchFamily="49" charset="0"/>
                <a:cs typeface="Courier New" panose="02070309020205020404" pitchFamily="49" charset="0"/>
              </a:rPr>
              <a:t>           [DETAILS] - Used to lock discrete memory</a:t>
            </a:r>
            <a:br>
              <a:rPr lang="en-US" sz="2800" b="1" dirty="0">
                <a:latin typeface="Courier New" panose="02070309020205020404" pitchFamily="49" charset="0"/>
                <a:cs typeface="Courier New" panose="02070309020205020404" pitchFamily="49" charset="0"/>
              </a:rPr>
            </a:br>
            <a:r>
              <a:rPr lang="en-US" sz="2800" b="1" dirty="0">
                <a:latin typeface="Courier New" panose="02070309020205020404" pitchFamily="49" charset="0"/>
                <a:cs typeface="Courier New" panose="02070309020205020404" pitchFamily="49" charset="0"/>
              </a:rPr>
              <a:t>                       blocks after PAGE 15h.</a:t>
            </a:r>
          </a:p>
        </p:txBody>
      </p:sp>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485110" y="31544576"/>
            <a:ext cx="2759344" cy="1111210"/>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62640" y="31506066"/>
            <a:ext cx="1234268" cy="1149720"/>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97096" y="27179220"/>
            <a:ext cx="5572903" cy="2314898"/>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97097" y="24267602"/>
            <a:ext cx="5572903" cy="2667372"/>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991020" y="24267602"/>
            <a:ext cx="7735380" cy="5220429"/>
          </a:xfrm>
          <a:prstGeom prst="rect">
            <a:avLst/>
          </a:prstGeom>
        </p:spPr>
      </p:pic>
      <p:pic>
        <p:nvPicPr>
          <p:cNvPr id="27" name="Picture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926700" y="26365200"/>
            <a:ext cx="3400900" cy="1333686"/>
          </a:xfrm>
          <a:prstGeom prst="rect">
            <a:avLst/>
          </a:prstGeom>
        </p:spPr>
      </p:pic>
      <p:pic>
        <p:nvPicPr>
          <p:cNvPr id="85" name="Picture 8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028372" y="31506066"/>
            <a:ext cx="1234268" cy="1234268"/>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00402" y="24993600"/>
            <a:ext cx="3342103" cy="3528016"/>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04" name="Picture 103"/>
          <p:cNvPicPr>
            <a:picLocks noChangeAspect="1"/>
          </p:cNvPicPr>
          <p:nvPr/>
        </p:nvPicPr>
        <p:blipFill>
          <a:blip r:embed="rId17">
            <a:extLst>
              <a:ext uri="{BEBA8EAE-BF5A-486C-A8C5-ECC9F3942E4B}">
                <a14:imgProps xmlns:a14="http://schemas.microsoft.com/office/drawing/2010/main">
                  <a14:imgLayer r:embed="rId18">
                    <a14:imgEffect>
                      <a14:brightnessContrast bright="5000"/>
                    </a14:imgEffect>
                  </a14:imgLayer>
                </a14:imgProps>
              </a:ext>
              <a:ext uri="{28A0092B-C50C-407E-A947-70E740481C1C}">
                <a14:useLocalDpi xmlns:a14="http://schemas.microsoft.com/office/drawing/2010/main" val="0"/>
              </a:ext>
            </a:extLst>
          </a:blip>
          <a:stretch>
            <a:fillRect/>
          </a:stretch>
        </p:blipFill>
        <p:spPr>
          <a:xfrm>
            <a:off x="32254962" y="26151421"/>
            <a:ext cx="1432979" cy="1432979"/>
          </a:xfrm>
          <a:prstGeom prst="rect">
            <a:avLst/>
          </a:prstGeom>
          <a:noFill/>
          <a:effectLst>
            <a:outerShdw blurRad="127000" dir="2700000" sx="108000" sy="108000" algn="tl" rotWithShape="0">
              <a:prstClr val="black">
                <a:alpha val="40000"/>
              </a:prstClr>
            </a:outerShdw>
          </a:effectLst>
        </p:spPr>
      </p:pic>
      <p:sp>
        <p:nvSpPr>
          <p:cNvPr id="93" name="TextBox 92"/>
          <p:cNvSpPr txBox="1"/>
          <p:nvPr/>
        </p:nvSpPr>
        <p:spPr>
          <a:xfrm>
            <a:off x="30586105" y="27508200"/>
            <a:ext cx="4770695" cy="1569660"/>
          </a:xfrm>
          <a:prstGeom prst="rect">
            <a:avLst/>
          </a:prstGeom>
          <a:noFill/>
          <a:ln>
            <a:noFill/>
          </a:ln>
          <a:effectLst>
            <a:glow rad="127000">
              <a:schemeClr val="accent1"/>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9600" b="1" dirty="0">
                <a:ln w="50800" cap="sq">
                  <a:noFill/>
                </a:ln>
                <a:solidFill>
                  <a:srgbClr val="FFFF00"/>
                </a:solidFill>
                <a:effectLst>
                  <a:outerShdw blurRad="50800" dist="88900" dir="2700000" algn="tl" rotWithShape="0">
                    <a:prstClr val="black">
                      <a:alpha val="75000"/>
                    </a:prstClr>
                  </a:outerShdw>
                </a:effectLst>
                <a:latin typeface="Stencil" panose="040409050D0802020404" pitchFamily="82" charset="0"/>
                <a:cs typeface="Courier New" panose="02070309020205020404" pitchFamily="49" charset="0"/>
              </a:rPr>
              <a:t>LOCKED</a:t>
            </a:r>
          </a:p>
        </p:txBody>
      </p:sp>
      <p:pic>
        <p:nvPicPr>
          <p:cNvPr id="105" name="Picture 10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971960" y="14741127"/>
            <a:ext cx="1546726" cy="1546726"/>
          </a:xfrm>
          <a:prstGeom prst="rect">
            <a:avLst/>
          </a:prstGeom>
        </p:spPr>
      </p:pic>
      <p:sp>
        <p:nvSpPr>
          <p:cNvPr id="17" name="Rectangle: Rounded Corners 16"/>
          <p:cNvSpPr/>
          <p:nvPr/>
        </p:nvSpPr>
        <p:spPr>
          <a:xfrm>
            <a:off x="5105400" y="360891"/>
            <a:ext cx="6415949" cy="6649509"/>
          </a:xfrm>
          <a:prstGeom prst="roundRect">
            <a:avLst/>
          </a:prstGeom>
          <a:solidFill>
            <a:schemeClr val="bg1">
              <a:alpha val="50000"/>
            </a:schemeClr>
          </a:solidFill>
          <a:ln>
            <a:noFill/>
          </a:ln>
          <a:effectLst>
            <a:outerShdw blurRad="228600" dist="3810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4" name="Rectangle: Rounded Corners 83"/>
          <p:cNvSpPr/>
          <p:nvPr/>
        </p:nvSpPr>
        <p:spPr>
          <a:xfrm>
            <a:off x="36957000" y="23620792"/>
            <a:ext cx="6415949" cy="6725597"/>
          </a:xfrm>
          <a:prstGeom prst="roundRect">
            <a:avLst/>
          </a:prstGeom>
          <a:solidFill>
            <a:schemeClr val="bg1">
              <a:alpha val="50000"/>
            </a:schemeClr>
          </a:solidFill>
          <a:ln>
            <a:noFill/>
          </a:ln>
          <a:effectLst>
            <a:outerShdw blurRad="228600" dist="3810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Rectangle: Rounded Corners 85"/>
          <p:cNvSpPr/>
          <p:nvPr/>
        </p:nvSpPr>
        <p:spPr>
          <a:xfrm>
            <a:off x="5105400" y="23620792"/>
            <a:ext cx="6415949" cy="6725597"/>
          </a:xfrm>
          <a:prstGeom prst="roundRect">
            <a:avLst/>
          </a:prstGeom>
          <a:solidFill>
            <a:schemeClr val="bg1">
              <a:alpha val="50000"/>
            </a:schemeClr>
          </a:solidFill>
          <a:ln>
            <a:noFill/>
          </a:ln>
          <a:effectLst>
            <a:outerShdw blurRad="228600" dist="3810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5392331" y="558225"/>
            <a:ext cx="5909788" cy="584775"/>
          </a:xfrm>
          <a:prstGeom prst="rect">
            <a:avLst/>
          </a:prstGeom>
          <a:noFill/>
        </p:spPr>
        <p:txBody>
          <a:bodyPr wrap="square" rtlCol="0">
            <a:spAutoFit/>
          </a:bodyPr>
          <a:lstStyle/>
          <a:p>
            <a:pPr algn="ctr"/>
            <a:r>
              <a:rPr lang="en-US" sz="3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Abstract</a:t>
            </a:r>
          </a:p>
        </p:txBody>
      </p:sp>
      <p:sp>
        <p:nvSpPr>
          <p:cNvPr id="8" name="TextBox 7"/>
          <p:cNvSpPr txBox="1"/>
          <p:nvPr/>
        </p:nvSpPr>
        <p:spPr>
          <a:xfrm>
            <a:off x="5392331" y="1120438"/>
            <a:ext cx="5732029" cy="4278094"/>
          </a:xfrm>
          <a:prstGeom prst="rect">
            <a:avLst/>
          </a:prstGeom>
          <a:noFill/>
        </p:spPr>
        <p:txBody>
          <a:bodyPr wrap="square" rtlCol="0">
            <a:spAutoFit/>
          </a:bodyPr>
          <a:lstStyle/>
          <a:p>
            <a:r>
              <a:rPr lang="en-US" sz="2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a:t>
            </a:r>
          </a:p>
          <a:p>
            <a:endParaRPr lang="en-US" sz="3200" dirty="0"/>
          </a:p>
        </p:txBody>
      </p:sp>
      <p:sp>
        <p:nvSpPr>
          <p:cNvPr id="82" name="TextBox 81"/>
          <p:cNvSpPr txBox="1"/>
          <p:nvPr/>
        </p:nvSpPr>
        <p:spPr>
          <a:xfrm>
            <a:off x="37226119" y="23804340"/>
            <a:ext cx="5909788" cy="584775"/>
          </a:xfrm>
          <a:prstGeom prst="rect">
            <a:avLst/>
          </a:prstGeom>
          <a:noFill/>
        </p:spPr>
        <p:txBody>
          <a:bodyPr wrap="square" rtlCol="0">
            <a:spAutoFit/>
          </a:bodyPr>
          <a:lstStyle/>
          <a:p>
            <a:pPr algn="ctr"/>
            <a:r>
              <a:rPr lang="en-US" sz="3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Summary</a:t>
            </a:r>
          </a:p>
        </p:txBody>
      </p:sp>
      <p:sp>
        <p:nvSpPr>
          <p:cNvPr id="83" name="TextBox 82"/>
          <p:cNvSpPr txBox="1"/>
          <p:nvPr/>
        </p:nvSpPr>
        <p:spPr>
          <a:xfrm>
            <a:off x="37226119" y="24366553"/>
            <a:ext cx="5732029" cy="4278094"/>
          </a:xfrm>
          <a:prstGeom prst="rect">
            <a:avLst/>
          </a:prstGeom>
          <a:noFill/>
        </p:spPr>
        <p:txBody>
          <a:bodyPr wrap="square" rtlCol="0">
            <a:spAutoFit/>
          </a:bodyPr>
          <a:lstStyle/>
          <a:p>
            <a:r>
              <a:rPr lang="en-US" sz="2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a:t>
            </a:r>
          </a:p>
          <a:p>
            <a:endParaRPr lang="en-US" sz="3200" dirty="0"/>
          </a:p>
        </p:txBody>
      </p:sp>
      <p:sp>
        <p:nvSpPr>
          <p:cNvPr id="88" name="TextBox 87"/>
          <p:cNvSpPr txBox="1"/>
          <p:nvPr/>
        </p:nvSpPr>
        <p:spPr>
          <a:xfrm>
            <a:off x="5392331" y="23804340"/>
            <a:ext cx="5909788" cy="584775"/>
          </a:xfrm>
          <a:prstGeom prst="rect">
            <a:avLst/>
          </a:prstGeom>
          <a:noFill/>
        </p:spPr>
        <p:txBody>
          <a:bodyPr wrap="square" rtlCol="0">
            <a:spAutoFit/>
          </a:bodyPr>
          <a:lstStyle/>
          <a:p>
            <a:pPr algn="ctr"/>
            <a:r>
              <a:rPr lang="en-US" sz="3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Summary</a:t>
            </a:r>
          </a:p>
        </p:txBody>
      </p:sp>
      <p:sp>
        <p:nvSpPr>
          <p:cNvPr id="89" name="TextBox 88"/>
          <p:cNvSpPr txBox="1"/>
          <p:nvPr/>
        </p:nvSpPr>
        <p:spPr>
          <a:xfrm>
            <a:off x="5392331" y="24366553"/>
            <a:ext cx="5732029" cy="4278094"/>
          </a:xfrm>
          <a:prstGeom prst="rect">
            <a:avLst/>
          </a:prstGeom>
          <a:noFill/>
        </p:spPr>
        <p:txBody>
          <a:bodyPr wrap="square" rtlCol="0">
            <a:spAutoFit/>
          </a:bodyPr>
          <a:lstStyle/>
          <a:p>
            <a:r>
              <a:rPr lang="en-US" sz="2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a:t>
            </a:r>
          </a:p>
          <a:p>
            <a:endParaRPr lang="en-US" sz="3200" dirty="0"/>
          </a:p>
        </p:txBody>
      </p:sp>
    </p:spTree>
    <p:extLst>
      <p:ext uri="{BB962C8B-B14F-4D97-AF65-F5344CB8AC3E}">
        <p14:creationId xmlns:p14="http://schemas.microsoft.com/office/powerpoint/2010/main" val="164723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9219</TotalTime>
  <Words>939</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Arial Black</vt:lpstr>
      <vt:lpstr>Calibri</vt:lpstr>
      <vt:lpstr>Century Schoolbook</vt:lpstr>
      <vt:lpstr>Courier New</vt:lpstr>
      <vt:lpstr>Segoe UI Black</vt:lpstr>
      <vt:lpstr>Stencil</vt:lpstr>
      <vt:lpstr>Times New Roman</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233</cp:revision>
  <dcterms:created xsi:type="dcterms:W3CDTF">2006-08-16T00:00:00Z</dcterms:created>
  <dcterms:modified xsi:type="dcterms:W3CDTF">2017-04-06T04:46:19Z</dcterms:modified>
</cp:coreProperties>
</file>