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8" r:id="rId3"/>
  </p:sldIdLst>
  <p:sldSz cx="43891200" cy="32918400"/>
  <p:notesSz cx="6858000" cy="9144000"/>
  <p:defaultText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5141" autoAdjust="0"/>
  </p:normalViewPr>
  <p:slideViewPr>
    <p:cSldViewPr>
      <p:cViewPr varScale="1">
        <p:scale>
          <a:sx n="14" d="100"/>
          <a:sy n="14" d="100"/>
        </p:scale>
        <p:origin x="1812" y="162"/>
      </p:cViewPr>
      <p:guideLst>
        <p:guide orient="horz" pos="10368"/>
        <p:guide pos="13824"/>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7B3-883E-4909-856A-D4D2FBCEB0AE}" type="datetimeFigureOut">
              <a:rPr lang="en-US" smtClean="0"/>
              <a:t>2/20/2017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B03E-A05D-444D-8D88-A502D3A7EEBD}" type="slidenum">
              <a:rPr lang="en-US" smtClean="0"/>
              <a:t>‹#›</a:t>
            </a:fld>
            <a:endParaRPr lang="en-US"/>
          </a:p>
        </p:txBody>
      </p:sp>
    </p:spTree>
    <p:extLst>
      <p:ext uri="{BB962C8B-B14F-4D97-AF65-F5344CB8AC3E}">
        <p14:creationId xmlns:p14="http://schemas.microsoft.com/office/powerpoint/2010/main" val="37706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1</a:t>
            </a:fld>
            <a:endParaRPr lang="en-US"/>
          </a:p>
        </p:txBody>
      </p:sp>
    </p:spTree>
    <p:extLst>
      <p:ext uri="{BB962C8B-B14F-4D97-AF65-F5344CB8AC3E}">
        <p14:creationId xmlns:p14="http://schemas.microsoft.com/office/powerpoint/2010/main" val="178031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4B03E-A05D-444D-8D88-A502D3A7EEBD}" type="slidenum">
              <a:rPr lang="en-US" smtClean="0"/>
              <a:t>2</a:t>
            </a:fld>
            <a:endParaRPr lang="en-US"/>
          </a:p>
        </p:txBody>
      </p:sp>
    </p:spTree>
    <p:extLst>
      <p:ext uri="{BB962C8B-B14F-4D97-AF65-F5344CB8AC3E}">
        <p14:creationId xmlns:p14="http://schemas.microsoft.com/office/powerpoint/2010/main" val="237307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195"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40">
                <a:solidFill>
                  <a:schemeClr val="tx1">
                    <a:tint val="75000"/>
                  </a:schemeClr>
                </a:solidFill>
              </a:defRPr>
            </a:lvl2pPr>
            <a:lvl3pPr marL="4388419" indent="0">
              <a:buNone/>
              <a:defRPr sz="7680">
                <a:solidFill>
                  <a:schemeClr val="tx1">
                    <a:tint val="75000"/>
                  </a:schemeClr>
                </a:solidFill>
              </a:defRPr>
            </a:lvl3pPr>
            <a:lvl4pPr marL="6582629" indent="0">
              <a:buNone/>
              <a:defRPr sz="6720">
                <a:solidFill>
                  <a:schemeClr val="tx1">
                    <a:tint val="75000"/>
                  </a:schemeClr>
                </a:solidFill>
              </a:defRPr>
            </a:lvl4pPr>
            <a:lvl5pPr marL="8776834" indent="0">
              <a:buNone/>
              <a:defRPr sz="6720">
                <a:solidFill>
                  <a:schemeClr val="tx1">
                    <a:tint val="75000"/>
                  </a:schemeClr>
                </a:solidFill>
              </a:defRPr>
            </a:lvl5pPr>
            <a:lvl6pPr marL="10971043" indent="0">
              <a:buNone/>
              <a:defRPr sz="6720">
                <a:solidFill>
                  <a:schemeClr val="tx1">
                    <a:tint val="75000"/>
                  </a:schemeClr>
                </a:solidFill>
              </a:defRPr>
            </a:lvl6pPr>
            <a:lvl7pPr marL="13165253" indent="0">
              <a:buNone/>
              <a:defRPr sz="6720">
                <a:solidFill>
                  <a:schemeClr val="tx1">
                    <a:tint val="75000"/>
                  </a:schemeClr>
                </a:solidFill>
              </a:defRPr>
            </a:lvl7pPr>
            <a:lvl8pPr marL="15359462" indent="0">
              <a:buNone/>
              <a:defRPr sz="6720">
                <a:solidFill>
                  <a:schemeClr val="tx1">
                    <a:tint val="75000"/>
                  </a:schemeClr>
                </a:solidFill>
              </a:defRPr>
            </a:lvl8pPr>
            <a:lvl9pPr marL="17553672"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7"/>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10" indent="0">
              <a:buNone/>
              <a:defRPr sz="9600" b="1"/>
            </a:lvl2pPr>
            <a:lvl3pPr marL="4388419" indent="0">
              <a:buNone/>
              <a:defRPr sz="8640" b="1"/>
            </a:lvl3pPr>
            <a:lvl4pPr marL="6582629" indent="0">
              <a:buNone/>
              <a:defRPr sz="7680" b="1"/>
            </a:lvl4pPr>
            <a:lvl5pPr marL="8776834" indent="0">
              <a:buNone/>
              <a:defRPr sz="7680" b="1"/>
            </a:lvl5pPr>
            <a:lvl6pPr marL="10971043" indent="0">
              <a:buNone/>
              <a:defRPr sz="7680" b="1"/>
            </a:lvl6pPr>
            <a:lvl7pPr marL="13165253" indent="0">
              <a:buNone/>
              <a:defRPr sz="7680" b="1"/>
            </a:lvl7pPr>
            <a:lvl8pPr marL="15359462" indent="0">
              <a:buNone/>
              <a:defRPr sz="7680" b="1"/>
            </a:lvl8pPr>
            <a:lvl9pPr marL="17553672"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355"/>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55"/>
            </a:lvl1pPr>
            <a:lvl2pPr marL="2194210" indent="0">
              <a:buNone/>
              <a:defRPr sz="13440"/>
            </a:lvl2pPr>
            <a:lvl3pPr marL="4388419" indent="0">
              <a:buNone/>
              <a:defRPr sz="1152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210" indent="0">
              <a:buNone/>
              <a:defRPr sz="5760"/>
            </a:lvl2pPr>
            <a:lvl3pPr marL="4388419" indent="0">
              <a:buNone/>
              <a:defRPr sz="4800"/>
            </a:lvl3pPr>
            <a:lvl4pPr marL="6582629" indent="0">
              <a:buNone/>
              <a:defRPr sz="4320"/>
            </a:lvl4pPr>
            <a:lvl5pPr marL="8776834" indent="0">
              <a:buNone/>
              <a:defRPr sz="4320"/>
            </a:lvl5pPr>
            <a:lvl6pPr marL="10971043" indent="0">
              <a:buNone/>
              <a:defRPr sz="4320"/>
            </a:lvl6pPr>
            <a:lvl7pPr marL="13165253" indent="0">
              <a:buNone/>
              <a:defRPr sz="4320"/>
            </a:lvl7pPr>
            <a:lvl8pPr marL="15359462" indent="0">
              <a:buNone/>
              <a:defRPr sz="4320"/>
            </a:lvl8pPr>
            <a:lvl9pPr marL="17553672"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pPr/>
              <a:t>2/20/2017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15"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355"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40" kern="1200">
          <a:solidFill>
            <a:schemeClr val="tx1"/>
          </a:solidFill>
          <a:latin typeface="+mn-lt"/>
          <a:ea typeface="+mn-ea"/>
          <a:cs typeface="+mn-cs"/>
        </a:defRPr>
      </a:lvl1pPr>
      <a:lvl2pPr marL="2194210" algn="l" defTabSz="4388419" rtl="0" eaLnBrk="1" latinLnBrk="0" hangingPunct="1">
        <a:defRPr sz="8640" kern="1200">
          <a:solidFill>
            <a:schemeClr val="tx1"/>
          </a:solidFill>
          <a:latin typeface="+mn-lt"/>
          <a:ea typeface="+mn-ea"/>
          <a:cs typeface="+mn-cs"/>
        </a:defRPr>
      </a:lvl2pPr>
      <a:lvl3pPr marL="4388419" algn="l" defTabSz="4388419" rtl="0" eaLnBrk="1" latinLnBrk="0" hangingPunct="1">
        <a:defRPr sz="8640" kern="1200">
          <a:solidFill>
            <a:schemeClr val="tx1"/>
          </a:solidFill>
          <a:latin typeface="+mn-lt"/>
          <a:ea typeface="+mn-ea"/>
          <a:cs typeface="+mn-cs"/>
        </a:defRPr>
      </a:lvl3pPr>
      <a:lvl4pPr marL="6582629" algn="l" defTabSz="4388419" rtl="0" eaLnBrk="1" latinLnBrk="0" hangingPunct="1">
        <a:defRPr sz="8640" kern="1200">
          <a:solidFill>
            <a:schemeClr val="tx1"/>
          </a:solidFill>
          <a:latin typeface="+mn-lt"/>
          <a:ea typeface="+mn-ea"/>
          <a:cs typeface="+mn-cs"/>
        </a:defRPr>
      </a:lvl4pPr>
      <a:lvl5pPr marL="8776834" algn="l" defTabSz="4388419" rtl="0" eaLnBrk="1" latinLnBrk="0" hangingPunct="1">
        <a:defRPr sz="8640" kern="1200">
          <a:solidFill>
            <a:schemeClr val="tx1"/>
          </a:solidFill>
          <a:latin typeface="+mn-lt"/>
          <a:ea typeface="+mn-ea"/>
          <a:cs typeface="+mn-cs"/>
        </a:defRPr>
      </a:lvl5pPr>
      <a:lvl6pPr marL="10971043" algn="l" defTabSz="4388419" rtl="0" eaLnBrk="1" latinLnBrk="0" hangingPunct="1">
        <a:defRPr sz="8640" kern="1200">
          <a:solidFill>
            <a:schemeClr val="tx1"/>
          </a:solidFill>
          <a:latin typeface="+mn-lt"/>
          <a:ea typeface="+mn-ea"/>
          <a:cs typeface="+mn-cs"/>
        </a:defRPr>
      </a:lvl6pPr>
      <a:lvl7pPr marL="13165253" algn="l" defTabSz="4388419" rtl="0" eaLnBrk="1" latinLnBrk="0" hangingPunct="1">
        <a:defRPr sz="8640" kern="1200">
          <a:solidFill>
            <a:schemeClr val="tx1"/>
          </a:solidFill>
          <a:latin typeface="+mn-lt"/>
          <a:ea typeface="+mn-ea"/>
          <a:cs typeface="+mn-cs"/>
        </a:defRPr>
      </a:lvl7pPr>
      <a:lvl8pPr marL="15359462" algn="l" defTabSz="4388419" rtl="0" eaLnBrk="1" latinLnBrk="0" hangingPunct="1">
        <a:defRPr sz="8640" kern="1200">
          <a:solidFill>
            <a:schemeClr val="tx1"/>
          </a:solidFill>
          <a:latin typeface="+mn-lt"/>
          <a:ea typeface="+mn-ea"/>
          <a:cs typeface="+mn-cs"/>
        </a:defRPr>
      </a:lvl8pPr>
      <a:lvl9pPr marL="17553672" algn="l" defTabSz="4388419"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n00931863@ospreys.unf.edu"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sp>
        <p:nvSpPr>
          <p:cNvPr id="20" name="Text Box 15"/>
          <p:cNvSpPr txBox="1">
            <a:spLocks noChangeArrowheads="1"/>
          </p:cNvSpPr>
          <p:nvPr/>
        </p:nvSpPr>
        <p:spPr bwMode="auto">
          <a:xfrm>
            <a:off x="5867400" y="13345397"/>
            <a:ext cx="33885959" cy="3952003"/>
          </a:xfrm>
          <a:prstGeom prst="rect">
            <a:avLst/>
          </a:prstGeom>
          <a:solidFill>
            <a:srgbClr val="FF0000"/>
          </a:solidFill>
          <a:ln/>
          <a:extLst/>
        </p:spPr>
        <p:style>
          <a:lnRef idx="0">
            <a:schemeClr val="dk1"/>
          </a:lnRef>
          <a:fillRef idx="3">
            <a:schemeClr val="dk1"/>
          </a:fillRef>
          <a:effectRef idx="3">
            <a:schemeClr val="dk1"/>
          </a:effectRef>
          <a:fontRef idx="minor">
            <a:schemeClr val="lt1"/>
          </a:fontRef>
        </p:style>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11500" b="1" dirty="0">
                <a:ln w="12700">
                  <a:solidFill>
                    <a:schemeClr val="tx1"/>
                  </a:solidFill>
                  <a:prstDash val="solid"/>
                </a:ln>
                <a:solidFill>
                  <a:schemeClr val="bg1"/>
                </a:solid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Segoe UI Black" panose="020B0A02040204020203" pitchFamily="34" charset="0"/>
              </a:rPr>
              <a:t>NEAR FIELD COMMUNICATION</a:t>
            </a:r>
          </a:p>
        </p:txBody>
      </p:sp>
      <p:sp>
        <p:nvSpPr>
          <p:cNvPr id="28" name="Text Box 26"/>
          <p:cNvSpPr txBox="1">
            <a:spLocks noChangeArrowheads="1"/>
          </p:cNvSpPr>
          <p:nvPr/>
        </p:nvSpPr>
        <p:spPr bwMode="auto">
          <a:xfrm>
            <a:off x="10996981" y="28194000"/>
            <a:ext cx="22122318" cy="441302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457200" lvl="0" indent="-457200" defTabSz="457200">
              <a:spcAft>
                <a:spcPct val="50000"/>
              </a:spcAft>
              <a:buFont typeface="+mj-lt"/>
              <a:buAutoNum type="arabicPeriod"/>
              <a:defRPr/>
            </a:pPr>
            <a:r>
              <a:rPr lang="en-US" sz="2400" kern="0" dirty="0"/>
              <a:t>M. Roland and J. Langer, "Digital Signature Records for the NFC Data Exchange Format," 2010 Second International Workshop on Near Field Communication, Monaco, 2010, pp. 71-76. </a:t>
            </a:r>
            <a:r>
              <a:rPr lang="en-US" sz="2400" kern="0" dirty="0" err="1"/>
              <a:t>doi</a:t>
            </a:r>
            <a:r>
              <a:rPr lang="en-US" sz="2400" kern="0" dirty="0"/>
              <a:t>: 10.1109/NFC.2010.10</a:t>
            </a:r>
          </a:p>
          <a:p>
            <a:pPr marL="457200" lvl="0" indent="-457200" defTabSz="457200">
              <a:spcAft>
                <a:spcPct val="50000"/>
              </a:spcAft>
              <a:buFont typeface="+mj-lt"/>
              <a:buAutoNum type="arabicPeriod"/>
              <a:defRPr/>
            </a:pPr>
            <a:r>
              <a:rPr lang="en-US" sz="2400" kern="0" dirty="0"/>
              <a:t>B. Jepson, D. Coleman, and T. </a:t>
            </a:r>
            <a:r>
              <a:rPr lang="en-US" sz="2400" kern="0" dirty="0" err="1"/>
              <a:t>Igoe</a:t>
            </a:r>
            <a:r>
              <a:rPr lang="en-US" sz="2400" kern="0" dirty="0"/>
              <a:t>, 4. Introducing NDEF [Book]. Safari, 2017. [Online]. Available: https://www.safaribooksonline.com/library/view/beginning-nfc/9781449324094/ch04.html. Accessed: Feb. 2, 2017.</a:t>
            </a:r>
          </a:p>
          <a:p>
            <a:pPr marL="457200" lvl="0" indent="-457200" defTabSz="457200">
              <a:spcAft>
                <a:spcPct val="50000"/>
              </a:spcAft>
              <a:buFont typeface="+mj-lt"/>
              <a:buAutoNum type="arabicPeriod"/>
              <a:defRPr/>
            </a:pPr>
            <a:r>
              <a:rPr lang="en-US" sz="2400" kern="0" dirty="0"/>
              <a:t>NFC, Forum. "NFC Forum Technical Specifications Improve RF Communication and NFC Tag Interoperability with NFC Devices." Business Wire (English) Dec. 0010: Regional Business News. Web. 1 Feb. 2017.</a:t>
            </a:r>
          </a:p>
          <a:p>
            <a:pPr marL="457200" indent="-457200" defTabSz="457200">
              <a:spcAft>
                <a:spcPct val="50000"/>
              </a:spcAft>
              <a:buFont typeface="+mj-lt"/>
              <a:buAutoNum type="arabicPeriod"/>
              <a:defRPr/>
            </a:pPr>
            <a:r>
              <a:rPr lang="en-US" sz="2400" kern="0" dirty="0"/>
              <a:t>electrical 4 u, "Air core transformer," 2011. [Online]. Available: http://www.electrical4u.com/air-core-transformer/. Accessed: Feb. 1, 2017.</a:t>
            </a:r>
          </a:p>
          <a:p>
            <a:pPr marL="457200" indent="-457200" defTabSz="457200">
              <a:spcAft>
                <a:spcPct val="50000"/>
              </a:spcAft>
              <a:buFont typeface="+mj-lt"/>
              <a:buAutoNum type="arabicPeriod"/>
              <a:defRPr/>
            </a:pPr>
            <a:r>
              <a:rPr lang="en-US" sz="2400" kern="0" dirty="0"/>
              <a:t>N. Forum, A. rights reserved, A. M. services, Virtual, P. P. Terms, and C. Feedback, "What are the operating modes of NFC devices? - NFC forum," NFC Forum, 2017. [Online]. Available: http://nfc-forum.org/resources/what-are-the-operating-modes-of-nfc-devices/. Accessed: Feb. 2, 2017.</a:t>
            </a:r>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lang="en-US" sz="2400" kern="0" dirty="0"/>
          </a:p>
          <a:p>
            <a:pPr marL="457200" lvl="0" indent="-457200" defTabSz="457200">
              <a:spcAft>
                <a:spcPct val="50000"/>
              </a:spcAft>
              <a:buFont typeface="+mj-lt"/>
              <a:buAutoNum type="arabicPeriod"/>
              <a:defRPr/>
            </a:pPr>
            <a:endParaRPr kumimoji="0" lang="en-US" sz="2400" b="0" i="0" u="none" strike="noStrike" kern="0" cap="none" spc="0" normalizeH="0" baseline="0" noProof="0" dirty="0">
              <a:ln>
                <a:noFill/>
              </a:ln>
              <a:effectLst/>
              <a:uLnTx/>
              <a:uFillTx/>
              <a:latin typeface="Arial" charset="0"/>
            </a:endParaRPr>
          </a:p>
        </p:txBody>
      </p:sp>
      <p:sp>
        <p:nvSpPr>
          <p:cNvPr id="32" name="Text Box 30"/>
          <p:cNvSpPr txBox="1">
            <a:spLocks noChangeArrowheads="1"/>
          </p:cNvSpPr>
          <p:nvPr/>
        </p:nvSpPr>
        <p:spPr bwMode="auto">
          <a:xfrm>
            <a:off x="10996981" y="27431999"/>
            <a:ext cx="22122318" cy="61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REFERENCES</a:t>
            </a:r>
          </a:p>
        </p:txBody>
      </p:sp>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10" y="179691"/>
            <a:ext cx="5952005" cy="32702614"/>
          </a:xfrm>
          <a:prstGeom prst="rect">
            <a:avLst/>
          </a:prstGeom>
        </p:spPr>
      </p:pic>
      <p:sp>
        <p:nvSpPr>
          <p:cNvPr id="44" name="Striped Right Arrow 43"/>
          <p:cNvSpPr/>
          <p:nvPr/>
        </p:nvSpPr>
        <p:spPr>
          <a:xfrm rot="10800000">
            <a:off x="4953000" y="11365768"/>
            <a:ext cx="34932840" cy="4343400"/>
          </a:xfrm>
          <a:prstGeom prst="stripedRightArrow">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ln w="76200">
                <a:solidFill>
                  <a:schemeClr val="tx1"/>
                </a:solidFill>
              </a:ln>
            </a:endParaRPr>
          </a:p>
        </p:txBody>
      </p:sp>
      <p:pic>
        <p:nvPicPr>
          <p:cNvPr id="34" name="Picture 33" descr="NFC Forum"/>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74976" y="29567961"/>
            <a:ext cx="6342799" cy="2675570"/>
          </a:xfrm>
          <a:prstGeom prst="rect">
            <a:avLst/>
          </a:prstGeom>
          <a:noFill/>
          <a:ln>
            <a:noFill/>
          </a:ln>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93293" y="12461862"/>
            <a:ext cx="4455595" cy="60547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5" name="Text Box 18"/>
          <p:cNvSpPr txBox="1">
            <a:spLocks noChangeArrowheads="1"/>
          </p:cNvSpPr>
          <p:nvPr/>
        </p:nvSpPr>
        <p:spPr bwMode="auto">
          <a:xfrm>
            <a:off x="10870845" y="1196515"/>
            <a:ext cx="22160418" cy="3136919"/>
          </a:xfrm>
          <a:prstGeom prst="rect">
            <a:avLst/>
          </a:prstGeom>
          <a:solidFill>
            <a:schemeClr val="bg1">
              <a:lumMod val="95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2">
            <a:schemeClr val="accent6"/>
          </a:lnRef>
          <a:fillRef idx="1">
            <a:schemeClr val="lt1"/>
          </a:fillRef>
          <a:effectRef idx="0">
            <a:schemeClr val="accent6"/>
          </a:effectRef>
          <a:fontRef idx="minor">
            <a:schemeClr val="dk1"/>
          </a:fontRef>
        </p:style>
        <p:txBody>
          <a:bodyPr lIns="228600" tIns="228600" rIns="228600" bIns="228600"/>
          <a:lstStyle/>
          <a:p>
            <a:pPr marL="0" marR="0" lvl="0" indent="0"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rPr>
              <a:t>Near Field Communication (NFC) was developed to enable contactless transmission of data. This poster focuses on the electromechanical properties of technology that can generate a message using an Android device (smartphone) and illustrating the standardized format of a typical message facilitating the exchange (NDEF).</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lvl="0" defTabSz="457200">
              <a:defRPr/>
            </a:pPr>
            <a:r>
              <a:rPr lang="en-US" sz="1800" kern="0" dirty="0">
                <a:latin typeface="Century Schoolbook" panose="02040604050505020304"/>
              </a:rPr>
              <a:t>Fig. 1 illustrates how a controlled electric current applied to an antenna coil attached to the powered device actively generates a directed electromagnetic field. NFC technology makes use of an phenomenon called electromagnetic induction. The presence/absence of this field over time is used to logically generate a stream of binary data.</a:t>
            </a:r>
          </a:p>
          <a:p>
            <a:pPr lvl="0" defTabSz="457200">
              <a:defRPr/>
            </a:pPr>
            <a:endParaRPr lang="en-US" sz="1800" kern="0" dirty="0">
              <a:latin typeface="Century Schoolbook" panose="02040604050505020304"/>
            </a:endParaRPr>
          </a:p>
          <a:p>
            <a:pPr lvl="0" defTabSz="457200">
              <a:defRPr/>
            </a:pPr>
            <a:r>
              <a:rPr lang="en-US" sz="1800" kern="0" dirty="0">
                <a:latin typeface="Century Schoolbook" panose="02040604050505020304"/>
              </a:rPr>
              <a:t>ISO/IEC 14443 specifies the characteristics of the fields to be provided for power and bi-directional communication between proximity coupling devices (PCDs) and proximity cards or objects (PICCs).</a:t>
            </a:r>
          </a:p>
          <a:p>
            <a:pPr lvl="0" defTabSz="457200">
              <a:defRPr/>
            </a:pPr>
            <a:endParaRPr lang="en-US" sz="1800" kern="0" dirty="0">
              <a:latin typeface="Century Schoolbook" panose="02040604050505020304"/>
            </a:endParaRPr>
          </a:p>
          <a:p>
            <a:pPr lvl="0" defTabSz="457200">
              <a:defRPr/>
            </a:pPr>
            <a:r>
              <a:rPr lang="en-US" sz="1800" kern="0" dirty="0">
                <a:latin typeface="Century Schoolbook" panose="02040604050505020304"/>
              </a:rPr>
              <a:t>Smartphone devices that are NFC-enable operate in reader/writer mode, one of three modes defined by the NFC Forum, when interfacing with passive NFC tags. RF interfaces must be compliant with the ISO 14443 standard in order to generate, transmit, and receive messages on ISO/IEC 18000-3 air interface which describes the parameters for air interface communications at 13.56 </a:t>
            </a:r>
            <a:r>
              <a:rPr lang="en-US" sz="1800" kern="0" dirty="0" err="1">
                <a:latin typeface="Century Schoolbook" panose="02040604050505020304"/>
              </a:rPr>
              <a:t>MHz.</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43" name="Striped Right Arrow 42"/>
          <p:cNvSpPr/>
          <p:nvPr/>
        </p:nvSpPr>
        <p:spPr>
          <a:xfrm>
            <a:off x="6684214" y="15392400"/>
            <a:ext cx="33854185" cy="4343400"/>
          </a:xfrm>
          <a:prstGeom prst="stripedRightArrow">
            <a:avLst/>
          </a:prstGeom>
          <a:ln w="762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6" name="Text Box 23"/>
          <p:cNvSpPr txBox="1">
            <a:spLocks noChangeArrowheads="1"/>
          </p:cNvSpPr>
          <p:nvPr/>
        </p:nvSpPr>
        <p:spPr bwMode="auto">
          <a:xfrm>
            <a:off x="16840200" y="372941"/>
            <a:ext cx="10221708" cy="67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ln w="0"/>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cs typeface="Verdana" panose="020B0604030504040204" pitchFamily="34" charset="0"/>
              </a:rPr>
              <a:t>INTRODUCTION</a:t>
            </a:r>
          </a:p>
        </p:txBody>
      </p:sp>
      <p:sp>
        <p:nvSpPr>
          <p:cNvPr id="38" name="Rectangle 37"/>
          <p:cNvSpPr/>
          <p:nvPr/>
        </p:nvSpPr>
        <p:spPr>
          <a:xfrm>
            <a:off x="6684214" y="12725400"/>
            <a:ext cx="32409079" cy="1569660"/>
          </a:xfrm>
          <a:prstGeom prst="rect">
            <a:avLst/>
          </a:prstGeom>
          <a:noFill/>
          <a:ln>
            <a:noFill/>
          </a:ln>
        </p:spPr>
        <p:txBody>
          <a:bodyPr wrap="square">
            <a:spAutoFit/>
          </a:bodyPr>
          <a:lstStyle/>
          <a:p>
            <a:r>
              <a:rPr lang="en-US" sz="3200" b="1" dirty="0">
                <a:solidFill>
                  <a:schemeClr val="bg1"/>
                </a:solidFill>
                <a:highlight>
                  <a:srgbClr val="000000"/>
                </a:highlight>
                <a:latin typeface="Courier New" panose="02070309020205020404" pitchFamily="49" charset="0"/>
                <a:cs typeface="Courier New" panose="02070309020205020404" pitchFamily="49" charset="0"/>
              </a:rPr>
              <a:t>AA </a:t>
            </a:r>
            <a:r>
              <a:rPr lang="en-US" sz="3200" b="1" dirty="0" err="1">
                <a:solidFill>
                  <a:schemeClr val="bg1"/>
                </a:solidFill>
                <a:highlight>
                  <a:srgbClr val="000000"/>
                </a:highlight>
                <a:latin typeface="Courier New" panose="02070309020205020404" pitchFamily="49" charset="0"/>
                <a:cs typeface="Courier New" panose="02070309020205020404" pitchFamily="49" charset="0"/>
              </a:rPr>
              <a:t>AA</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err="1">
                <a:solidFill>
                  <a:schemeClr val="bg1"/>
                </a:solidFill>
                <a:highlight>
                  <a:srgbClr val="000000"/>
                </a:highlight>
                <a:latin typeface="Courier New" panose="02070309020205020404" pitchFamily="49" charset="0"/>
                <a:cs typeface="Courier New" panose="02070309020205020404" pitchFamily="49" charset="0"/>
              </a:rPr>
              <a:t>AA</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err="1">
                <a:solidFill>
                  <a:schemeClr val="bg1"/>
                </a:solidFill>
                <a:highlight>
                  <a:srgbClr val="000000"/>
                </a:highlight>
                <a:latin typeface="Courier New" panose="02070309020205020404" pitchFamily="49" charset="0"/>
                <a:cs typeface="Courier New" panose="02070309020205020404" pitchFamily="49" charset="0"/>
              </a:rPr>
              <a:t>AA</a:t>
            </a:r>
            <a:r>
              <a:rPr lang="en-US" sz="3200" b="1" dirty="0">
                <a:solidFill>
                  <a:schemeClr val="bg1"/>
                </a:solidFill>
                <a:latin typeface="Courier New" panose="02070309020205020404" pitchFamily="49" charset="0"/>
                <a:cs typeface="Courier New" panose="02070309020205020404" pitchFamily="49" charset="0"/>
              </a:rPr>
              <a:t> </a:t>
            </a:r>
            <a:r>
              <a:rPr lang="en-US" sz="3200" b="1" dirty="0" err="1">
                <a:solidFill>
                  <a:schemeClr val="bg1"/>
                </a:solidFill>
                <a:highlight>
                  <a:srgbClr val="000000"/>
                </a:highlight>
                <a:latin typeface="Courier New" panose="02070309020205020404" pitchFamily="49" charset="0"/>
                <a:cs typeface="Courier New" panose="02070309020205020404" pitchFamily="49" charset="0"/>
              </a:rPr>
              <a:t>AA</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err="1">
                <a:solidFill>
                  <a:schemeClr val="bg1"/>
                </a:solidFill>
                <a:highlight>
                  <a:srgbClr val="000000"/>
                </a:highlight>
                <a:latin typeface="Courier New" panose="02070309020205020404" pitchFamily="49" charset="0"/>
                <a:cs typeface="Courier New" panose="02070309020205020404" pitchFamily="49" charset="0"/>
              </a:rPr>
              <a:t>AA</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err="1">
                <a:solidFill>
                  <a:schemeClr val="bg1"/>
                </a:solidFill>
                <a:highlight>
                  <a:srgbClr val="000000"/>
                </a:highlight>
                <a:latin typeface="Courier New" panose="02070309020205020404" pitchFamily="49" charset="0"/>
                <a:cs typeface="Courier New" panose="02070309020205020404" pitchFamily="49" charset="0"/>
              </a:rPr>
              <a:t>AA</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err="1">
                <a:solidFill>
                  <a:schemeClr val="bg1"/>
                </a:solidFill>
                <a:highlight>
                  <a:srgbClr val="000000"/>
                </a:highlight>
                <a:latin typeface="Courier New" panose="02070309020205020404" pitchFamily="49" charset="0"/>
                <a:cs typeface="Courier New" panose="02070309020205020404" pitchFamily="49" charset="0"/>
              </a:rPr>
              <a:t>AA</a:t>
            </a:r>
            <a:r>
              <a:rPr lang="en-US" sz="3200" b="1" dirty="0">
                <a:solidFill>
                  <a:schemeClr val="bg1"/>
                </a:solidFill>
                <a:latin typeface="Courier New" panose="02070309020205020404" pitchFamily="49" charset="0"/>
                <a:cs typeface="Courier New" panose="02070309020205020404" pitchFamily="49" charset="0"/>
              </a:rPr>
              <a:t> </a:t>
            </a:r>
            <a:r>
              <a:rPr lang="en-US" sz="3200" b="1" dirty="0" err="1">
                <a:solidFill>
                  <a:schemeClr val="bg1"/>
                </a:solidFill>
                <a:highlight>
                  <a:srgbClr val="000000"/>
                </a:highlight>
                <a:latin typeface="Courier New" panose="02070309020205020404" pitchFamily="49" charset="0"/>
                <a:cs typeface="Courier New" panose="02070309020205020404" pitchFamily="49" charset="0"/>
              </a:rPr>
              <a:t>AA</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en-US" sz="3200" b="1" dirty="0" err="1">
                <a:solidFill>
                  <a:schemeClr val="bg1"/>
                </a:solidFill>
                <a:highlight>
                  <a:srgbClr val="000000"/>
                </a:highlight>
                <a:latin typeface="Courier New" panose="02070309020205020404" pitchFamily="49" charset="0"/>
                <a:cs typeface="Courier New" panose="02070309020205020404" pitchFamily="49" charset="0"/>
              </a:rPr>
              <a:t>AA</a:t>
            </a:r>
            <a:r>
              <a:rPr lang="en-US" sz="3200" b="1" dirty="0">
                <a:solidFill>
                  <a:schemeClr val="bg1"/>
                </a:solidFill>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solidFill>
                  <a:schemeClr val="bg1"/>
                </a:solidFill>
                <a:latin typeface="Courier New" panose="02070309020205020404" pitchFamily="49" charset="0"/>
                <a:cs typeface="Courier New" panose="02070309020205020404" pitchFamily="49" charset="0"/>
              </a:rPr>
              <a:t> </a:t>
            </a:r>
            <a:r>
              <a:rPr lang="fi-FI" sz="3200" b="1" dirty="0">
                <a:solidFill>
                  <a:schemeClr val="bg1"/>
                </a:solidFill>
                <a:highlight>
                  <a:srgbClr val="000000"/>
                </a:highlight>
                <a:latin typeface="Courier New" panose="02070309020205020404" pitchFamily="49" charset="0"/>
                <a:cs typeface="Courier New" panose="02070309020205020404" pitchFamily="49" charset="0"/>
              </a:rPr>
              <a:t>AA AA AA AA</a:t>
            </a:r>
            <a:r>
              <a:rPr lang="fi-FI" sz="3200" b="1" dirty="0">
                <a:latin typeface="Courier New" panose="02070309020205020404" pitchFamily="49" charset="0"/>
                <a:cs typeface="Courier New" panose="02070309020205020404" pitchFamily="49" charset="0"/>
              </a:rPr>
              <a:t> </a:t>
            </a:r>
            <a:r>
              <a:rPr lang="fi-FI" sz="3200" b="1" dirty="0">
                <a:latin typeface="Courier New" panose="02070309020205020404" pitchFamily="49" charset="0"/>
                <a:cs typeface="Courier New" panose="02070309020205020404" pitchFamily="49" charset="0"/>
              </a:rPr>
              <a:t>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highlight>
                  <a:srgbClr val="FFFF00"/>
                </a:highlight>
                <a:latin typeface="Courier New" panose="02070309020205020404" pitchFamily="49" charset="0"/>
                <a:cs typeface="Courier New" panose="02070309020205020404" pitchFamily="49" charset="0"/>
              </a:rPr>
              <a:t>00</a:t>
            </a:r>
            <a:r>
              <a:rPr lang="fi-FI" sz="3200" b="1" dirty="0">
                <a:highlight>
                  <a:srgbClr val="000000"/>
                </a:highlight>
                <a:latin typeface="Courier New" panose="02070309020205020404" pitchFamily="49" charset="0"/>
                <a:cs typeface="Courier New" panose="02070309020205020404" pitchFamily="49" charset="0"/>
              </a:rPr>
              <a:t> </a:t>
            </a:r>
            <a:r>
              <a:rPr lang="fi-FI" sz="3200" b="1" dirty="0">
                <a:solidFill>
                  <a:schemeClr val="bg1"/>
                </a:solidFill>
                <a:highlight>
                  <a:srgbClr val="000000"/>
                </a:highlight>
                <a:latin typeface="Courier New" panose="02070309020205020404" pitchFamily="49" charset="0"/>
                <a:cs typeface="Courier New" panose="02070309020205020404" pitchFamily="49" charset="0"/>
              </a:rPr>
              <a:t>AA AA</a:t>
            </a:r>
            <a:r>
              <a:rPr lang="fi-FI" sz="3200" b="1" dirty="0">
                <a:solidFill>
                  <a:schemeClr val="bg1"/>
                </a:solidFill>
                <a:latin typeface="Courier New" panose="02070309020205020404" pitchFamily="49" charset="0"/>
                <a:cs typeface="Courier New" panose="02070309020205020404" pitchFamily="49" charset="0"/>
              </a:rPr>
              <a:t> </a:t>
            </a:r>
            <a:r>
              <a:rPr lang="fi-FI" sz="3200" b="1" dirty="0">
                <a:solidFill>
                  <a:schemeClr val="bg1"/>
                </a:solidFill>
                <a:highlight>
                  <a:srgbClr val="000000"/>
                </a:highlight>
                <a:latin typeface="Courier New" panose="02070309020205020404" pitchFamily="49" charset="0"/>
                <a:cs typeface="Courier New" panose="02070309020205020404" pitchFamily="49" charset="0"/>
              </a:rPr>
              <a:t>AA AA AA AA</a:t>
            </a:r>
            <a:r>
              <a:rPr lang="fi-FI" sz="3200" b="1" dirty="0">
                <a:solidFill>
                  <a:schemeClr val="bg1"/>
                </a:solidFill>
                <a:latin typeface="Courier New" panose="02070309020205020404" pitchFamily="49" charset="0"/>
                <a:cs typeface="Courier New" panose="02070309020205020404" pitchFamily="49" charset="0"/>
              </a:rPr>
              <a:t> </a:t>
            </a:r>
            <a:r>
              <a:rPr lang="fi-FI" sz="3200" b="1" dirty="0">
                <a:solidFill>
                  <a:schemeClr val="bg1"/>
                </a:solidFill>
                <a:highlight>
                  <a:srgbClr val="000000"/>
                </a:highlight>
                <a:latin typeface="Courier New" panose="02070309020205020404" pitchFamily="49" charset="0"/>
                <a:cs typeface="Courier New" panose="02070309020205020404" pitchFamily="49" charset="0"/>
              </a:rPr>
              <a:t>AA AA AA AA</a:t>
            </a:r>
            <a:r>
              <a:rPr lang="fi-FI" sz="3200" b="1" dirty="0">
                <a:solidFill>
                  <a:schemeClr val="bg1"/>
                </a:solidFill>
                <a:latin typeface="Courier New" panose="02070309020205020404" pitchFamily="49" charset="0"/>
                <a:cs typeface="Courier New" panose="02070309020205020404" pitchFamily="49" charset="0"/>
              </a:rPr>
              <a:t> </a:t>
            </a:r>
            <a:r>
              <a:rPr lang="fi-FI" sz="3200" b="1" dirty="0">
                <a:solidFill>
                  <a:schemeClr val="bg1"/>
                </a:solidFill>
                <a:highlight>
                  <a:srgbClr val="000000"/>
                </a:highlight>
                <a:latin typeface="Courier New" panose="02070309020205020404" pitchFamily="49" charset="0"/>
                <a:cs typeface="Courier New" panose="02070309020205020404" pitchFamily="49" charset="0"/>
              </a:rPr>
              <a:t>AA AA AA AA</a:t>
            </a:r>
            <a:r>
              <a:rPr lang="fi-FI" sz="3200" b="1" dirty="0">
                <a:solidFill>
                  <a:schemeClr val="bg1"/>
                </a:solidFill>
                <a:latin typeface="Courier New" panose="02070309020205020404" pitchFamily="49" charset="0"/>
                <a:cs typeface="Courier New" panose="02070309020205020404" pitchFamily="49" charset="0"/>
              </a:rPr>
              <a:t> </a:t>
            </a:r>
            <a:r>
              <a:rPr lang="fi-FI" sz="3200" b="1" dirty="0">
                <a:solidFill>
                  <a:schemeClr val="bg1"/>
                </a:solidFill>
                <a:highlight>
                  <a:srgbClr val="000000"/>
                </a:highlight>
                <a:latin typeface="Courier New" panose="02070309020205020404" pitchFamily="49" charset="0"/>
                <a:cs typeface="Courier New" panose="02070309020205020404" pitchFamily="49" charset="0"/>
              </a:rPr>
              <a:t>AA AA AA AA</a:t>
            </a:r>
            <a:r>
              <a:rPr lang="fi-FI" sz="3200" b="1" dirty="0">
                <a:solidFill>
                  <a:schemeClr val="bg1"/>
                </a:solidFill>
                <a:highlight>
                  <a:srgbClr val="000080"/>
                </a:highlight>
                <a:latin typeface="Courier New" panose="02070309020205020404" pitchFamily="49" charset="0"/>
                <a:cs typeface="Courier New" panose="02070309020205020404" pitchFamily="49" charset="0"/>
              </a:rPr>
              <a:t> </a:t>
            </a:r>
            <a:endParaRPr lang="en-US" sz="3200" b="1" dirty="0">
              <a:solidFill>
                <a:schemeClr val="bg1"/>
              </a:solidFill>
              <a:highlight>
                <a:srgbClr val="000080"/>
              </a:highlight>
              <a:latin typeface="Courier New" panose="02070309020205020404" pitchFamily="49" charset="0"/>
              <a:cs typeface="Courier New" panose="02070309020205020404" pitchFamily="49" charset="0"/>
            </a:endParaRPr>
          </a:p>
        </p:txBody>
      </p:sp>
      <p:sp>
        <p:nvSpPr>
          <p:cNvPr id="35" name="Text Box 22"/>
          <p:cNvSpPr txBox="1">
            <a:spLocks noChangeArrowheads="1"/>
          </p:cNvSpPr>
          <p:nvPr/>
        </p:nvSpPr>
        <p:spPr bwMode="auto">
          <a:xfrm>
            <a:off x="33573747" y="6519709"/>
            <a:ext cx="9914381" cy="1176491"/>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Century Schoolbook" panose="02040604050505020304"/>
              </a:rPr>
              <a:t>Christopher Small</a:t>
            </a:r>
          </a:p>
          <a:p>
            <a:pPr marL="0" marR="0" lvl="0" indent="0" algn="ctr" defTabSz="457200" eaLnBrk="1" fontAlgn="auto" latinLnBrk="0" hangingPunct="1">
              <a:lnSpc>
                <a:spcPct val="100000"/>
              </a:lnSpc>
              <a:spcBef>
                <a:spcPts val="0"/>
              </a:spcBef>
              <a:spcAft>
                <a:spcPts val="0"/>
              </a:spcAft>
              <a:buClrTx/>
              <a:buSzTx/>
              <a:buFontTx/>
              <a:buNone/>
              <a:tabLst/>
              <a:defRPr/>
            </a:pPr>
            <a:r>
              <a:rPr lang="en-US" sz="1800" kern="0" dirty="0">
                <a:latin typeface="Century Schoolbook" panose="02040604050505020304"/>
                <a:hlinkClick r:id="rId6"/>
              </a:rPr>
              <a:t>N00931863@ospreys.unf.edu</a:t>
            </a:r>
            <a:endParaRPr lang="en-US" sz="1800" kern="0" dirty="0">
              <a:latin typeface="Century Schoolbook" panose="02040604050505020304"/>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Century Schoolbook" panose="02040604050505020304"/>
            </a:endParaRPr>
          </a:p>
        </p:txBody>
      </p:sp>
      <p:sp>
        <p:nvSpPr>
          <p:cNvPr id="37" name="Text Box 27"/>
          <p:cNvSpPr txBox="1">
            <a:spLocks noChangeArrowheads="1"/>
          </p:cNvSpPr>
          <p:nvPr/>
        </p:nvSpPr>
        <p:spPr bwMode="auto">
          <a:xfrm>
            <a:off x="33519242" y="5891429"/>
            <a:ext cx="9914381" cy="6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dirty="0">
                <a:latin typeface="Verdana" panose="020B0604030504040204" pitchFamily="34" charset="0"/>
                <a:ea typeface="Verdana" panose="020B0604030504040204" pitchFamily="34" charset="0"/>
                <a:cs typeface="Verdana" panose="020B0604030504040204" pitchFamily="34" charset="0"/>
              </a:rPr>
              <a:t>CONTACT</a:t>
            </a:r>
          </a:p>
        </p:txBody>
      </p:sp>
      <p:sp>
        <p:nvSpPr>
          <p:cNvPr id="39" name="Text Box 22"/>
          <p:cNvSpPr txBox="1">
            <a:spLocks noChangeArrowheads="1"/>
          </p:cNvSpPr>
          <p:nvPr/>
        </p:nvSpPr>
        <p:spPr bwMode="auto">
          <a:xfrm>
            <a:off x="33573747" y="3931742"/>
            <a:ext cx="9914381" cy="1473469"/>
          </a:xfrm>
          <a:prstGeom prst="rect">
            <a:avLst/>
          </a:prstGeom>
          <a:noFill/>
          <a:ln w="19050">
            <a:solidFill>
              <a:srgbClr val="FFFF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lvl="0" algn="ctr" defTabSz="457200">
              <a:defRPr/>
            </a:pPr>
            <a:r>
              <a:rPr lang="en-US" sz="1800" kern="0" dirty="0">
                <a:latin typeface="Century Schoolbook" panose="02040604050505020304"/>
              </a:rPr>
              <a:t>CNT 4514C: Wireless Networks and Mobile Computing</a:t>
            </a:r>
          </a:p>
          <a:p>
            <a:pPr lvl="0" algn="ctr" defTabSz="457200">
              <a:defRPr/>
            </a:pPr>
            <a:r>
              <a:rPr lang="en-US" sz="1800" kern="0" dirty="0">
                <a:latin typeface="Century Schoolbook" panose="02040604050505020304"/>
              </a:rPr>
              <a:t>Professor </a:t>
            </a:r>
            <a:r>
              <a:rPr lang="en-US" sz="1800" kern="0" dirty="0" err="1">
                <a:latin typeface="Century Schoolbook" panose="02040604050505020304"/>
              </a:rPr>
              <a:t>Zornitza</a:t>
            </a:r>
            <a:r>
              <a:rPr lang="en-US" sz="1800" kern="0" dirty="0">
                <a:latin typeface="Century Schoolbook" panose="02040604050505020304"/>
              </a:rPr>
              <a:t> Genova </a:t>
            </a:r>
            <a:r>
              <a:rPr lang="en-US" sz="1800" kern="0" dirty="0" err="1">
                <a:latin typeface="Century Schoolbook" panose="02040604050505020304"/>
              </a:rPr>
              <a:t>Prodanoff</a:t>
            </a:r>
            <a:endParaRPr lang="en-US" sz="1800" kern="0" dirty="0">
              <a:latin typeface="Century Schoolbook" panose="02040604050505020304"/>
            </a:endParaRPr>
          </a:p>
          <a:p>
            <a:pPr lvl="0" algn="ctr" defTabSz="457200">
              <a:defRPr/>
            </a:pPr>
            <a:r>
              <a:rPr kumimoji="0" lang="en-US" sz="1800" b="0" i="0" u="none" strike="noStrike" kern="0" cap="none" spc="0" normalizeH="0" baseline="0" noProof="0" dirty="0">
                <a:ln>
                  <a:noFill/>
                </a:ln>
                <a:effectLst/>
                <a:uLnTx/>
                <a:uFillTx/>
                <a:latin typeface="Century Schoolbook" panose="02040604050505020304"/>
              </a:rPr>
              <a:t>Spring Term 2017</a:t>
            </a:r>
          </a:p>
        </p:txBody>
      </p:sp>
      <p:sp>
        <p:nvSpPr>
          <p:cNvPr id="41" name="Text Box 27"/>
          <p:cNvSpPr txBox="1">
            <a:spLocks noChangeArrowheads="1"/>
          </p:cNvSpPr>
          <p:nvPr/>
        </p:nvSpPr>
        <p:spPr bwMode="auto">
          <a:xfrm>
            <a:off x="33573747" y="3186238"/>
            <a:ext cx="9914381" cy="68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dirty="0">
                <a:latin typeface="Verdana" panose="020B0604030504040204" pitchFamily="34" charset="0"/>
                <a:ea typeface="Verdana" panose="020B0604030504040204" pitchFamily="34" charset="0"/>
                <a:cs typeface="Verdana" panose="020B0604030504040204" pitchFamily="34" charset="0"/>
              </a:rPr>
              <a:t>COURSE INFORMATION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73747" y="251787"/>
            <a:ext cx="9975141" cy="2306955"/>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885840" y="29287881"/>
            <a:ext cx="3879524" cy="3418591"/>
          </a:xfrm>
          <a:prstGeom prst="rect">
            <a:avLst/>
          </a:prstGeom>
        </p:spPr>
      </p:pic>
      <p:sp>
        <p:nvSpPr>
          <p:cNvPr id="27" name="Rectangle 26"/>
          <p:cNvSpPr/>
          <p:nvPr/>
        </p:nvSpPr>
        <p:spPr>
          <a:xfrm>
            <a:off x="7406767" y="16764000"/>
            <a:ext cx="32409079" cy="1569660"/>
          </a:xfrm>
          <a:prstGeom prst="rect">
            <a:avLst/>
          </a:prstGeom>
          <a:noFill/>
          <a:ln>
            <a:noFill/>
          </a:ln>
        </p:spPr>
        <p:txBody>
          <a:bodyPr wrap="square">
            <a:spAutoFit/>
          </a:bodyPr>
          <a:lstStyle/>
          <a:p>
            <a:r>
              <a:rPr lang="en-US" sz="3200" b="1" dirty="0">
                <a:latin typeface="Courier New" panose="02070309020205020404" pitchFamily="49" charset="0"/>
                <a:cs typeface="Courier New" panose="02070309020205020404" pitchFamily="49" charset="0"/>
              </a:rPr>
              <a:t>AA </a:t>
            </a:r>
            <a:r>
              <a:rPr lang="en-US" sz="3200" b="1" dirty="0" err="1">
                <a:latin typeface="Courier New" panose="02070309020205020404" pitchFamily="49" charset="0"/>
                <a:cs typeface="Courier New" panose="02070309020205020404" pitchFamily="49" charset="0"/>
              </a:rPr>
              <a:t>AA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a:t>
            </a:r>
            <a:r>
              <a:rPr lang="en-US" sz="3200" b="1" dirty="0">
                <a:latin typeface="Courier New" panose="02070309020205020404" pitchFamily="49" charset="0"/>
                <a:cs typeface="Courier New" panose="02070309020205020404" pitchFamily="49" charset="0"/>
              </a:rPr>
              <a:t> </a:t>
            </a:r>
            <a:r>
              <a:rPr lang="fi-FI" sz="3200" b="1" dirty="0">
                <a:latin typeface="Courier New" panose="02070309020205020404" pitchFamily="49" charset="0"/>
                <a:cs typeface="Courier New" panose="02070309020205020404" pitchFamily="49" charset="0"/>
              </a:rPr>
              <a:t>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AA </a:t>
            </a:r>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23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50"/>
            </a:gs>
            <a:gs pos="25000">
              <a:srgbClr val="92D050"/>
            </a:gs>
            <a:gs pos="75000">
              <a:schemeClr val="accent5">
                <a:lumMod val="60000"/>
                <a:lumOff val="40000"/>
              </a:schemeClr>
            </a:gs>
            <a:gs pos="50000">
              <a:schemeClr val="bg1">
                <a:lumMod val="95000"/>
              </a:schemeClr>
            </a:gs>
            <a:gs pos="100000">
              <a:srgbClr val="00B0F0"/>
            </a:gs>
          </a:gsLst>
          <a:lin ang="0" scaled="1"/>
        </a:gradFill>
        <a:effectLst/>
      </p:bgPr>
    </p:bg>
    <p:spTree>
      <p:nvGrpSpPr>
        <p:cNvPr id="1" name=""/>
        <p:cNvGrpSpPr/>
        <p:nvPr/>
      </p:nvGrpSpPr>
      <p:grpSpPr>
        <a:xfrm>
          <a:off x="0" y="0"/>
          <a:ext cx="0" cy="0"/>
          <a:chOff x="0" y="0"/>
          <a:chExt cx="0" cy="0"/>
        </a:xfrm>
      </p:grpSpPr>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4200" y="11582400"/>
            <a:ext cx="5127475" cy="53340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179691"/>
            <a:ext cx="5952005" cy="3270261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59200" y="22098001"/>
            <a:ext cx="10946680" cy="384507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59200" y="26553138"/>
            <a:ext cx="10946680" cy="4547082"/>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73117" y="9601200"/>
            <a:ext cx="13430483" cy="11133163"/>
          </a:xfrm>
          <a:prstGeom prst="rect">
            <a:avLst/>
          </a:prstGeom>
          <a:noFill/>
          <a:ln>
            <a:noFill/>
          </a:ln>
          <a:effectLst>
            <a:outerShdw blurRad="190500" dist="228600" dir="2700000" algn="ctr">
              <a:srgbClr val="000000">
                <a:alpha val="30000"/>
              </a:srgbClr>
            </a:outerShdw>
          </a:effectLst>
        </p:spPr>
      </p:pic>
    </p:spTree>
    <p:extLst>
      <p:ext uri="{BB962C8B-B14F-4D97-AF65-F5344CB8AC3E}">
        <p14:creationId xmlns:p14="http://schemas.microsoft.com/office/powerpoint/2010/main" val="33877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3403</TotalTime>
  <Words>747</Words>
  <Application>Microsoft Office PowerPoint</Application>
  <PresentationFormat>Custom</PresentationFormat>
  <Paragraphs>27</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Century Schoolbook</vt:lpstr>
      <vt:lpstr>Courier New</vt:lpstr>
      <vt:lpstr>Segoe UI Black</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Small</dc:creator>
  <cp:lastModifiedBy>Chris4</cp:lastModifiedBy>
  <cp:revision>71</cp:revision>
  <dcterms:created xsi:type="dcterms:W3CDTF">2006-08-16T00:00:00Z</dcterms:created>
  <dcterms:modified xsi:type="dcterms:W3CDTF">2017-02-21T05:29:56Z</dcterms:modified>
</cp:coreProperties>
</file>