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350B5-7B75-460C-BD97-4A97A109E9A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0782E-22BB-4FE4-BD7C-59CFDA76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3884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C4B03E-A05D-444D-8D88-A502D3A7EE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388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38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7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2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1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7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39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78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7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4" indent="0">
              <a:buNone/>
              <a:defRPr sz="2000" b="1"/>
            </a:lvl2pPr>
            <a:lvl3pPr marL="914108" indent="0">
              <a:buNone/>
              <a:defRPr sz="1800" b="1"/>
            </a:lvl3pPr>
            <a:lvl4pPr marL="1371162" indent="0">
              <a:buNone/>
              <a:defRPr sz="1600" b="1"/>
            </a:lvl4pPr>
            <a:lvl5pPr marL="1828215" indent="0">
              <a:buNone/>
              <a:defRPr sz="1600" b="1"/>
            </a:lvl5pPr>
            <a:lvl6pPr marL="2285268" indent="0">
              <a:buNone/>
              <a:defRPr sz="1600" b="1"/>
            </a:lvl6pPr>
            <a:lvl7pPr marL="2742322" indent="0">
              <a:buNone/>
              <a:defRPr sz="1600" b="1"/>
            </a:lvl7pPr>
            <a:lvl8pPr marL="3199376" indent="0">
              <a:buNone/>
              <a:defRPr sz="1600" b="1"/>
            </a:lvl8pPr>
            <a:lvl9pPr marL="36564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4" indent="0">
              <a:buNone/>
              <a:defRPr sz="2000" b="1"/>
            </a:lvl2pPr>
            <a:lvl3pPr marL="914108" indent="0">
              <a:buNone/>
              <a:defRPr sz="1800" b="1"/>
            </a:lvl3pPr>
            <a:lvl4pPr marL="1371162" indent="0">
              <a:buNone/>
              <a:defRPr sz="1600" b="1"/>
            </a:lvl4pPr>
            <a:lvl5pPr marL="1828215" indent="0">
              <a:buNone/>
              <a:defRPr sz="1600" b="1"/>
            </a:lvl5pPr>
            <a:lvl6pPr marL="2285268" indent="0">
              <a:buNone/>
              <a:defRPr sz="1600" b="1"/>
            </a:lvl6pPr>
            <a:lvl7pPr marL="2742322" indent="0">
              <a:buNone/>
              <a:defRPr sz="1600" b="1"/>
            </a:lvl7pPr>
            <a:lvl8pPr marL="3199376" indent="0">
              <a:buNone/>
              <a:defRPr sz="1600" b="1"/>
            </a:lvl8pPr>
            <a:lvl9pPr marL="36564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3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29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8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198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4" indent="0">
              <a:buNone/>
              <a:defRPr sz="1200"/>
            </a:lvl2pPr>
            <a:lvl3pPr marL="914108" indent="0">
              <a:buNone/>
              <a:defRPr sz="1000"/>
            </a:lvl3pPr>
            <a:lvl4pPr marL="1371162" indent="0">
              <a:buNone/>
              <a:defRPr sz="900"/>
            </a:lvl4pPr>
            <a:lvl5pPr marL="1828215" indent="0">
              <a:buNone/>
              <a:defRPr sz="900"/>
            </a:lvl5pPr>
            <a:lvl6pPr marL="2285268" indent="0">
              <a:buNone/>
              <a:defRPr sz="900"/>
            </a:lvl6pPr>
            <a:lvl7pPr marL="2742322" indent="0">
              <a:buNone/>
              <a:defRPr sz="900"/>
            </a:lvl7pPr>
            <a:lvl8pPr marL="3199376" indent="0">
              <a:buNone/>
              <a:defRPr sz="900"/>
            </a:lvl8pPr>
            <a:lvl9pPr marL="36564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5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0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198"/>
            </a:lvl1pPr>
            <a:lvl2pPr marL="457054" indent="0">
              <a:buNone/>
              <a:defRPr sz="2800"/>
            </a:lvl2pPr>
            <a:lvl3pPr marL="914108" indent="0">
              <a:buNone/>
              <a:defRPr sz="2400"/>
            </a:lvl3pPr>
            <a:lvl4pPr marL="1371162" indent="0">
              <a:buNone/>
              <a:defRPr sz="2000"/>
            </a:lvl4pPr>
            <a:lvl5pPr marL="1828215" indent="0">
              <a:buNone/>
              <a:defRPr sz="2000"/>
            </a:lvl5pPr>
            <a:lvl6pPr marL="2285268" indent="0">
              <a:buNone/>
              <a:defRPr sz="2000"/>
            </a:lvl6pPr>
            <a:lvl7pPr marL="2742322" indent="0">
              <a:buNone/>
              <a:defRPr sz="2000"/>
            </a:lvl7pPr>
            <a:lvl8pPr marL="3199376" indent="0">
              <a:buNone/>
              <a:defRPr sz="2000"/>
            </a:lvl8pPr>
            <a:lvl9pPr marL="365643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4" indent="0">
              <a:buNone/>
              <a:defRPr sz="1200"/>
            </a:lvl2pPr>
            <a:lvl3pPr marL="914108" indent="0">
              <a:buNone/>
              <a:defRPr sz="1000"/>
            </a:lvl3pPr>
            <a:lvl4pPr marL="1371162" indent="0">
              <a:buNone/>
              <a:defRPr sz="900"/>
            </a:lvl4pPr>
            <a:lvl5pPr marL="1828215" indent="0">
              <a:buNone/>
              <a:defRPr sz="900"/>
            </a:lvl5pPr>
            <a:lvl6pPr marL="2285268" indent="0">
              <a:buNone/>
              <a:defRPr sz="900"/>
            </a:lvl6pPr>
            <a:lvl7pPr marL="2742322" indent="0">
              <a:buNone/>
              <a:defRPr sz="900"/>
            </a:lvl7pPr>
            <a:lvl8pPr marL="3199376" indent="0">
              <a:buNone/>
              <a:defRPr sz="900"/>
            </a:lvl8pPr>
            <a:lvl9pPr marL="36564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53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50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7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7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2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4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6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4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0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108" rtl="0" eaLnBrk="1" latinLnBrk="0" hangingPunct="1"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0" indent="-342790" algn="l" defTabSz="914108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1pPr>
      <a:lvl2pPr marL="742712" indent="-285658" algn="l" defTabSz="91410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34" indent="-228526" algn="l" defTabSz="91410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8" indent="-228526" algn="l" defTabSz="91410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42" indent="-228526" algn="l" defTabSz="91410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96" indent="-228526" algn="l" defTabSz="9141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50" indent="-228526" algn="l" defTabSz="9141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02" indent="-228526" algn="l" defTabSz="9141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56" indent="-228526" algn="l" defTabSz="9141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4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8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62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5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8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22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76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30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00B050"/>
            </a:gs>
            <a:gs pos="25000">
              <a:srgbClr val="92D050"/>
            </a:gs>
            <a:gs pos="75000">
              <a:schemeClr val="accent5">
                <a:lumMod val="60000"/>
                <a:lumOff val="40000"/>
              </a:schemeClr>
            </a:gs>
            <a:gs pos="50000">
              <a:schemeClr val="bg1">
                <a:lumMod val="95000"/>
              </a:schemeClr>
            </a:gs>
            <a:gs pos="100000">
              <a:srgbClr val="00B0F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4" y="106878"/>
            <a:ext cx="1981902" cy="6610867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74" y="1405719"/>
            <a:ext cx="7156620" cy="395785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2507576" y="221130"/>
            <a:ext cx="7156618" cy="1015269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7625" tIns="47625" rIns="47625" bIns="47625"/>
          <a:lstStyle/>
          <a:p>
            <a:pPr defTabSz="95235">
              <a:defRPr/>
            </a:pPr>
            <a:r>
              <a:rPr lang="en-US" sz="1400" kern="0" dirty="0">
                <a:solidFill>
                  <a:prstClr val="black"/>
                </a:solidFill>
                <a:latin typeface="Century Schoolbook" panose="02040604050505020304"/>
              </a:rPr>
              <a:t>Near Field Communication (NFC) was developed to enable contactless transmission of data. “Near”, in this context is only a few centimeters of space between device and NFC tag. This display focuses on the electromechanical properties of this technology which can transmit a message using an Android device to an NFC tag.</a:t>
            </a:r>
            <a:endParaRPr lang="en-US" sz="200" kern="0" dirty="0">
              <a:solidFill>
                <a:prstClr val="black"/>
              </a:solidFill>
              <a:latin typeface="Century Schoolbook" panose="02040604050505020304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9903264" y="221130"/>
            <a:ext cx="2102688" cy="3724759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7625" tIns="47625" rIns="47625" bIns="47625"/>
          <a:lstStyle/>
          <a:p>
            <a:pPr defTabSz="95235">
              <a:defRPr/>
            </a:pPr>
            <a:r>
              <a:rPr lang="en-US" sz="1400" kern="0" dirty="0">
                <a:solidFill>
                  <a:prstClr val="black"/>
                </a:solidFill>
                <a:latin typeface="Century Schoolbook" panose="02040604050505020304"/>
              </a:rPr>
              <a:t>Figure 1 illustrates how a controlled electric current applied to an antenna coil and  attached to the powered device actively generates a directed electromagnetic field. NFC technology makes use this phenomenon called electromagnetic induction. The presence/absence of this field over time is used to logically generate a stream of binary data bits.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9903263" y="4061362"/>
            <a:ext cx="2102690" cy="2657612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7625" tIns="47625" rIns="47625" bIns="47625"/>
          <a:lstStyle/>
          <a:p>
            <a:pPr defTabSz="95235">
              <a:defRPr/>
            </a:pPr>
            <a:r>
              <a:rPr lang="en-US" sz="1400" kern="0" dirty="0">
                <a:solidFill>
                  <a:prstClr val="black"/>
                </a:solidFill>
                <a:latin typeface="Century Schoolbook" panose="02040604050505020304"/>
              </a:rPr>
              <a:t>ISO/IEC 14443 specifies the characteristics of the fields to be provided for power and bi-directional communication between proximity coupling devices (PCDs) and proximity cards or objects (PICCs).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507575" y="5528983"/>
            <a:ext cx="7156619" cy="1188762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7625" tIns="47625" rIns="47625" bIns="47625"/>
          <a:lstStyle/>
          <a:p>
            <a:pPr defTabSz="95235">
              <a:defRPr/>
            </a:pPr>
            <a:r>
              <a:rPr lang="en-US" sz="1400" kern="0" dirty="0">
                <a:solidFill>
                  <a:prstClr val="black"/>
                </a:solidFill>
                <a:latin typeface="Century Schoolbook" panose="02040604050505020304"/>
              </a:rPr>
              <a:t>Smartphone devices that are NFC-enabled operate in “reader/writer” mode, one of three modes defined by the NFC Forum when interfacing with passive NFC tags. </a:t>
            </a:r>
          </a:p>
          <a:p>
            <a:pPr defTabSz="95235">
              <a:defRPr/>
            </a:pPr>
            <a:r>
              <a:rPr lang="en-US" sz="1400" kern="0" dirty="0">
                <a:solidFill>
                  <a:prstClr val="black"/>
                </a:solidFill>
                <a:latin typeface="Century Schoolbook" panose="02040604050505020304"/>
              </a:rPr>
              <a:t>RF interfaces must be compliant in order to generate, transmit, and receive messages on ISO/IEC 18000-3 air interface which describes the parameters for air interface communications at the ISO 14443 standard frequency 13.56 </a:t>
            </a:r>
            <a:r>
              <a:rPr lang="en-US" sz="1400" kern="0" dirty="0" err="1">
                <a:solidFill>
                  <a:prstClr val="black"/>
                </a:solidFill>
                <a:latin typeface="Century Schoolbook" panose="02040604050505020304"/>
              </a:rPr>
              <a:t>MHz.</a:t>
            </a:r>
            <a:endParaRPr lang="en-US" sz="1400" kern="0" dirty="0">
              <a:solidFill>
                <a:prstClr val="black"/>
              </a:solidFill>
              <a:latin typeface="Century Schoolbook" panose="02040604050505020304"/>
            </a:endParaRP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7324643" y="4940491"/>
            <a:ext cx="1050742" cy="23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47625" rIns="47625" bIns="47625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320"/>
            <a:r>
              <a:rPr lang="en-US" sz="833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Fig.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123" y="2379911"/>
            <a:ext cx="1082092" cy="14664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8775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221</Words>
  <Application>Microsoft Office PowerPoint</Application>
  <PresentationFormat>Widescreen</PresentationFormat>
  <Paragraphs>7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Verdana</vt:lpstr>
      <vt:lpstr>Office Theme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Chris4</dc:creator>
  <cp:lastModifiedBy>Chris4</cp:lastModifiedBy>
  <cp:revision>12</cp:revision>
  <dcterms:created xsi:type="dcterms:W3CDTF">2017-04-06T02:11:25Z</dcterms:created>
  <dcterms:modified xsi:type="dcterms:W3CDTF">2017-04-12T05:31:45Z</dcterms:modified>
</cp:coreProperties>
</file>