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0" d="100"/>
          <a:sy n="10" d="100"/>
        </p:scale>
        <p:origin x="1362" y="-30"/>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3/15/2017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3/15/2017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5108632" y="13859812"/>
            <a:ext cx="35924195" cy="2938685"/>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69" y="304800"/>
            <a:ext cx="4401731" cy="32385000"/>
          </a:xfrm>
          <a:prstGeom prst="rect">
            <a:avLst/>
          </a:prstGeom>
        </p:spPr>
      </p:pic>
      <p:sp>
        <p:nvSpPr>
          <p:cNvPr id="28" name="Text Box 26"/>
          <p:cNvSpPr txBox="1">
            <a:spLocks noChangeArrowheads="1"/>
          </p:cNvSpPr>
          <p:nvPr/>
        </p:nvSpPr>
        <p:spPr bwMode="auto">
          <a:xfrm>
            <a:off x="12496800" y="29228345"/>
            <a:ext cx="19324598" cy="325130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800" kern="0" dirty="0"/>
              <a:t>M. Roland and J. Langer, "Digital Signature Records for the NFC Data Exchange Format," 2010 Second International Workshop on Near Field Communication, Monaco, 2010, pp. 71-76. </a:t>
            </a:r>
            <a:r>
              <a:rPr lang="en-US" sz="1800" kern="0" dirty="0" err="1"/>
              <a:t>doi</a:t>
            </a:r>
            <a:r>
              <a:rPr lang="en-US" sz="1800" kern="0" dirty="0"/>
              <a:t>: 10.1109/NFC.2010.10</a:t>
            </a:r>
          </a:p>
          <a:p>
            <a:pPr marL="457200" lvl="0" indent="-457200" defTabSz="457200">
              <a:spcAft>
                <a:spcPct val="50000"/>
              </a:spcAft>
              <a:buFont typeface="+mj-lt"/>
              <a:buAutoNum type="arabicPeriod"/>
              <a:defRPr/>
            </a:pPr>
            <a:r>
              <a:rPr lang="en-US" sz="1800" kern="0" dirty="0"/>
              <a:t>B. Jepson, D. Coleman, and T. </a:t>
            </a:r>
            <a:r>
              <a:rPr lang="en-US" sz="1800" kern="0" dirty="0" err="1"/>
              <a:t>Igoe</a:t>
            </a:r>
            <a:r>
              <a:rPr lang="en-US" sz="18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8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8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8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indent="-457200" defTabSz="457200">
              <a:spcAft>
                <a:spcPct val="50000"/>
              </a:spcAft>
              <a:buFont typeface="+mj-lt"/>
              <a:buAutoNum type="arabicPeriod"/>
              <a:defRPr/>
            </a:pPr>
            <a:r>
              <a:rPr lang="en-US" sz="1800" kern="0" dirty="0"/>
              <a:t>//add </a:t>
            </a:r>
            <a:r>
              <a:rPr lang="en-US" sz="1800" kern="0" dirty="0" err="1"/>
              <a:t>ndef</a:t>
            </a:r>
            <a:r>
              <a:rPr lang="en-US" sz="1800" kern="0" dirty="0"/>
              <a:t> standard doc reference (</a:t>
            </a:r>
            <a:r>
              <a:rPr lang="en-US" sz="1800" kern="0" dirty="0" err="1"/>
              <a:t>NFCForum</a:t>
            </a:r>
            <a:r>
              <a:rPr lang="en-US" sz="1800" kern="0" dirty="0"/>
              <a:t>-TS-NDEF pdf)</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2543424" y="28847345"/>
            <a:ext cx="19277973" cy="44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6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sp>
        <p:nvSpPr>
          <p:cNvPr id="44" name="Striped Right Arrow 43"/>
          <p:cNvSpPr/>
          <p:nvPr/>
        </p:nvSpPr>
        <p:spPr>
          <a:xfrm rot="10800000">
            <a:off x="3164659" y="10382866"/>
            <a:ext cx="35908072" cy="5326302"/>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05452" y="30251400"/>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21205"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4249330" y="15316200"/>
            <a:ext cx="36250381" cy="5456107"/>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544905" y="5047880"/>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490400" y="441960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544905" y="278086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544905" y="203536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9821" y="49077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06876" y="29287881"/>
            <a:ext cx="3879524" cy="3418591"/>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0874" y="14740897"/>
            <a:ext cx="1546726" cy="1546726"/>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724474" y="14740897"/>
            <a:ext cx="1546726" cy="1546726"/>
          </a:xfrm>
          <a:prstGeom prst="rect">
            <a:avLst/>
          </a:prstGeom>
        </p:spPr>
      </p:pic>
      <p:sp>
        <p:nvSpPr>
          <p:cNvPr id="29" name="Pentagon 28"/>
          <p:cNvSpPr/>
          <p:nvPr/>
        </p:nvSpPr>
        <p:spPr>
          <a:xfrm rot="16200000">
            <a:off x="8708662" y="7637431"/>
            <a:ext cx="875598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7962202" y="7641543"/>
            <a:ext cx="876300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4242544" y="1146392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Pentagon 28"/>
          <p:cNvSpPr/>
          <p:nvPr/>
        </p:nvSpPr>
        <p:spPr>
          <a:xfrm rot="16200000">
            <a:off x="11781666" y="923412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Pentagon 29"/>
          <p:cNvSpPr/>
          <p:nvPr/>
        </p:nvSpPr>
        <p:spPr>
          <a:xfrm rot="16200000">
            <a:off x="11038713" y="924174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3020638" y="7650113"/>
            <a:ext cx="164099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3777887" y="7650112"/>
            <a:ext cx="16409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3256026" y="923412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Pentagon 29"/>
          <p:cNvSpPr/>
          <p:nvPr/>
        </p:nvSpPr>
        <p:spPr>
          <a:xfrm rot="16200000">
            <a:off x="12513073" y="924174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4495000" y="7650114"/>
            <a:ext cx="16409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5252249" y="7650115"/>
            <a:ext cx="164099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3499591" y="1147154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Pentagon 30"/>
          <p:cNvSpPr/>
          <p:nvPr/>
        </p:nvSpPr>
        <p:spPr>
          <a:xfrm rot="16200000">
            <a:off x="24969076" y="11475492"/>
            <a:ext cx="41418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4685145" y="11811000"/>
            <a:ext cx="32409079" cy="2554545"/>
          </a:xfrm>
          <a:prstGeom prst="rect">
            <a:avLst/>
          </a:prstGeom>
          <a:noFill/>
          <a:ln>
            <a:noFill/>
          </a:ln>
        </p:spPr>
        <p:txBody>
          <a:bodyPr wrap="square">
            <a:spAutoFit/>
          </a:bodyPr>
          <a:lstStyle/>
          <a:p>
            <a:r>
              <a:rPr lang="en-US" sz="3200" b="1">
                <a:solidFill>
                  <a:srgbClr val="FFFFFF"/>
                </a:solidFill>
                <a:highlight>
                  <a:srgbClr val="000000"/>
                </a:highlight>
                <a:latin typeface="Courier New" panose="02070309020205020404" pitchFamily="49" charset="0"/>
              </a:rPr>
              <a:t>04 34 CB 73</a:t>
            </a:r>
            <a:r>
              <a:rPr lang="en-US" sz="3200" b="1">
                <a:solidFill>
                  <a:srgbClr val="FFFFFF"/>
                </a:solidFill>
                <a:latin typeface="Courier New" panose="02070309020205020404" pitchFamily="49" charset="0"/>
              </a:rPr>
              <a:t> </a:t>
            </a:r>
            <a:r>
              <a:rPr lang="en-US" sz="3200" b="1">
                <a:solidFill>
                  <a:srgbClr val="FFFFFF"/>
                </a:solidFill>
                <a:highlight>
                  <a:srgbClr val="000000"/>
                </a:highlight>
                <a:latin typeface="Courier New" panose="02070309020205020404" pitchFamily="49" charset="0"/>
              </a:rPr>
              <a:t>2A 74 40 81</a:t>
            </a:r>
            <a:r>
              <a:rPr lang="en-US" sz="3200" b="1">
                <a:solidFill>
                  <a:srgbClr val="000000"/>
                </a:solidFill>
                <a:latin typeface="Courier New" panose="02070309020205020404" pitchFamily="49" charset="0"/>
              </a:rPr>
              <a:t> </a:t>
            </a:r>
            <a:r>
              <a:rPr lang="en-US" sz="3200" b="1">
                <a:solidFill>
                  <a:srgbClr val="FFFFFF"/>
                </a:solidFill>
                <a:highlight>
                  <a:srgbClr val="000000"/>
                </a:highlight>
                <a:latin typeface="Courier New" panose="02070309020205020404" pitchFamily="49" charset="0"/>
              </a:rPr>
              <a:t>9F </a:t>
            </a:r>
            <a:r>
              <a:rPr lang="en-US" sz="3200" b="1" dirty="0">
                <a:solidFill>
                  <a:srgbClr val="FFFFFF"/>
                </a:solidFill>
                <a:highlight>
                  <a:srgbClr val="000000"/>
                </a:highlight>
                <a:latin typeface="Courier New" panose="02070309020205020404" pitchFamily="49" charset="0"/>
              </a:rPr>
              <a:t>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01 03 A0 0C 34 03 00 FE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a:t>
            </a:r>
            <a:r>
              <a:rPr lang="fi-FI"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 </a:t>
            </a:r>
            <a:endParaRPr lang="en-US" sz="1200"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rot="16200000">
            <a:off x="11293912"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2051160"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4530752"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5263178"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5383963" y="19767416"/>
            <a:ext cx="3270501"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4645178" y="19770868"/>
            <a:ext cx="326216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1419310" y="19022499"/>
            <a:ext cx="475890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0683621" y="19022854"/>
            <a:ext cx="474437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5384989" y="20220765"/>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6117416" y="20220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2159808" y="20127997"/>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2921809" y="20127996"/>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2881752" y="1901142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2138799"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3716881" y="19992166"/>
            <a:ext cx="1493293"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4481521"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4356113" y="19011424"/>
            <a:ext cx="475199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3613159"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5198633"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5955881"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6108903" y="19767414"/>
            <a:ext cx="327049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5392331" y="1679454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F8</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FF</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0F</a:t>
            </a:r>
            <a:r>
              <a:rPr lang="en-US" sz="3200" b="1" dirty="0">
                <a:solidFill>
                  <a:srgbClr val="000000"/>
                </a:solidFill>
                <a:latin typeface="Courier New" panose="02070309020205020404" pitchFamily="49" charset="0"/>
              </a:rPr>
              <a:t> </a:t>
            </a:r>
            <a:r>
              <a:rPr lang="fi-FI" sz="3200" b="1" dirty="0">
                <a:solidFill>
                  <a:srgbClr val="9BBB59"/>
                </a:solidFill>
                <a:latin typeface="Courier New" panose="02070309020205020404" pitchFamily="49" charset="0"/>
              </a:rPr>
              <a:t>01 03 A0 0C 34 03 3A 91 01 08 54 02 65 6E 53 54 41 52 54 54 0F 1C 61 6E 64 72 6F 69 64 2E 63 6F 6D 3A 70 6B 67 63 6E 74 34 35 31 34 63 2E 75 6E 66 73 79 6D 70 6F 73 69 75 6D 6E 66 63 71 75 69 7A FE 00 00 00 00 00 00 00 00 00 00 00 00 00 00 00 00 00 00 00 00 00 00 00 00 00 00 00 00 00 00 00 00 00 00 00 00 00 00 00 00 00 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FF</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01</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90" name="Rectangle: Diagonal Corners Snipped 89"/>
          <p:cNvSpPr/>
          <p:nvPr/>
        </p:nvSpPr>
        <p:spPr>
          <a:xfrm rot="10800000" flipH="1">
            <a:off x="13537214" y="3581401"/>
            <a:ext cx="20506317" cy="2942369"/>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2051309" y="390202"/>
            <a:ext cx="21992222" cy="2942369"/>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5298151" y="6781800"/>
            <a:ext cx="8745379" cy="2746202"/>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TextBox 93"/>
          <p:cNvSpPr txBox="1"/>
          <p:nvPr/>
        </p:nvSpPr>
        <p:spPr>
          <a:xfrm>
            <a:off x="12326531" y="533400"/>
            <a:ext cx="21488399"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STATIC LOCK BYTES: Field Programmable Read-Only Locking Mechanism</a:t>
            </a:r>
          </a:p>
          <a:p>
            <a:r>
              <a:rPr lang="en-US" sz="2400" b="1" dirty="0">
                <a:latin typeface="Courier New" panose="02070309020205020404" pitchFamily="49" charset="0"/>
                <a:cs typeface="Courier New" panose="02070309020205020404" pitchFamily="49" charset="0"/>
              </a:rPr>
              <a:t>MEMORY LOCATION:   PAGE 02h (Hex)</a:t>
            </a:r>
          </a:p>
          <a:p>
            <a:r>
              <a:rPr lang="en-US" sz="2400" b="1" dirty="0">
                <a:latin typeface="Courier New" panose="02070309020205020404" pitchFamily="49" charset="0"/>
                <a:cs typeface="Courier New" panose="02070309020205020404" pitchFamily="49" charset="0"/>
              </a:rPr>
              <a:t>DETAILS:           Each bit represents an individual 16-bit page from 03h to 0Fh. Bits set to 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permanently lock their corresponding pages as read-only.</a:t>
            </a:r>
          </a:p>
        </p:txBody>
      </p:sp>
      <p:sp>
        <p:nvSpPr>
          <p:cNvPr id="96" name="TextBox 95"/>
          <p:cNvSpPr txBox="1"/>
          <p:nvPr/>
        </p:nvSpPr>
        <p:spPr>
          <a:xfrm rot="16200000">
            <a:off x="26016002" y="10246445"/>
            <a:ext cx="205908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6849841" y="20220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3072200920"/>
              </p:ext>
            </p:extLst>
          </p:nvPr>
        </p:nvGraphicFramePr>
        <p:xfrm>
          <a:off x="12326531" y="2133600"/>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531979001"/>
              </p:ext>
            </p:extLst>
          </p:nvPr>
        </p:nvGraphicFramePr>
        <p:xfrm>
          <a:off x="23018819" y="2104707"/>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3761055" y="3742470"/>
            <a:ext cx="20053875"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Capability Container: One Time Programmable Bits</a:t>
            </a:r>
          </a:p>
          <a:p>
            <a:r>
              <a:rPr lang="en-US" sz="2400" b="1" dirty="0">
                <a:latin typeface="Courier New" panose="02070309020205020404" pitchFamily="49" charset="0"/>
                <a:cs typeface="Courier New" panose="02070309020205020404" pitchFamily="49" charset="0"/>
              </a:rPr>
              <a:t>MEMORY LOCATION:      PAGE 03h</a:t>
            </a:r>
          </a:p>
          <a:p>
            <a:r>
              <a:rPr lang="en-US" sz="2400" b="1" dirty="0">
                <a:latin typeface="Courier New" panose="02070309020205020404" pitchFamily="49" charset="0"/>
                <a:cs typeface="Courier New" panose="02070309020205020404" pitchFamily="49" charset="0"/>
              </a:rPr>
              <a:t>DETAILS:              Writability set according to Static Lock Bytes. Stores control data for managing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NFC Forum defined data inside the tag. </a:t>
            </a:r>
          </a:p>
        </p:txBody>
      </p:sp>
      <p:graphicFrame>
        <p:nvGraphicFramePr>
          <p:cNvPr id="76" name="Table 75"/>
          <p:cNvGraphicFramePr>
            <a:graphicFrameLocks noGrp="1"/>
          </p:cNvGraphicFramePr>
          <p:nvPr>
            <p:extLst>
              <p:ext uri="{D42A27DB-BD31-4B8C-83A1-F6EECF244321}">
                <p14:modId xmlns:p14="http://schemas.microsoft.com/office/powerpoint/2010/main" val="2469492775"/>
              </p:ext>
            </p:extLst>
          </p:nvPr>
        </p:nvGraphicFramePr>
        <p:xfrm>
          <a:off x="15298331" y="5380770"/>
          <a:ext cx="18129199" cy="914400"/>
        </p:xfrm>
        <a:graphic>
          <a:graphicData uri="http://schemas.openxmlformats.org/drawingml/2006/table">
            <a:tbl>
              <a:tblPr>
                <a:effectLst/>
                <a:tableStyleId>{5C22544A-7EE6-4342-B048-85BDC9FD1C3A}</a:tableStyleId>
              </a:tblPr>
              <a:tblGrid>
                <a:gridCol w="3733732">
                  <a:extLst>
                    <a:ext uri="{9D8B030D-6E8A-4147-A177-3AD203B41FA5}">
                      <a16:colId xmlns:a16="http://schemas.microsoft.com/office/drawing/2014/main" val="3022783514"/>
                    </a:ext>
                  </a:extLst>
                </a:gridCol>
                <a:gridCol w="4798489">
                  <a:extLst>
                    <a:ext uri="{9D8B030D-6E8A-4147-A177-3AD203B41FA5}">
                      <a16:colId xmlns:a16="http://schemas.microsoft.com/office/drawing/2014/main" val="757080785"/>
                    </a:ext>
                  </a:extLst>
                </a:gridCol>
                <a:gridCol w="4798489">
                  <a:extLst>
                    <a:ext uri="{9D8B030D-6E8A-4147-A177-3AD203B41FA5}">
                      <a16:colId xmlns:a16="http://schemas.microsoft.com/office/drawing/2014/main" val="2276908230"/>
                    </a:ext>
                  </a:extLst>
                </a:gridCol>
                <a:gridCol w="4798489">
                  <a:extLst>
                    <a:ext uri="{9D8B030D-6E8A-4147-A177-3AD203B41FA5}">
                      <a16:colId xmlns:a16="http://schemas.microsoft.com/office/drawing/2014/main" val="645744466"/>
                    </a:ext>
                  </a:extLst>
                </a:gridCol>
              </a:tblGrid>
              <a:tr h="442884">
                <a:tc>
                  <a:txBody>
                    <a:bodyPr/>
                    <a:lstStyle/>
                    <a:p>
                      <a:pPr algn="ctr"/>
                      <a:r>
                        <a:rPr lang="en-US" sz="24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4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5" name="Rectangle: Rounded Corners 4"/>
          <p:cNvSpPr/>
          <p:nvPr/>
        </p:nvSpPr>
        <p:spPr>
          <a:xfrm>
            <a:off x="7162800" y="21867238"/>
            <a:ext cx="30638609" cy="6201443"/>
          </a:xfrm>
          <a:prstGeom prst="roundRect">
            <a:avLst/>
          </a:prstGeom>
          <a:gradFill flip="none" rotWithShape="1">
            <a:gsLst>
              <a:gs pos="0">
                <a:srgbClr val="FFFF00">
                  <a:alpha val="60000"/>
                </a:srgbClr>
              </a:gs>
              <a:gs pos="46000">
                <a:schemeClr val="bg2">
                  <a:alpha val="0"/>
                  <a:lumMod val="10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 //add references</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in order to generate, transmit, and receive messages on ISO/IEC 18000-3 air interface which describes the parameters for air interface communications at 1the ISO 14443 standard 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4011</TotalTime>
  <Words>996</Words>
  <Application>Microsoft Office PowerPoint</Application>
  <PresentationFormat>Custom</PresentationFormat>
  <Paragraphs>87</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Arial Black</vt:lpstr>
      <vt:lpstr>Calibri</vt:lpstr>
      <vt:lpstr>Century Schoolbook</vt:lpstr>
      <vt:lpstr>Courier New</vt:lpstr>
      <vt:lpstr>Segoe UI Black</vt:lpstr>
      <vt:lpstr>Times New Roman</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162</cp:revision>
  <dcterms:created xsi:type="dcterms:W3CDTF">2006-08-16T00:00:00Z</dcterms:created>
  <dcterms:modified xsi:type="dcterms:W3CDTF">2017-03-15T15:48:41Z</dcterms:modified>
</cp:coreProperties>
</file>