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960" y="162"/>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3/27/2017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3/27/2017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PNG"/><Relationship Id="rId1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11" Type="http://schemas.openxmlformats.org/officeDocument/2006/relationships/image" Target="../media/image8.png"/><Relationship Id="rId5" Type="http://schemas.openxmlformats.org/officeDocument/2006/relationships/image" Target="../media/image3.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10000">
              <a:srgbClr val="92D050"/>
            </a:gs>
            <a:gs pos="90000">
              <a:schemeClr val="accent5">
                <a:lumMod val="60000"/>
                <a:lumOff val="40000"/>
              </a:schemeClr>
            </a:gs>
            <a:gs pos="50000">
              <a:schemeClr val="bg1"/>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4080805" y="13859812"/>
            <a:ext cx="35924195" cy="2938685"/>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4074052" cy="29974158"/>
          </a:xfrm>
          <a:prstGeom prst="rect">
            <a:avLst/>
          </a:prstGeom>
        </p:spPr>
      </p:pic>
      <p:sp>
        <p:nvSpPr>
          <p:cNvPr id="28" name="Text Box 26"/>
          <p:cNvSpPr txBox="1">
            <a:spLocks noChangeArrowheads="1"/>
          </p:cNvSpPr>
          <p:nvPr/>
        </p:nvSpPr>
        <p:spPr bwMode="auto">
          <a:xfrm>
            <a:off x="11806011" y="30672138"/>
            <a:ext cx="20279179" cy="2058915"/>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600" kern="0" dirty="0"/>
              <a:t>M. Roland and J. Langer, "Digital Signature Records for the NFC Data Exchange Format," 2010 Second International Workshop on Near Field Communication, Monaco, 2010, pp. 71-76. </a:t>
            </a:r>
            <a:r>
              <a:rPr lang="en-US" sz="1600" kern="0" dirty="0" err="1"/>
              <a:t>doi</a:t>
            </a:r>
            <a:r>
              <a:rPr lang="en-US" sz="1600" kern="0" dirty="0"/>
              <a:t>: 10.1109/NFC.2010.10</a:t>
            </a:r>
          </a:p>
          <a:p>
            <a:pPr marL="457200" lvl="0" indent="-457200" defTabSz="457200">
              <a:spcAft>
                <a:spcPct val="50000"/>
              </a:spcAft>
              <a:buFont typeface="+mj-lt"/>
              <a:buAutoNum type="arabicPeriod"/>
              <a:defRPr/>
            </a:pPr>
            <a:r>
              <a:rPr lang="en-US" sz="1600" kern="0" dirty="0"/>
              <a:t>B. Jepson, D. Coleman, and T. </a:t>
            </a:r>
            <a:r>
              <a:rPr lang="en-US" sz="1600" kern="0" dirty="0" err="1"/>
              <a:t>Igoe</a:t>
            </a:r>
            <a:r>
              <a:rPr lang="en-US" sz="16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6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6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600" dirty="0"/>
              <a:t>NFC Forum, 1</a:t>
            </a:r>
            <a:r>
              <a:rPr lang="en-US" sz="1600" baseline="30000" dirty="0"/>
              <a:t>st</a:t>
            </a:r>
            <a:r>
              <a:rPr lang="en-US" sz="1600" dirty="0"/>
              <a:t> ed.</a:t>
            </a:r>
            <a:r>
              <a:rPr lang="en-US" sz="1600" i="1" dirty="0"/>
              <a:t> NFC Data Exchange Format (NDEF) Technical Specification,</a:t>
            </a:r>
            <a:r>
              <a:rPr lang="en-US" sz="1600" dirty="0"/>
              <a:t> 1st ed. Wakefield, MA: NFC Forum, 2006. Web. 27 Mar. 2017.</a:t>
            </a:r>
            <a:endParaRPr lang="en-US" sz="2000" kern="0" dirty="0"/>
          </a:p>
          <a:p>
            <a:pPr marL="457200" lvl="0" indent="-457200" defTabSz="457200">
              <a:spcAft>
                <a:spcPct val="50000"/>
              </a:spcAft>
              <a:buFont typeface="+mj-lt"/>
              <a:buAutoNum type="arabicPeriod"/>
              <a:defRPr/>
            </a:pPr>
            <a:endParaRPr lang="en-US" sz="2000" kern="0" dirty="0"/>
          </a:p>
          <a:p>
            <a:pPr marL="457200" lvl="0" indent="-457200" defTabSz="457200">
              <a:spcAft>
                <a:spcPct val="50000"/>
              </a:spcAft>
              <a:buFont typeface="+mj-lt"/>
              <a:buAutoNum type="arabicPeriod"/>
              <a:defRPr/>
            </a:pPr>
            <a:endParaRPr kumimoji="0" lang="en-US" sz="20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1806011" y="30355635"/>
            <a:ext cx="20279179" cy="20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2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sp>
        <p:nvSpPr>
          <p:cNvPr id="44" name="Striped Right Arrow 43"/>
          <p:cNvSpPr/>
          <p:nvPr/>
        </p:nvSpPr>
        <p:spPr>
          <a:xfrm rot="10800000">
            <a:off x="3164659" y="10382866"/>
            <a:ext cx="35908072" cy="5326302"/>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19901" y="30355635"/>
            <a:ext cx="5366499" cy="2334165"/>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21205"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4249330" y="15316200"/>
            <a:ext cx="36250381" cy="5456107"/>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544905" y="504788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490400" y="44196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544905"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544905"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9821"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52385" y="25991098"/>
            <a:ext cx="4921198" cy="4336502"/>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03047" y="14740897"/>
            <a:ext cx="1546726" cy="1546726"/>
          </a:xfrm>
          <a:prstGeom prst="rect">
            <a:avLst/>
          </a:prstGeom>
        </p:spPr>
      </p:pic>
      <p:sp>
        <p:nvSpPr>
          <p:cNvPr id="29" name="Pentagon 28"/>
          <p:cNvSpPr/>
          <p:nvPr/>
        </p:nvSpPr>
        <p:spPr>
          <a:xfrm rot="16200000">
            <a:off x="8862961" y="7791727"/>
            <a:ext cx="844738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8116625" y="7795963"/>
            <a:ext cx="8454156"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4242544" y="1146392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2022947" y="947540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1279994" y="948302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3020638" y="7650113"/>
            <a:ext cx="164099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3777887" y="7650112"/>
            <a:ext cx="16409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3497307" y="947540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2754354" y="948302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4495000" y="7650114"/>
            <a:ext cx="16409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5252249" y="7650115"/>
            <a:ext cx="164099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3499591" y="1147154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4969076" y="11475492"/>
            <a:ext cx="41418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4685145" y="1181100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01 03 A0 0C 34 03 00 FE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r>
              <a:rPr lang="fi-FI"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 </a:t>
            </a:r>
            <a:endParaRPr lang="en-US" sz="12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rot="16200000">
            <a:off x="11293912"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2051160"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4530752"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5263178"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5383963" y="19767416"/>
            <a:ext cx="327050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4645178" y="19770868"/>
            <a:ext cx="326216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1419310" y="19022499"/>
            <a:ext cx="475890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0683621" y="19022854"/>
            <a:ext cx="474437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5384989" y="20144565"/>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6117416" y="201445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2159808" y="20127997"/>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2921809" y="20127996"/>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2881752" y="1901142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2138799"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3716881" y="19992166"/>
            <a:ext cx="149329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4481521" y="19999557"/>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4356113" y="19011424"/>
            <a:ext cx="475199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3613159"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5198633" y="19999557"/>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5955881" y="19999557"/>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6108903" y="19767414"/>
            <a:ext cx="327049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5392331" y="1679454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F8</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FF</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0F</a:t>
            </a:r>
            <a:r>
              <a:rPr lang="en-US" sz="3200" b="1" dirty="0">
                <a:solidFill>
                  <a:srgbClr val="000000"/>
                </a:solidFill>
                <a:latin typeface="Courier New" panose="02070309020205020404" pitchFamily="49" charset="0"/>
              </a:rPr>
              <a:t> </a:t>
            </a:r>
            <a:r>
              <a:rPr lang="fi-FI" sz="3200" b="1" dirty="0">
                <a:solidFill>
                  <a:srgbClr val="9BBB59"/>
                </a:solidFill>
                <a:latin typeface="Courier New" panose="02070309020205020404" pitchFamily="49" charset="0"/>
              </a:rPr>
              <a:t>01 03 A0 0C 34 03 3A 91 01 08 54 02 65 6E 53 54 41 52 54 54 0F 1C 61 6E 64 72 6F 69 64 2E 63 6F 6D 3A 70 6B 67 63 6E 74 34 35 31 34 63 2E 75 6E 66 73 79 6D 70 6F 73 69 75 6D 6E 66 63 71 75 69 7A FE 00 00 00 00 00 00 00 00 00 00 00 00 00 00 00 00 00 00 00 00 00 00 00 00 00 00 00 00 00 00 00 00 00 00 00 00 00 00 00 00 00 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FF</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01</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3537214" y="3814649"/>
            <a:ext cx="23557010" cy="3195750"/>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2051308" y="390199"/>
            <a:ext cx="25042916" cy="3238466"/>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5298151" y="7196382"/>
            <a:ext cx="11796073" cy="2209790"/>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4" name="TextBox 93"/>
          <p:cNvSpPr txBox="1"/>
          <p:nvPr/>
        </p:nvSpPr>
        <p:spPr>
          <a:xfrm>
            <a:off x="12326531" y="533400"/>
            <a:ext cx="23628691"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[STATIC LOCK BYTES] - Field Programmable Read-Only Locking Mechanism</a:t>
            </a:r>
          </a:p>
          <a:p>
            <a:r>
              <a:rPr lang="en-US" sz="2800" b="1" dirty="0">
                <a:latin typeface="Courier New" panose="02070309020205020404" pitchFamily="49" charset="0"/>
                <a:cs typeface="Courier New" panose="02070309020205020404" pitchFamily="49" charset="0"/>
              </a:rPr>
              <a:t>  [MEMORY LOCATION] - PAGE 02h (Hex)</a:t>
            </a:r>
          </a:p>
          <a:p>
            <a:r>
              <a:rPr lang="en-US" sz="2800" b="1" dirty="0">
                <a:latin typeface="Courier New" panose="02070309020205020404" pitchFamily="49" charset="0"/>
                <a:cs typeface="Courier New" panose="02070309020205020404" pitchFamily="49" charset="0"/>
              </a:rPr>
              <a:t>          [DETAILS] - Each bit represents an individual 16-bit page from 03h to 0Fh. Bits set to 1 permanently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lock their corresponding pages as read-only.</a:t>
            </a:r>
          </a:p>
        </p:txBody>
      </p:sp>
      <p:sp>
        <p:nvSpPr>
          <p:cNvPr id="96" name="TextBox 95"/>
          <p:cNvSpPr txBox="1"/>
          <p:nvPr/>
        </p:nvSpPr>
        <p:spPr>
          <a:xfrm rot="16200000">
            <a:off x="26016002" y="10246445"/>
            <a:ext cx="205908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6849841" y="201445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849221676"/>
              </p:ext>
            </p:extLst>
          </p:nvPr>
        </p:nvGraphicFramePr>
        <p:xfrm>
          <a:off x="17068800" y="2362200"/>
          <a:ext cx="9361424" cy="1059080"/>
        </p:xfrm>
        <a:graphic>
          <a:graphicData uri="http://schemas.openxmlformats.org/drawingml/2006/table">
            <a:tbl>
              <a:tblPr>
                <a:effectLst/>
                <a:tableStyleId>{5C22544A-7EE6-4342-B048-85BDC9FD1C3A}</a:tableStyleId>
              </a:tblPr>
              <a:tblGrid>
                <a:gridCol w="1170178">
                  <a:extLst>
                    <a:ext uri="{9D8B030D-6E8A-4147-A177-3AD203B41FA5}">
                      <a16:colId xmlns:a16="http://schemas.microsoft.com/office/drawing/2014/main" val="3022783514"/>
                    </a:ext>
                  </a:extLst>
                </a:gridCol>
                <a:gridCol w="1170178">
                  <a:extLst>
                    <a:ext uri="{9D8B030D-6E8A-4147-A177-3AD203B41FA5}">
                      <a16:colId xmlns:a16="http://schemas.microsoft.com/office/drawing/2014/main" val="757080785"/>
                    </a:ext>
                  </a:extLst>
                </a:gridCol>
                <a:gridCol w="1170178">
                  <a:extLst>
                    <a:ext uri="{9D8B030D-6E8A-4147-A177-3AD203B41FA5}">
                      <a16:colId xmlns:a16="http://schemas.microsoft.com/office/drawing/2014/main" val="2276908230"/>
                    </a:ext>
                  </a:extLst>
                </a:gridCol>
                <a:gridCol w="1170178">
                  <a:extLst>
                    <a:ext uri="{9D8B030D-6E8A-4147-A177-3AD203B41FA5}">
                      <a16:colId xmlns:a16="http://schemas.microsoft.com/office/drawing/2014/main" val="645744466"/>
                    </a:ext>
                  </a:extLst>
                </a:gridCol>
                <a:gridCol w="1170178">
                  <a:extLst>
                    <a:ext uri="{9D8B030D-6E8A-4147-A177-3AD203B41FA5}">
                      <a16:colId xmlns:a16="http://schemas.microsoft.com/office/drawing/2014/main" val="3599940090"/>
                    </a:ext>
                  </a:extLst>
                </a:gridCol>
                <a:gridCol w="1170178">
                  <a:extLst>
                    <a:ext uri="{9D8B030D-6E8A-4147-A177-3AD203B41FA5}">
                      <a16:colId xmlns:a16="http://schemas.microsoft.com/office/drawing/2014/main" val="2077798771"/>
                    </a:ext>
                  </a:extLst>
                </a:gridCol>
                <a:gridCol w="1170178">
                  <a:extLst>
                    <a:ext uri="{9D8B030D-6E8A-4147-A177-3AD203B41FA5}">
                      <a16:colId xmlns:a16="http://schemas.microsoft.com/office/drawing/2014/main" val="1876429225"/>
                    </a:ext>
                  </a:extLst>
                </a:gridCol>
                <a:gridCol w="1170178">
                  <a:extLst>
                    <a:ext uri="{9D8B030D-6E8A-4147-A177-3AD203B41FA5}">
                      <a16:colId xmlns:a16="http://schemas.microsoft.com/office/drawing/2014/main" val="73856520"/>
                    </a:ext>
                  </a:extLst>
                </a:gridCol>
              </a:tblGrid>
              <a:tr h="1059080">
                <a:tc>
                  <a:txBody>
                    <a:bodyPr/>
                    <a:lstStyle/>
                    <a:p>
                      <a:pPr algn="ctr"/>
                      <a:r>
                        <a:rPr lang="en-US" sz="20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a:t>
                      </a:r>
                    </a:p>
                    <a:p>
                      <a:pPr algn="ctr"/>
                      <a:r>
                        <a:rPr lang="en-US" sz="20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531200680"/>
              </p:ext>
            </p:extLst>
          </p:nvPr>
        </p:nvGraphicFramePr>
        <p:xfrm>
          <a:off x="26593800" y="2362200"/>
          <a:ext cx="9361424" cy="1059080"/>
        </p:xfrm>
        <a:graphic>
          <a:graphicData uri="http://schemas.openxmlformats.org/drawingml/2006/table">
            <a:tbl>
              <a:tblPr>
                <a:effectLst/>
                <a:tableStyleId>{5C22544A-7EE6-4342-B048-85BDC9FD1C3A}</a:tableStyleId>
              </a:tblPr>
              <a:tblGrid>
                <a:gridCol w="1170178">
                  <a:extLst>
                    <a:ext uri="{9D8B030D-6E8A-4147-A177-3AD203B41FA5}">
                      <a16:colId xmlns:a16="http://schemas.microsoft.com/office/drawing/2014/main" val="3022783514"/>
                    </a:ext>
                  </a:extLst>
                </a:gridCol>
                <a:gridCol w="1170178">
                  <a:extLst>
                    <a:ext uri="{9D8B030D-6E8A-4147-A177-3AD203B41FA5}">
                      <a16:colId xmlns:a16="http://schemas.microsoft.com/office/drawing/2014/main" val="757080785"/>
                    </a:ext>
                  </a:extLst>
                </a:gridCol>
                <a:gridCol w="1170178">
                  <a:extLst>
                    <a:ext uri="{9D8B030D-6E8A-4147-A177-3AD203B41FA5}">
                      <a16:colId xmlns:a16="http://schemas.microsoft.com/office/drawing/2014/main" val="2276908230"/>
                    </a:ext>
                  </a:extLst>
                </a:gridCol>
                <a:gridCol w="1170178">
                  <a:extLst>
                    <a:ext uri="{9D8B030D-6E8A-4147-A177-3AD203B41FA5}">
                      <a16:colId xmlns:a16="http://schemas.microsoft.com/office/drawing/2014/main" val="645744466"/>
                    </a:ext>
                  </a:extLst>
                </a:gridCol>
                <a:gridCol w="1170178">
                  <a:extLst>
                    <a:ext uri="{9D8B030D-6E8A-4147-A177-3AD203B41FA5}">
                      <a16:colId xmlns:a16="http://schemas.microsoft.com/office/drawing/2014/main" val="3599940090"/>
                    </a:ext>
                  </a:extLst>
                </a:gridCol>
                <a:gridCol w="1170178">
                  <a:extLst>
                    <a:ext uri="{9D8B030D-6E8A-4147-A177-3AD203B41FA5}">
                      <a16:colId xmlns:a16="http://schemas.microsoft.com/office/drawing/2014/main" val="2077798771"/>
                    </a:ext>
                  </a:extLst>
                </a:gridCol>
                <a:gridCol w="1170178">
                  <a:extLst>
                    <a:ext uri="{9D8B030D-6E8A-4147-A177-3AD203B41FA5}">
                      <a16:colId xmlns:a16="http://schemas.microsoft.com/office/drawing/2014/main" val="1876429225"/>
                    </a:ext>
                  </a:extLst>
                </a:gridCol>
                <a:gridCol w="1170178">
                  <a:extLst>
                    <a:ext uri="{9D8B030D-6E8A-4147-A177-3AD203B41FA5}">
                      <a16:colId xmlns:a16="http://schemas.microsoft.com/office/drawing/2014/main" val="73856520"/>
                    </a:ext>
                  </a:extLst>
                </a:gridCol>
              </a:tblGrid>
              <a:tr h="1059080">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3761055" y="3975721"/>
            <a:ext cx="22194167"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[CAPABILITY CONTAINER] - One Time Programmable Bits</a:t>
            </a:r>
          </a:p>
          <a:p>
            <a:r>
              <a:rPr lang="en-US" sz="2800" b="1" dirty="0">
                <a:latin typeface="Courier New" panose="02070309020205020404" pitchFamily="49" charset="0"/>
                <a:cs typeface="Courier New" panose="02070309020205020404" pitchFamily="49" charset="0"/>
              </a:rPr>
              <a:t>     [MEMORY LOCATION] - PAGE 03h</a:t>
            </a:r>
          </a:p>
          <a:p>
            <a:r>
              <a:rPr lang="en-US" sz="2800" b="1" dirty="0">
                <a:latin typeface="Courier New" panose="02070309020205020404" pitchFamily="49" charset="0"/>
                <a:cs typeface="Courier New" panose="02070309020205020404" pitchFamily="49" charset="0"/>
              </a:rPr>
              <a:t>             [DETAILS] - Writability defined by Static Lock Bytes. Stores control data for managing </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NFC Forum defined data inside the tag. </a:t>
            </a:r>
          </a:p>
        </p:txBody>
      </p:sp>
      <p:graphicFrame>
        <p:nvGraphicFramePr>
          <p:cNvPr id="76" name="Table 75"/>
          <p:cNvGraphicFramePr>
            <a:graphicFrameLocks noGrp="1"/>
          </p:cNvGraphicFramePr>
          <p:nvPr>
            <p:extLst>
              <p:ext uri="{D42A27DB-BD31-4B8C-83A1-F6EECF244321}">
                <p14:modId xmlns:p14="http://schemas.microsoft.com/office/powerpoint/2010/main" val="995301459"/>
              </p:ext>
            </p:extLst>
          </p:nvPr>
        </p:nvGraphicFramePr>
        <p:xfrm>
          <a:off x="19122046" y="5881716"/>
          <a:ext cx="16833176" cy="900084"/>
        </p:xfrm>
        <a:graphic>
          <a:graphicData uri="http://schemas.openxmlformats.org/drawingml/2006/table">
            <a:tbl>
              <a:tblPr>
                <a:effectLst/>
                <a:tableStyleId>{5C22544A-7EE6-4342-B048-85BDC9FD1C3A}</a:tableStyleId>
              </a:tblPr>
              <a:tblGrid>
                <a:gridCol w="3466814">
                  <a:extLst>
                    <a:ext uri="{9D8B030D-6E8A-4147-A177-3AD203B41FA5}">
                      <a16:colId xmlns:a16="http://schemas.microsoft.com/office/drawing/2014/main" val="3022783514"/>
                    </a:ext>
                  </a:extLst>
                </a:gridCol>
                <a:gridCol w="4455454">
                  <a:extLst>
                    <a:ext uri="{9D8B030D-6E8A-4147-A177-3AD203B41FA5}">
                      <a16:colId xmlns:a16="http://schemas.microsoft.com/office/drawing/2014/main" val="757080785"/>
                    </a:ext>
                  </a:extLst>
                </a:gridCol>
                <a:gridCol w="4455454">
                  <a:extLst>
                    <a:ext uri="{9D8B030D-6E8A-4147-A177-3AD203B41FA5}">
                      <a16:colId xmlns:a16="http://schemas.microsoft.com/office/drawing/2014/main" val="2276908230"/>
                    </a:ext>
                  </a:extLst>
                </a:gridCol>
                <a:gridCol w="4455454">
                  <a:extLst>
                    <a:ext uri="{9D8B030D-6E8A-4147-A177-3AD203B41FA5}">
                      <a16:colId xmlns:a16="http://schemas.microsoft.com/office/drawing/2014/main" val="645744466"/>
                    </a:ext>
                  </a:extLst>
                </a:gridCol>
              </a:tblGrid>
              <a:tr h="457200">
                <a:tc>
                  <a:txBody>
                    <a:bodyPr/>
                    <a:lstStyle/>
                    <a:p>
                      <a:pPr algn="ctr"/>
                      <a:r>
                        <a:rPr lang="en-US" sz="20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0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5" name="Rectangle: Rounded Corners 4"/>
          <p:cNvSpPr/>
          <p:nvPr/>
        </p:nvSpPr>
        <p:spPr>
          <a:xfrm>
            <a:off x="11806011" y="21867238"/>
            <a:ext cx="25288213" cy="6201443"/>
          </a:xfrm>
          <a:prstGeom prst="roundRect">
            <a:avLst/>
          </a:prstGeom>
          <a:gradFill flip="none" rotWithShape="1">
            <a:gsLst>
              <a:gs pos="26000">
                <a:srgbClr val="FFFF00">
                  <a:alpha val="60000"/>
                </a:srgbClr>
              </a:gs>
              <a:gs pos="100000">
                <a:schemeClr val="bg2">
                  <a:alpha val="0"/>
                  <a:lumMod val="10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25387812" y="7467600"/>
            <a:ext cx="11706412"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[DYNAMIC LOCK BYTES] - Position Based Locking</a:t>
            </a:r>
          </a:p>
          <a:p>
            <a:r>
              <a:rPr lang="en-US" sz="2800" b="1" dirty="0">
                <a:latin typeface="Courier New" panose="02070309020205020404" pitchFamily="49" charset="0"/>
                <a:cs typeface="Courier New" panose="02070309020205020404" pitchFamily="49" charset="0"/>
              </a:rPr>
              <a:t>   [MEMORY LOCATION] - DYNAMIC</a:t>
            </a:r>
          </a:p>
          <a:p>
            <a:r>
              <a:rPr lang="en-US" sz="2800" b="1" dirty="0">
                <a:latin typeface="Courier New" panose="02070309020205020404" pitchFamily="49" charset="0"/>
                <a:cs typeface="Courier New" panose="02070309020205020404" pitchFamily="49" charset="0"/>
              </a:rPr>
              <a:t>           [DETAILS] - Used to lock discrete memory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blocks after PAGE 15h.</a:t>
            </a:r>
          </a:p>
        </p:txBody>
      </p:sp>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452385" y="23941537"/>
            <a:ext cx="4883098" cy="1966463"/>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452385" y="21606081"/>
            <a:ext cx="2409575" cy="2244519"/>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336000" y="25726702"/>
            <a:ext cx="5572903" cy="2314898"/>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336000" y="22824196"/>
            <a:ext cx="5572903" cy="2667372"/>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954000" y="22821171"/>
            <a:ext cx="7735380" cy="5220429"/>
          </a:xfrm>
          <a:prstGeom prst="rect">
            <a:avLst/>
          </a:prstGeom>
        </p:spPr>
      </p:pic>
      <p:pic>
        <p:nvPicPr>
          <p:cNvPr id="27" name="Picture 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498390" y="24924768"/>
            <a:ext cx="3400900" cy="1333686"/>
          </a:xfrm>
          <a:prstGeom prst="rect">
            <a:avLst/>
          </a:prstGeom>
        </p:spPr>
      </p:pic>
      <p:pic>
        <p:nvPicPr>
          <p:cNvPr id="85" name="Picture 8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0919400" y="21555583"/>
            <a:ext cx="2295017" cy="2295017"/>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76099" y="23252386"/>
            <a:ext cx="3942614" cy="416193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04" name="Picture 103"/>
          <p:cNvPicPr>
            <a:picLocks noChangeAspect="1"/>
          </p:cNvPicPr>
          <p:nvPr/>
        </p:nvPicPr>
        <p:blipFill>
          <a:blip r:embed="rId17">
            <a:extLst>
              <a:ext uri="{BEBA8EAE-BF5A-486C-A8C5-ECC9F3942E4B}">
                <a14:imgProps xmlns:a14="http://schemas.microsoft.com/office/drawing/2010/main">
                  <a14:imgLayer r:embed="rId18">
                    <a14:imgEffect>
                      <a14:brightnessContrast bright="5000"/>
                    </a14:imgEffect>
                  </a14:imgLayer>
                </a14:imgProps>
              </a:ext>
              <a:ext uri="{28A0092B-C50C-407E-A947-70E740481C1C}">
                <a14:useLocalDpi xmlns:a14="http://schemas.microsoft.com/office/drawing/2010/main" val="0"/>
              </a:ext>
            </a:extLst>
          </a:blip>
          <a:stretch>
            <a:fillRect/>
          </a:stretch>
        </p:blipFill>
        <p:spPr>
          <a:xfrm>
            <a:off x="32862247" y="24348193"/>
            <a:ext cx="1970318" cy="1970318"/>
          </a:xfrm>
          <a:prstGeom prst="rect">
            <a:avLst/>
          </a:prstGeom>
        </p:spPr>
      </p:pic>
      <p:sp>
        <p:nvSpPr>
          <p:cNvPr id="93" name="TextBox 92"/>
          <p:cNvSpPr txBox="1"/>
          <p:nvPr/>
        </p:nvSpPr>
        <p:spPr>
          <a:xfrm rot="19792360">
            <a:off x="30939182" y="24402328"/>
            <a:ext cx="5761012" cy="1862048"/>
          </a:xfrm>
          <a:prstGeom prst="rect">
            <a:avLst/>
          </a:prstGeom>
          <a:noFill/>
          <a:effectLst>
            <a:glow rad="127000">
              <a:schemeClr val="accent1"/>
            </a:glo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r"/>
            <a:r>
              <a:rPr lang="en-US" sz="11500" b="1" dirty="0">
                <a:ln w="50800" cap="sq">
                  <a:solidFill>
                    <a:schemeClr val="tx1">
                      <a:alpha val="80000"/>
                    </a:schemeClr>
                  </a:solidFill>
                </a:ln>
                <a:solidFill>
                  <a:srgbClr val="FFFF00">
                    <a:alpha val="80000"/>
                  </a:srgbClr>
                </a:solidFill>
                <a:effectLst>
                  <a:outerShdw blurRad="50800" dist="88900" dir="2700000" algn="tl" rotWithShape="0">
                    <a:prstClr val="black">
                      <a:alpha val="40000"/>
                    </a:prstClr>
                  </a:outerShdw>
                </a:effectLst>
                <a:latin typeface="Stencil" panose="040409050D0802020404" pitchFamily="82" charset="0"/>
                <a:cs typeface="Courier New" panose="02070309020205020404" pitchFamily="49" charset="0"/>
              </a:rPr>
              <a:t>LOCKED</a:t>
            </a:r>
          </a:p>
        </p:txBody>
      </p:sp>
      <p:pic>
        <p:nvPicPr>
          <p:cNvPr id="105" name="Picture 10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971960" y="14741127"/>
            <a:ext cx="1546726" cy="1546726"/>
          </a:xfrm>
          <a:prstGeom prst="rect">
            <a:avLst/>
          </a:prstGeom>
        </p:spPr>
      </p:pic>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 //add references</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in order to generate, transmit, and receive messages on ISO/IEC 18000-3 air interface which describes the parameters for air interface communications at 1the ISO 14443 standard 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9062</TotalTime>
  <Words>994</Words>
  <Application>Microsoft Office PowerPoint</Application>
  <PresentationFormat>Custom</PresentationFormat>
  <Paragraphs>89</Paragraphs>
  <Slides>2</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Arial Black</vt:lpstr>
      <vt:lpstr>Calibri</vt:lpstr>
      <vt:lpstr>Century Schoolbook</vt:lpstr>
      <vt:lpstr>Courier New</vt:lpstr>
      <vt:lpstr>Segoe UI Black</vt:lpstr>
      <vt:lpstr>Stencil</vt:lpstr>
      <vt:lpstr>Times New Roman</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204</cp:revision>
  <dcterms:created xsi:type="dcterms:W3CDTF">2006-08-16T00:00:00Z</dcterms:created>
  <dcterms:modified xsi:type="dcterms:W3CDTF">2017-03-30T03:14:12Z</dcterms:modified>
</cp:coreProperties>
</file>