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141" autoAdjust="0"/>
  </p:normalViewPr>
  <p:slideViewPr>
    <p:cSldViewPr>
      <p:cViewPr>
        <p:scale>
          <a:sx n="25" d="100"/>
          <a:sy n="25" d="100"/>
        </p:scale>
        <p:origin x="-624" y="-72"/>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2/22/2017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2</a:t>
            </a:fld>
            <a:endParaRPr lang="en-US"/>
          </a:p>
        </p:txBody>
      </p:sp>
    </p:spTree>
    <p:extLst>
      <p:ext uri="{BB962C8B-B14F-4D97-AF65-F5344CB8AC3E}">
        <p14:creationId xmlns:p14="http://schemas.microsoft.com/office/powerpoint/2010/main" val="23730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2/22/2017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5867400" y="13345397"/>
            <a:ext cx="33885959" cy="3952003"/>
          </a:xfrm>
          <a:prstGeom prst="rect">
            <a:avLst/>
          </a:prstGeom>
          <a:solidFill>
            <a:srgbClr val="FF0000"/>
          </a:soli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sp>
        <p:nvSpPr>
          <p:cNvPr id="28" name="Text Box 26"/>
          <p:cNvSpPr txBox="1">
            <a:spLocks noChangeArrowheads="1"/>
          </p:cNvSpPr>
          <p:nvPr/>
        </p:nvSpPr>
        <p:spPr bwMode="auto">
          <a:xfrm>
            <a:off x="14050378" y="29337000"/>
            <a:ext cx="19324598" cy="3251304"/>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800" kern="0" dirty="0"/>
              <a:t>M. Roland and J. Langer, "Digital Signature Records for the NFC Data Exchange Format," 2010 Second International Workshop on Near Field Communication, Monaco, 2010, pp. 71-76. </a:t>
            </a:r>
            <a:r>
              <a:rPr lang="en-US" sz="1800" kern="0" dirty="0" err="1"/>
              <a:t>doi</a:t>
            </a:r>
            <a:r>
              <a:rPr lang="en-US" sz="1800" kern="0" dirty="0"/>
              <a:t>: 10.1109/NFC.2010.10</a:t>
            </a:r>
          </a:p>
          <a:p>
            <a:pPr marL="457200" lvl="0" indent="-457200" defTabSz="457200">
              <a:spcAft>
                <a:spcPct val="50000"/>
              </a:spcAft>
              <a:buFont typeface="+mj-lt"/>
              <a:buAutoNum type="arabicPeriod"/>
              <a:defRPr/>
            </a:pPr>
            <a:r>
              <a:rPr lang="en-US" sz="1800" kern="0" dirty="0"/>
              <a:t>B. Jepson, D. Coleman, and T. </a:t>
            </a:r>
            <a:r>
              <a:rPr lang="en-US" sz="1800" kern="0" dirty="0" err="1"/>
              <a:t>Igoe</a:t>
            </a:r>
            <a:r>
              <a:rPr lang="en-US" sz="18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8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8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800" kern="0" dirty="0"/>
              <a:t>N. Forum, A. rights reserved, A. M. services, Virtual, P. P. Terms, and C. Feedback, "What are the operating modes of NFC devices? - NFC forum," NFC Forum, 2017. [Online]. Available: http://nfc-forum.org/resources/what-are-the-operating-modes-of-nfc-devices/. Accessed: Feb. 2, 2017.</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4097002" y="28956000"/>
            <a:ext cx="19277973" cy="44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36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95" y="533400"/>
            <a:ext cx="5952005" cy="31752762"/>
          </a:xfrm>
          <a:prstGeom prst="rect">
            <a:avLst/>
          </a:prstGeom>
        </p:spPr>
      </p:pic>
      <p:sp>
        <p:nvSpPr>
          <p:cNvPr id="44" name="Striped Right Arrow 43"/>
          <p:cNvSpPr/>
          <p:nvPr/>
        </p:nvSpPr>
        <p:spPr>
          <a:xfrm rot="10800000">
            <a:off x="4953000" y="11365768"/>
            <a:ext cx="34932840" cy="4343400"/>
          </a:xfrm>
          <a:prstGeom prst="stripedRightArrow">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74976" y="30251400"/>
            <a:ext cx="6342799" cy="2675570"/>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93293" y="12461862"/>
            <a:ext cx="44555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6684214" y="15392400"/>
            <a:ext cx="33983545" cy="4343400"/>
          </a:xfrm>
          <a:prstGeom prst="stripedRightArrow">
            <a:avLst/>
          </a:prstGeom>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Text Box 22"/>
          <p:cNvSpPr txBox="1">
            <a:spLocks noChangeArrowheads="1"/>
          </p:cNvSpPr>
          <p:nvPr/>
        </p:nvSpPr>
        <p:spPr bwMode="auto">
          <a:xfrm>
            <a:off x="37212977" y="5047880"/>
            <a:ext cx="5952003"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158472" y="441960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212977" y="2780867"/>
            <a:ext cx="5952003"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212977" y="2035363"/>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17893" y="490770"/>
            <a:ext cx="5952003" cy="1376522"/>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76400" y="29287881"/>
            <a:ext cx="3879524" cy="3418591"/>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72600" y="14740897"/>
            <a:ext cx="1546726" cy="1546726"/>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00674" y="14740897"/>
            <a:ext cx="1546726" cy="1546726"/>
          </a:xfrm>
          <a:prstGeom prst="rect">
            <a:avLst/>
          </a:prstGeom>
        </p:spPr>
      </p:pic>
      <p:sp>
        <p:nvSpPr>
          <p:cNvPr id="29" name="Pentagon 28"/>
          <p:cNvSpPr/>
          <p:nvPr/>
        </p:nvSpPr>
        <p:spPr>
          <a:xfrm rot="16200000">
            <a:off x="10329673" y="8199850"/>
            <a:ext cx="95120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Pentagon 29"/>
          <p:cNvSpPr/>
          <p:nvPr/>
        </p:nvSpPr>
        <p:spPr>
          <a:xfrm rot="16200000">
            <a:off x="9582910" y="8203660"/>
            <a:ext cx="951971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1910522" y="11964155"/>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Pentagon 28"/>
          <p:cNvSpPr/>
          <p:nvPr/>
        </p:nvSpPr>
        <p:spPr>
          <a:xfrm rot="16200000">
            <a:off x="13386394" y="978025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Pentagon 29"/>
          <p:cNvSpPr/>
          <p:nvPr/>
        </p:nvSpPr>
        <p:spPr>
          <a:xfrm rot="16200000">
            <a:off x="12643441" y="978787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5120112" y="7590508"/>
            <a:ext cx="1440189"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5877361" y="7590507"/>
            <a:ext cx="144018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4860754" y="978025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1" name="Pentagon 29"/>
          <p:cNvSpPr/>
          <p:nvPr/>
        </p:nvSpPr>
        <p:spPr>
          <a:xfrm rot="16200000">
            <a:off x="14117801" y="978787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6594474" y="7590509"/>
            <a:ext cx="144018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7351722" y="7590508"/>
            <a:ext cx="144018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1167569" y="11971775"/>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Pentagon 30"/>
          <p:cNvSpPr/>
          <p:nvPr/>
        </p:nvSpPr>
        <p:spPr>
          <a:xfrm rot="16200000">
            <a:off x="22636909" y="11975583"/>
            <a:ext cx="399061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37"/>
          <p:cNvSpPr/>
          <p:nvPr/>
        </p:nvSpPr>
        <p:spPr>
          <a:xfrm>
            <a:off x="6684214" y="12755940"/>
            <a:ext cx="32409079" cy="1569660"/>
          </a:xfrm>
          <a:prstGeom prst="rect">
            <a:avLst/>
          </a:prstGeom>
          <a:noFill/>
          <a:ln>
            <a:noFill/>
          </a:ln>
        </p:spPr>
        <p:txBody>
          <a:bodyPr wrap="square">
            <a:spAutoFit/>
          </a:bodyPr>
          <a:lstStyle/>
          <a:p>
            <a:r>
              <a:rPr lang="en-US" sz="3200" b="1" dirty="0">
                <a:solidFill>
                  <a:schemeClr val="bg1"/>
                </a:solidFill>
                <a:highlight>
                  <a:srgbClr val="000000"/>
                </a:highlight>
                <a:latin typeface="Courier New" panose="02070309020205020404" pitchFamily="49" charset="0"/>
                <a:cs typeface="Courier New" panose="02070309020205020404" pitchFamily="49" charset="0"/>
              </a:rPr>
              <a:t>04 80 16 1A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52 A3 40 80</a:t>
            </a:r>
            <a:r>
              <a:rPr lang="en-US" sz="3200" b="1" dirty="0">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31 48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E1</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10</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12</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00</a:t>
            </a:r>
            <a:r>
              <a:rPr lang="fi-FI" sz="3200" b="1" dirty="0">
                <a:latin typeface="Courier New" panose="02070309020205020404" pitchFamily="49" charset="0"/>
                <a:cs typeface="Courier New" panose="02070309020205020404" pitchFamily="49" charset="0"/>
              </a:rPr>
              <a:t> </a:t>
            </a:r>
            <a:r>
              <a:rPr lang="fi-FI" sz="3200" b="1" dirty="0">
                <a:solidFill>
                  <a:srgbClr val="00B0F0"/>
                </a:solidFill>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a:t>
            </a:r>
            <a:r>
              <a:rPr lang="fi-FI" sz="3200" b="1" dirty="0">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BD</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04 00 00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05 -- --</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FF FF FF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00 --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10" name="TextBox 9"/>
          <p:cNvSpPr txBox="1"/>
          <p:nvPr/>
        </p:nvSpPr>
        <p:spPr>
          <a:xfrm rot="16200000">
            <a:off x="13466468" y="4546312"/>
            <a:ext cx="17525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4223716" y="4546312"/>
            <a:ext cx="17525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2161656" y="10954730"/>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2894082" y="10954730"/>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3201513" y="19117066"/>
            <a:ext cx="306405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2462465" y="19120781"/>
            <a:ext cx="305624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3933571" y="18642164"/>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3190618" y="18649784"/>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3099314" y="19428060"/>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3831741" y="19428059"/>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4293733" y="19335292"/>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5055734" y="19335291"/>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5370529" y="1861840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4627576" y="1862602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5913388"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6670636"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6844889" y="1861840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6101936" y="1862602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7387748"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8144996"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3926452" y="19117063"/>
            <a:ext cx="3064050"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7526256" y="16794540"/>
            <a:ext cx="32409079" cy="1569660"/>
          </a:xfrm>
          <a:prstGeom prst="rect">
            <a:avLst/>
          </a:prstGeom>
          <a:noFill/>
          <a:ln>
            <a:noFill/>
          </a:ln>
        </p:spPr>
        <p:txBody>
          <a:bodyPr wrap="square">
            <a:spAutoFit/>
          </a:bodyPr>
          <a:lstStyle/>
          <a:p>
            <a:r>
              <a:rPr lang="en-US" sz="3200" b="1" dirty="0">
                <a:solidFill>
                  <a:schemeClr val="bg1"/>
                </a:solidFill>
                <a:highlight>
                  <a:srgbClr val="000000"/>
                </a:highlight>
                <a:latin typeface="Courier New" panose="02070309020205020404" pitchFamily="49" charset="0"/>
                <a:cs typeface="Courier New" panose="02070309020205020404" pitchFamily="49" charset="0"/>
              </a:rPr>
              <a:t>04 80 16 1A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52 A3 40 80</a:t>
            </a:r>
            <a:r>
              <a:rPr lang="en-US" sz="3200" b="1" dirty="0">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31 48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E1</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10</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12</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00</a:t>
            </a:r>
            <a:r>
              <a:rPr lang="fi-FI" sz="3200" b="1" dirty="0">
                <a:latin typeface="Courier New" panose="02070309020205020404" pitchFamily="49" charset="0"/>
                <a:cs typeface="Courier New" panose="02070309020205020404" pitchFamily="49" charset="0"/>
              </a:rPr>
              <a:t> </a:t>
            </a:r>
            <a:r>
              <a:rPr lang="fi-FI" sz="3200" b="1" dirty="0">
                <a:solidFill>
                  <a:schemeClr val="accent3"/>
                </a:solidFill>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BD</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04 00 00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05 -- --</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FF FF FF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00 --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89" name="Rectangle: Rounded Corners 88"/>
          <p:cNvSpPr/>
          <p:nvPr/>
        </p:nvSpPr>
        <p:spPr>
          <a:xfrm>
            <a:off x="14097003" y="21234853"/>
            <a:ext cx="19277973" cy="7323484"/>
          </a:xfrm>
          <a:prstGeom prst="roundRect">
            <a:avLst/>
          </a:prstGeom>
          <a:solidFill>
            <a:schemeClr val="tx1">
              <a:alpha val="15000"/>
            </a:schemeClr>
          </a:solidFill>
          <a:ln w="203200" cmpd="tri">
            <a:gradFill flip="none" rotWithShape="1">
              <a:gsLst>
                <a:gs pos="100000">
                  <a:schemeClr val="tx1"/>
                </a:gs>
                <a:gs pos="0">
                  <a:schemeClr val="bg1"/>
                </a:gs>
              </a:gsLst>
              <a:lin ang="5400000" scaled="1"/>
              <a:tileRect/>
            </a:grad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a:solidFill>
                <a:schemeClr val="dk1"/>
              </a:solidFill>
            </a:endParaRPr>
          </a:p>
        </p:txBody>
      </p:sp>
      <p:sp>
        <p:nvSpPr>
          <p:cNvPr id="90" name="Rectangle: Diagonal Corners Snipped 89"/>
          <p:cNvSpPr/>
          <p:nvPr/>
        </p:nvSpPr>
        <p:spPr>
          <a:xfrm rot="10800000" flipH="1">
            <a:off x="15536283" y="3697187"/>
            <a:ext cx="20506317" cy="2942369"/>
          </a:xfrm>
          <a:prstGeom prst="snip2DiagRect">
            <a:avLst/>
          </a:prstGeom>
          <a:gradFill>
            <a:gsLst>
              <a:gs pos="100000">
                <a:srgbClr val="FF0000"/>
              </a:gs>
              <a:gs pos="90000">
                <a:srgbClr val="808080">
                  <a:alpha val="1500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4050378" y="390202"/>
            <a:ext cx="21992222" cy="2942369"/>
          </a:xfrm>
          <a:prstGeom prst="snip2DiagRect">
            <a:avLst/>
          </a:prstGeom>
          <a:gradFill>
            <a:gsLst>
              <a:gs pos="100000">
                <a:srgbClr val="ECEC14"/>
              </a:gs>
              <a:gs pos="85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2920924" y="7003823"/>
            <a:ext cx="13121676" cy="2942369"/>
          </a:xfrm>
          <a:prstGeom prst="snip2DiagRect">
            <a:avLst/>
          </a:prstGeom>
          <a:gradFill>
            <a:gsLst>
              <a:gs pos="100000">
                <a:srgbClr val="ECEC14"/>
              </a:gs>
              <a:gs pos="84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TextBox 93"/>
          <p:cNvSpPr txBox="1"/>
          <p:nvPr/>
        </p:nvSpPr>
        <p:spPr>
          <a:xfrm>
            <a:off x="14325600" y="533400"/>
            <a:ext cx="21488399"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STATIC LOCK BYTES:</a:t>
            </a:r>
            <a:r>
              <a:rPr lang="en-US"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Field Programmable Read-Only Locking Mechanism</a:t>
            </a:r>
          </a:p>
          <a:p>
            <a:r>
              <a:rPr lang="en-US" sz="2400" b="1" dirty="0">
                <a:latin typeface="Courier New" panose="02070309020205020404" pitchFamily="49" charset="0"/>
                <a:cs typeface="Courier New" panose="02070309020205020404" pitchFamily="49" charset="0"/>
              </a:rPr>
              <a:t>MEMORY LOCATION:   </a:t>
            </a:r>
            <a:r>
              <a:rPr lang="en-US" sz="2400" dirty="0">
                <a:latin typeface="Courier New" panose="02070309020205020404" pitchFamily="49" charset="0"/>
                <a:cs typeface="Courier New" panose="02070309020205020404" pitchFamily="49" charset="0"/>
              </a:rPr>
              <a:t>PAGE 02h (Hex)</a:t>
            </a:r>
          </a:p>
          <a:p>
            <a:r>
              <a:rPr lang="en-US" sz="2400" b="1" dirty="0">
                <a:latin typeface="Courier New" panose="02070309020205020404" pitchFamily="49" charset="0"/>
                <a:cs typeface="Courier New" panose="02070309020205020404" pitchFamily="49" charset="0"/>
              </a:rPr>
              <a:t>DETAILS:</a:t>
            </a:r>
            <a:r>
              <a:rPr lang="en-US" sz="2400" dirty="0">
                <a:latin typeface="Courier New" panose="02070309020205020404" pitchFamily="49" charset="0"/>
                <a:cs typeface="Courier New" panose="02070309020205020404" pitchFamily="49" charset="0"/>
              </a:rPr>
              <a:t>           Each bit represents an individual 16-bit page from 03h to 0Fh. Bits set to 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permanently lock their corresponding pages as read-only.</a:t>
            </a:r>
          </a:p>
        </p:txBody>
      </p:sp>
      <p:sp>
        <p:nvSpPr>
          <p:cNvPr id="96" name="TextBox 95"/>
          <p:cNvSpPr txBox="1"/>
          <p:nvPr/>
        </p:nvSpPr>
        <p:spPr>
          <a:xfrm rot="16200000">
            <a:off x="23645801" y="10983869"/>
            <a:ext cx="198388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4564166" y="19428059"/>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graphicFrame>
        <p:nvGraphicFramePr>
          <p:cNvPr id="6" name="Table 5"/>
          <p:cNvGraphicFramePr>
            <a:graphicFrameLocks noGrp="1"/>
          </p:cNvGraphicFramePr>
          <p:nvPr>
            <p:extLst>
              <p:ext uri="{D42A27DB-BD31-4B8C-83A1-F6EECF244321}">
                <p14:modId xmlns:p14="http://schemas.microsoft.com/office/powerpoint/2010/main" val="2729954717"/>
              </p:ext>
            </p:extLst>
          </p:nvPr>
        </p:nvGraphicFramePr>
        <p:xfrm>
          <a:off x="14325600" y="2133600"/>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L7</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L6</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L5</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L4</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3217856295"/>
              </p:ext>
            </p:extLst>
          </p:nvPr>
        </p:nvGraphicFramePr>
        <p:xfrm>
          <a:off x="25017888" y="2104707"/>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5" name="TextBox 74"/>
          <p:cNvSpPr txBox="1"/>
          <p:nvPr/>
        </p:nvSpPr>
        <p:spPr>
          <a:xfrm>
            <a:off x="15760124" y="3924300"/>
            <a:ext cx="20053875"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Capability Container:</a:t>
            </a:r>
            <a:r>
              <a:rPr lang="en-US"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One Time Programmable Bits</a:t>
            </a:r>
          </a:p>
          <a:p>
            <a:r>
              <a:rPr lang="en-US" sz="2400" b="1" dirty="0">
                <a:latin typeface="Courier New" panose="02070309020205020404" pitchFamily="49" charset="0"/>
                <a:cs typeface="Courier New" panose="02070309020205020404" pitchFamily="49" charset="0"/>
              </a:rPr>
              <a:t>MEMORY LOCATION:      </a:t>
            </a:r>
            <a:r>
              <a:rPr lang="en-US" sz="2400" dirty="0">
                <a:latin typeface="Courier New" panose="02070309020205020404" pitchFamily="49" charset="0"/>
                <a:cs typeface="Courier New" panose="02070309020205020404" pitchFamily="49" charset="0"/>
              </a:rPr>
              <a:t>PAGE 03h</a:t>
            </a:r>
          </a:p>
          <a:p>
            <a:r>
              <a:rPr lang="en-US" sz="2400" b="1" dirty="0">
                <a:latin typeface="Courier New" panose="02070309020205020404" pitchFamily="49" charset="0"/>
                <a:cs typeface="Courier New" panose="02070309020205020404" pitchFamily="49" charset="0"/>
              </a:rPr>
              <a:t>DETAILS:              Writability set according to Static Lock Bytes. Stores control data for managing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NFC Forum defined data inside the tag. </a:t>
            </a:r>
            <a:endParaRPr lang="en-US" sz="2400" dirty="0">
              <a:latin typeface="Courier New" panose="02070309020205020404" pitchFamily="49" charset="0"/>
              <a:cs typeface="Courier New" panose="02070309020205020404" pitchFamily="49" charset="0"/>
            </a:endParaRPr>
          </a:p>
        </p:txBody>
      </p:sp>
      <p:graphicFrame>
        <p:nvGraphicFramePr>
          <p:cNvPr id="76" name="Table 75"/>
          <p:cNvGraphicFramePr>
            <a:graphicFrameLocks noGrp="1"/>
          </p:cNvGraphicFramePr>
          <p:nvPr>
            <p:extLst>
              <p:ext uri="{D42A27DB-BD31-4B8C-83A1-F6EECF244321}">
                <p14:modId xmlns:p14="http://schemas.microsoft.com/office/powerpoint/2010/main" val="958015606"/>
              </p:ext>
            </p:extLst>
          </p:nvPr>
        </p:nvGraphicFramePr>
        <p:xfrm>
          <a:off x="17297400" y="5562600"/>
          <a:ext cx="18129199" cy="914400"/>
        </p:xfrm>
        <a:graphic>
          <a:graphicData uri="http://schemas.openxmlformats.org/drawingml/2006/table">
            <a:tbl>
              <a:tblPr>
                <a:effectLst/>
                <a:tableStyleId>{5C22544A-7EE6-4342-B048-85BDC9FD1C3A}</a:tableStyleId>
              </a:tblPr>
              <a:tblGrid>
                <a:gridCol w="3733732">
                  <a:extLst>
                    <a:ext uri="{9D8B030D-6E8A-4147-A177-3AD203B41FA5}">
                      <a16:colId xmlns:a16="http://schemas.microsoft.com/office/drawing/2014/main" val="3022783514"/>
                    </a:ext>
                  </a:extLst>
                </a:gridCol>
                <a:gridCol w="4798489">
                  <a:extLst>
                    <a:ext uri="{9D8B030D-6E8A-4147-A177-3AD203B41FA5}">
                      <a16:colId xmlns:a16="http://schemas.microsoft.com/office/drawing/2014/main" val="757080785"/>
                    </a:ext>
                  </a:extLst>
                </a:gridCol>
                <a:gridCol w="4798489">
                  <a:extLst>
                    <a:ext uri="{9D8B030D-6E8A-4147-A177-3AD203B41FA5}">
                      <a16:colId xmlns:a16="http://schemas.microsoft.com/office/drawing/2014/main" val="2276908230"/>
                    </a:ext>
                  </a:extLst>
                </a:gridCol>
                <a:gridCol w="4798489">
                  <a:extLst>
                    <a:ext uri="{9D8B030D-6E8A-4147-A177-3AD203B41FA5}">
                      <a16:colId xmlns:a16="http://schemas.microsoft.com/office/drawing/2014/main" val="645744466"/>
                    </a:ext>
                  </a:extLst>
                </a:gridCol>
              </a:tblGrid>
              <a:tr h="442884">
                <a:tc>
                  <a:txBody>
                    <a:bodyPr/>
                    <a:lstStyle/>
                    <a:p>
                      <a:pPr algn="ctr"/>
                      <a:r>
                        <a:rPr lang="en-US" sz="2400" dirty="0">
                          <a:solidFill>
                            <a:schemeClr val="bg1"/>
                          </a:solidFill>
                          <a:latin typeface="Courier New" panose="02070309020205020404" pitchFamily="49" charset="0"/>
                          <a:cs typeface="Courier New" panose="02070309020205020404" pitchFamily="49" charset="0"/>
                        </a:rPr>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3739609"/>
                  </a:ext>
                </a:extLst>
              </a:tr>
              <a:tr h="442884">
                <a:tc>
                  <a:txBody>
                    <a:bodyPr/>
                    <a:lstStyle/>
                    <a:p>
                      <a:pPr algn="ctr"/>
                      <a:r>
                        <a:rPr lang="en-US" sz="2400" dirty="0">
                          <a:latin typeface="Courier New" panose="02070309020205020404" pitchFamily="49" charset="0"/>
                          <a:cs typeface="Courier New" panose="02070309020205020404" pitchFamily="49" charset="0"/>
                        </a:rPr>
                        <a:t>Magic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NFC Type 2 Version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Data Area (144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R/W Access (No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Tree>
    <p:extLst>
      <p:ext uri="{BB962C8B-B14F-4D97-AF65-F5344CB8AC3E}">
        <p14:creationId xmlns:p14="http://schemas.microsoft.com/office/powerpoint/2010/main" val="164723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4200" y="12885763"/>
            <a:ext cx="5127475"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95" y="179691"/>
            <a:ext cx="5952005" cy="327026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504" y="22804130"/>
            <a:ext cx="13426001" cy="47913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55916" y="27885149"/>
            <a:ext cx="13430484" cy="480059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3117" y="11125200"/>
            <a:ext cx="13430483" cy="11133163"/>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381000" y="12496800"/>
            <a:ext cx="7848600" cy="64770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marL="0" marR="0" lvl="0" indent="0" algn="just" defTabSz="457200" eaLnBrk="1" fontAlgn="auto" latinLnBrk="0" hangingPunct="1">
              <a:lnSpc>
                <a:spcPct val="100000"/>
              </a:lnSpc>
              <a:spcBef>
                <a:spcPts val="0"/>
              </a:spcBef>
              <a:spcAft>
                <a:spcPts val="0"/>
              </a:spcAft>
              <a:buClrTx/>
              <a:buSzTx/>
              <a:buFontTx/>
              <a:buNone/>
              <a:tabLst/>
              <a:defRPr/>
            </a:pPr>
            <a:r>
              <a:rPr lang="en-US" sz="36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a:t>
            </a:r>
          </a:p>
          <a:p>
            <a:pPr lvl="0" algn="just" defTabSz="457200">
              <a:defRPr/>
            </a:pPr>
            <a:endParaRPr lang="en-US" sz="3600" kern="0" dirty="0">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9" name="Text Box 27"/>
          <p:cNvSpPr txBox="1">
            <a:spLocks noChangeArrowheads="1"/>
          </p:cNvSpPr>
          <p:nvPr/>
        </p:nvSpPr>
        <p:spPr bwMode="auto">
          <a:xfrm>
            <a:off x="428906" y="11493125"/>
            <a:ext cx="7752789" cy="1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17797287" y="25122985"/>
            <a:ext cx="8582142" cy="654423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18164058" y="3773856"/>
            <a:ext cx="7848600" cy="4352283"/>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35760212" y="11781113"/>
            <a:ext cx="7848600" cy="75433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Smartphone devices that are NFC-enable operate in reader/writer mode, one of three modes defined by the NFC Forum, when interfacing with passive NFC tags. RF interfaces must be compliant with the ISO 14443 standard in order to generate, transmit, and receive messages on ISO/IEC 18000-3 air interface which describes the parameters for air interface communications at 13.56 </a:t>
            </a:r>
            <a:r>
              <a:rPr lang="en-US" sz="3600" kern="0" dirty="0" err="1">
                <a:latin typeface="Century Schoolbook" panose="02040604050505020304"/>
              </a:rPr>
              <a:t>MHz.</a:t>
            </a:r>
            <a:endParaRPr lang="en-US" sz="3600" kern="0" dirty="0">
              <a:latin typeface="Century Schoolbook" panose="02040604050505020304"/>
            </a:endParaRPr>
          </a:p>
        </p:txBody>
      </p:sp>
      <p:sp>
        <p:nvSpPr>
          <p:cNvPr id="13" name="Text Box 27"/>
          <p:cNvSpPr txBox="1">
            <a:spLocks noChangeArrowheads="1"/>
          </p:cNvSpPr>
          <p:nvPr/>
        </p:nvSpPr>
        <p:spPr bwMode="auto">
          <a:xfrm>
            <a:off x="17797287" y="22302292"/>
            <a:ext cx="8582142" cy="10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3761</TotalTime>
  <Words>883</Words>
  <Application>Microsoft Office PowerPoint</Application>
  <PresentationFormat>Custom</PresentationFormat>
  <Paragraphs>86</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Black</vt:lpstr>
      <vt:lpstr>Calibri</vt:lpstr>
      <vt:lpstr>Century Schoolbook</vt:lpstr>
      <vt:lpstr>Courier New</vt:lpstr>
      <vt:lpstr>Segoe UI Black</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137</cp:revision>
  <dcterms:created xsi:type="dcterms:W3CDTF">2006-08-16T00:00:00Z</dcterms:created>
  <dcterms:modified xsi:type="dcterms:W3CDTF">2017-02-23T04:27:13Z</dcterms:modified>
</cp:coreProperties>
</file>