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4" d="100"/>
          <a:sy n="14" d="100"/>
        </p:scale>
        <p:origin x="1812" y="162"/>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2/22/2017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2/22/2017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5867400" y="15383199"/>
            <a:ext cx="33885959" cy="2401765"/>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sp>
        <p:nvSpPr>
          <p:cNvPr id="28" name="Text Box 26"/>
          <p:cNvSpPr txBox="1">
            <a:spLocks noChangeArrowheads="1"/>
          </p:cNvSpPr>
          <p:nvPr/>
        </p:nvSpPr>
        <p:spPr bwMode="auto">
          <a:xfrm>
            <a:off x="6892116" y="30251400"/>
            <a:ext cx="26482860" cy="233690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800" kern="0" dirty="0"/>
              <a:t>M. Roland and J. Langer, "Digital Signature Records for the NFC Data Exchange Format," 2010 Second International Workshop on Near Field Communication, Monaco, 2010, pp. 71-76. </a:t>
            </a:r>
            <a:r>
              <a:rPr lang="en-US" sz="1800" kern="0" dirty="0" err="1"/>
              <a:t>doi</a:t>
            </a:r>
            <a:r>
              <a:rPr lang="en-US" sz="1800" kern="0" dirty="0"/>
              <a:t>: 10.1109/NFC.2010.10</a:t>
            </a:r>
          </a:p>
          <a:p>
            <a:pPr marL="457200" lvl="0" indent="-457200" defTabSz="457200">
              <a:spcAft>
                <a:spcPct val="50000"/>
              </a:spcAft>
              <a:buFont typeface="+mj-lt"/>
              <a:buAutoNum type="arabicPeriod"/>
              <a:defRPr/>
            </a:pPr>
            <a:r>
              <a:rPr lang="en-US" sz="1800" kern="0" dirty="0"/>
              <a:t>B. Jepson, D. Coleman, and T. </a:t>
            </a:r>
            <a:r>
              <a:rPr lang="en-US" sz="1800" kern="0" dirty="0" err="1"/>
              <a:t>Igoe</a:t>
            </a:r>
            <a:r>
              <a:rPr lang="en-US" sz="18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8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8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8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4097002" y="29810864"/>
            <a:ext cx="19277973" cy="44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6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95" y="533400"/>
            <a:ext cx="5952005" cy="31752762"/>
          </a:xfrm>
          <a:prstGeom prst="rect">
            <a:avLst/>
          </a:prstGeom>
        </p:spPr>
      </p:pic>
      <p:sp>
        <p:nvSpPr>
          <p:cNvPr id="44" name="Striped Right Arrow 43"/>
          <p:cNvSpPr/>
          <p:nvPr/>
        </p:nvSpPr>
        <p:spPr>
          <a:xfrm rot="10800000">
            <a:off x="4953000" y="12651967"/>
            <a:ext cx="34932840" cy="4343400"/>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74976" y="30251400"/>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93293" y="13748061"/>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6684214" y="16678599"/>
            <a:ext cx="33983545" cy="4343400"/>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212977" y="5166710"/>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158472" y="453843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212977" y="289969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212977" y="215419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17893" y="60960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76400" y="29287881"/>
            <a:ext cx="3879524" cy="3418591"/>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72600" y="16027096"/>
            <a:ext cx="1546726" cy="1546726"/>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00674" y="16027096"/>
            <a:ext cx="1546726" cy="1546726"/>
          </a:xfrm>
          <a:prstGeom prst="rect">
            <a:avLst/>
          </a:prstGeom>
        </p:spPr>
      </p:pic>
      <p:sp>
        <p:nvSpPr>
          <p:cNvPr id="29" name="Pentagon 28"/>
          <p:cNvSpPr/>
          <p:nvPr/>
        </p:nvSpPr>
        <p:spPr>
          <a:xfrm rot="16200000">
            <a:off x="10329673" y="9486049"/>
            <a:ext cx="95120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9582910" y="9489859"/>
            <a:ext cx="951971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1910522" y="1325035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Pentagon 28"/>
          <p:cNvSpPr/>
          <p:nvPr/>
        </p:nvSpPr>
        <p:spPr>
          <a:xfrm rot="16200000">
            <a:off x="13386394" y="11066458"/>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Pentagon 29"/>
          <p:cNvSpPr/>
          <p:nvPr/>
        </p:nvSpPr>
        <p:spPr>
          <a:xfrm rot="16200000">
            <a:off x="12643441" y="11074078"/>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5120112" y="8876707"/>
            <a:ext cx="144018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5877361" y="8876706"/>
            <a:ext cx="144018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4860754" y="11066458"/>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Pentagon 29"/>
          <p:cNvSpPr/>
          <p:nvPr/>
        </p:nvSpPr>
        <p:spPr>
          <a:xfrm rot="16200000">
            <a:off x="14117801" y="11074078"/>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6594474" y="8876708"/>
            <a:ext cx="144018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7351722" y="8876707"/>
            <a:ext cx="144018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1167569" y="1325797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Pentagon 30"/>
          <p:cNvSpPr/>
          <p:nvPr/>
        </p:nvSpPr>
        <p:spPr>
          <a:xfrm rot="16200000">
            <a:off x="22636909" y="13261782"/>
            <a:ext cx="399061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6684214" y="14042139"/>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E1</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10</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12</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00</a:t>
            </a:r>
            <a:r>
              <a:rPr lang="fi-FI" sz="3200" b="1" dirty="0">
                <a:latin typeface="Courier New" panose="02070309020205020404" pitchFamily="49" charset="0"/>
                <a:cs typeface="Courier New" panose="02070309020205020404" pitchFamily="49" charset="0"/>
              </a:rPr>
              <a:t> </a:t>
            </a:r>
            <a:r>
              <a:rPr lang="fi-FI" sz="3200" b="1" dirty="0">
                <a:solidFill>
                  <a:srgbClr val="00B0F0"/>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a:t>
            </a:r>
            <a:r>
              <a:rPr lang="fi-FI" sz="3200" b="1" dirty="0">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10" name="TextBox 9"/>
          <p:cNvSpPr txBox="1"/>
          <p:nvPr/>
        </p:nvSpPr>
        <p:spPr>
          <a:xfrm rot="16200000">
            <a:off x="13466468" y="5832511"/>
            <a:ext cx="17525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4223716" y="5832511"/>
            <a:ext cx="17525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2161656" y="12240929"/>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2894082" y="12240929"/>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3201513" y="20403265"/>
            <a:ext cx="306405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2462465" y="20406980"/>
            <a:ext cx="305624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3933571" y="19928363"/>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3190618" y="19935983"/>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3099314" y="20714259"/>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3831741" y="20714258"/>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4293733" y="20621491"/>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5055734" y="20621490"/>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5370529" y="19904600"/>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4627576" y="19912220"/>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5913388" y="20729612"/>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6670636" y="20729612"/>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6844889" y="19904600"/>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6101936" y="19912220"/>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7387748" y="20729612"/>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8144996" y="20729612"/>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3926452" y="20403262"/>
            <a:ext cx="306405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7526256" y="18080739"/>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E1</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10</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12</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00</a:t>
            </a:r>
            <a:r>
              <a:rPr lang="fi-FI" sz="3200" b="1" dirty="0">
                <a:latin typeface="Courier New" panose="02070309020205020404" pitchFamily="49" charset="0"/>
                <a:cs typeface="Courier New" panose="02070309020205020404" pitchFamily="49" charset="0"/>
              </a:rPr>
              <a:t> </a:t>
            </a:r>
            <a:r>
              <a:rPr lang="fi-FI" sz="3200" b="1" dirty="0">
                <a:solidFill>
                  <a:schemeClr val="accent3"/>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89" name="Rectangle: Rounded Corners 88"/>
          <p:cNvSpPr/>
          <p:nvPr/>
        </p:nvSpPr>
        <p:spPr>
          <a:xfrm>
            <a:off x="6892116" y="22646138"/>
            <a:ext cx="36218359" cy="6111169"/>
          </a:xfrm>
          <a:prstGeom prst="roundRect">
            <a:avLst/>
          </a:prstGeom>
          <a:solidFill>
            <a:schemeClr val="tx1">
              <a:alpha val="15000"/>
            </a:schemeClr>
          </a:solidFill>
          <a:ln w="203200" cmpd="tri">
            <a:gradFill flip="none" rotWithShape="1">
              <a:gsLst>
                <a:gs pos="100000">
                  <a:schemeClr val="tx1"/>
                </a:gs>
                <a:gs pos="0">
                  <a:schemeClr val="bg1"/>
                </a:gs>
              </a:gsLst>
              <a:lin ang="5400000" scaled="1"/>
              <a:tileRect/>
            </a:grad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a:solidFill>
                <a:schemeClr val="dk1"/>
              </a:solidFill>
            </a:endParaRPr>
          </a:p>
        </p:txBody>
      </p:sp>
      <p:sp>
        <p:nvSpPr>
          <p:cNvPr id="90" name="Rectangle: Diagonal Corners Snipped 89"/>
          <p:cNvSpPr/>
          <p:nvPr/>
        </p:nvSpPr>
        <p:spPr>
          <a:xfrm rot="10800000" flipH="1">
            <a:off x="15536283" y="4983386"/>
            <a:ext cx="20506317" cy="2942369"/>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4050378" y="1676401"/>
            <a:ext cx="21992222" cy="2942369"/>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2920924" y="8290022"/>
            <a:ext cx="13121676" cy="2942369"/>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TextBox 93"/>
          <p:cNvSpPr txBox="1"/>
          <p:nvPr/>
        </p:nvSpPr>
        <p:spPr>
          <a:xfrm>
            <a:off x="14325600" y="1819599"/>
            <a:ext cx="21488399"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STATIC LOCK BYTES:</a:t>
            </a:r>
            <a:r>
              <a:rPr lang="en-US" sz="2400" dirty="0">
                <a:latin typeface="Courier New" panose="02070309020205020404" pitchFamily="49" charset="0"/>
                <a:cs typeface="Courier New" panose="02070309020205020404" pitchFamily="49" charset="0"/>
              </a:rPr>
              <a:t> Field Programmable Read-Only Locking Mechanism</a:t>
            </a:r>
          </a:p>
          <a:p>
            <a:r>
              <a:rPr lang="en-US" sz="2400" b="1" dirty="0">
                <a:latin typeface="Courier New" panose="02070309020205020404" pitchFamily="49" charset="0"/>
                <a:cs typeface="Courier New" panose="02070309020205020404" pitchFamily="49" charset="0"/>
              </a:rPr>
              <a:t>MEMORY LOCATION:   </a:t>
            </a:r>
            <a:r>
              <a:rPr lang="en-US" sz="2400" dirty="0">
                <a:latin typeface="Courier New" panose="02070309020205020404" pitchFamily="49" charset="0"/>
                <a:cs typeface="Courier New" panose="02070309020205020404" pitchFamily="49" charset="0"/>
              </a:rPr>
              <a:t>PAGE 02h (Hex)</a:t>
            </a:r>
          </a:p>
          <a:p>
            <a:r>
              <a:rPr lang="en-US" sz="2400" b="1" dirty="0">
                <a:latin typeface="Courier New" panose="02070309020205020404" pitchFamily="49" charset="0"/>
                <a:cs typeface="Courier New" panose="02070309020205020404" pitchFamily="49" charset="0"/>
              </a:rPr>
              <a:t>DETAILS:</a:t>
            </a:r>
            <a:r>
              <a:rPr lang="en-US" sz="2400" dirty="0">
                <a:latin typeface="Courier New" panose="02070309020205020404" pitchFamily="49" charset="0"/>
                <a:cs typeface="Courier New" panose="02070309020205020404" pitchFamily="49" charset="0"/>
              </a:rPr>
              <a:t>           Each bit represents an individual 16-bit page from 03h to 0Fh. Bits set to 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permanently lock their corresponding pages as read-only.</a:t>
            </a:r>
          </a:p>
        </p:txBody>
      </p:sp>
      <p:sp>
        <p:nvSpPr>
          <p:cNvPr id="96" name="TextBox 95"/>
          <p:cNvSpPr txBox="1"/>
          <p:nvPr/>
        </p:nvSpPr>
        <p:spPr>
          <a:xfrm rot="16200000">
            <a:off x="23645801" y="12270068"/>
            <a:ext cx="198388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4564166" y="20714258"/>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3663597049"/>
              </p:ext>
            </p:extLst>
          </p:nvPr>
        </p:nvGraphicFramePr>
        <p:xfrm>
          <a:off x="14325600" y="3419799"/>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988606005"/>
              </p:ext>
            </p:extLst>
          </p:nvPr>
        </p:nvGraphicFramePr>
        <p:xfrm>
          <a:off x="25017888" y="3390906"/>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5760124" y="5210499"/>
            <a:ext cx="20053875"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Capability Container:</a:t>
            </a:r>
            <a:r>
              <a:rPr lang="en-US" sz="2400" dirty="0">
                <a:latin typeface="Courier New" panose="02070309020205020404" pitchFamily="49" charset="0"/>
                <a:cs typeface="Courier New" panose="02070309020205020404" pitchFamily="49" charset="0"/>
              </a:rPr>
              <a:t> One Time Programmable Bits</a:t>
            </a:r>
          </a:p>
          <a:p>
            <a:r>
              <a:rPr lang="en-US" sz="2400" b="1" dirty="0">
                <a:latin typeface="Courier New" panose="02070309020205020404" pitchFamily="49" charset="0"/>
                <a:cs typeface="Courier New" panose="02070309020205020404" pitchFamily="49" charset="0"/>
              </a:rPr>
              <a:t>MEMORY LOCATION:      </a:t>
            </a:r>
            <a:r>
              <a:rPr lang="en-US" sz="2400" dirty="0">
                <a:latin typeface="Courier New" panose="02070309020205020404" pitchFamily="49" charset="0"/>
                <a:cs typeface="Courier New" panose="02070309020205020404" pitchFamily="49" charset="0"/>
              </a:rPr>
              <a:t>PAGE 03h</a:t>
            </a:r>
          </a:p>
          <a:p>
            <a:r>
              <a:rPr lang="en-US" sz="2400" b="1" dirty="0">
                <a:latin typeface="Courier New" panose="02070309020205020404" pitchFamily="49" charset="0"/>
                <a:cs typeface="Courier New" panose="02070309020205020404" pitchFamily="49" charset="0"/>
              </a:rPr>
              <a:t>DETAILS:              Writability set according to Static Lock Bytes. Stores control data for managing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NFC Forum defined data inside the tag. </a:t>
            </a:r>
            <a:endParaRPr lang="en-US" sz="2400" dirty="0">
              <a:latin typeface="Courier New" panose="02070309020205020404" pitchFamily="49" charset="0"/>
              <a:cs typeface="Courier New" panose="02070309020205020404" pitchFamily="49" charset="0"/>
            </a:endParaRPr>
          </a:p>
        </p:txBody>
      </p:sp>
      <p:graphicFrame>
        <p:nvGraphicFramePr>
          <p:cNvPr id="76" name="Table 75"/>
          <p:cNvGraphicFramePr>
            <a:graphicFrameLocks noGrp="1"/>
          </p:cNvGraphicFramePr>
          <p:nvPr>
            <p:extLst>
              <p:ext uri="{D42A27DB-BD31-4B8C-83A1-F6EECF244321}">
                <p14:modId xmlns:p14="http://schemas.microsoft.com/office/powerpoint/2010/main" val="3280008455"/>
              </p:ext>
            </p:extLst>
          </p:nvPr>
        </p:nvGraphicFramePr>
        <p:xfrm>
          <a:off x="17297400" y="6848799"/>
          <a:ext cx="18129199" cy="914400"/>
        </p:xfrm>
        <a:graphic>
          <a:graphicData uri="http://schemas.openxmlformats.org/drawingml/2006/table">
            <a:tbl>
              <a:tblPr>
                <a:effectLst/>
                <a:tableStyleId>{5C22544A-7EE6-4342-B048-85BDC9FD1C3A}</a:tableStyleId>
              </a:tblPr>
              <a:tblGrid>
                <a:gridCol w="3733732">
                  <a:extLst>
                    <a:ext uri="{9D8B030D-6E8A-4147-A177-3AD203B41FA5}">
                      <a16:colId xmlns:a16="http://schemas.microsoft.com/office/drawing/2014/main" val="3022783514"/>
                    </a:ext>
                  </a:extLst>
                </a:gridCol>
                <a:gridCol w="4798489">
                  <a:extLst>
                    <a:ext uri="{9D8B030D-6E8A-4147-A177-3AD203B41FA5}">
                      <a16:colId xmlns:a16="http://schemas.microsoft.com/office/drawing/2014/main" val="757080785"/>
                    </a:ext>
                  </a:extLst>
                </a:gridCol>
                <a:gridCol w="4798489">
                  <a:extLst>
                    <a:ext uri="{9D8B030D-6E8A-4147-A177-3AD203B41FA5}">
                      <a16:colId xmlns:a16="http://schemas.microsoft.com/office/drawing/2014/main" val="2276908230"/>
                    </a:ext>
                  </a:extLst>
                </a:gridCol>
                <a:gridCol w="4798489">
                  <a:extLst>
                    <a:ext uri="{9D8B030D-6E8A-4147-A177-3AD203B41FA5}">
                      <a16:colId xmlns:a16="http://schemas.microsoft.com/office/drawing/2014/main" val="645744466"/>
                    </a:ext>
                  </a:extLst>
                </a:gridCol>
              </a:tblGrid>
              <a:tr h="442884">
                <a:tc>
                  <a:txBody>
                    <a:bodyPr/>
                    <a:lstStyle/>
                    <a:p>
                      <a:pPr algn="ctr"/>
                      <a:r>
                        <a:rPr lang="en-US" sz="24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4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3768</TotalTime>
  <Words>883</Words>
  <Application>Microsoft Office PowerPoint</Application>
  <PresentationFormat>Custom</PresentationFormat>
  <Paragraphs>86</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Black</vt:lpstr>
      <vt:lpstr>Calibri</vt:lpstr>
      <vt:lpstr>Century Schoolbook</vt:lpstr>
      <vt:lpstr>Courier New</vt:lpstr>
      <vt:lpstr>Segoe UI Black</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140</cp:revision>
  <dcterms:created xsi:type="dcterms:W3CDTF">2006-08-16T00:00:00Z</dcterms:created>
  <dcterms:modified xsi:type="dcterms:W3CDTF">2017-02-23T04:56:31Z</dcterms:modified>
</cp:coreProperties>
</file>