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444444"/>
    <a:srgbClr val="2B2B2B"/>
    <a:srgbClr val="FF0000"/>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3478" autoAdjust="0"/>
  </p:normalViewPr>
  <p:slideViewPr>
    <p:cSldViewPr>
      <p:cViewPr>
        <p:scale>
          <a:sx n="20" d="100"/>
          <a:sy n="20" d="100"/>
        </p:scale>
        <p:origin x="948" y="-540"/>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4/11/2017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dirty="0"/>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dirty="0"/>
          </a:p>
        </p:txBody>
      </p:sp>
    </p:spTree>
    <p:extLst>
      <p:ext uri="{BB962C8B-B14F-4D97-AF65-F5344CB8AC3E}">
        <p14:creationId xmlns:p14="http://schemas.microsoft.com/office/powerpoint/2010/main" val="178031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4/11/2017</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11" Type="http://schemas.openxmlformats.org/officeDocument/2006/relationships/image" Target="../media/image8.PNG"/><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gs>
            <a:gs pos="100000">
              <a:srgbClr val="00B0F0"/>
            </a:gs>
          </a:gsLst>
          <a:lin ang="0" scaled="1"/>
        </a:gradFill>
        <a:effectLst/>
      </p:bgPr>
    </p:bg>
    <p:spTree>
      <p:nvGrpSpPr>
        <p:cNvPr id="1" name=""/>
        <p:cNvGrpSpPr/>
        <p:nvPr/>
      </p:nvGrpSpPr>
      <p:grpSpPr>
        <a:xfrm>
          <a:off x="0" y="0"/>
          <a:ext cx="0" cy="0"/>
          <a:chOff x="0" y="0"/>
          <a:chExt cx="0" cy="0"/>
        </a:xfrm>
      </p:grpSpPr>
      <p:graphicFrame>
        <p:nvGraphicFramePr>
          <p:cNvPr id="107" name="Table 106"/>
          <p:cNvGraphicFramePr>
            <a:graphicFrameLocks noGrp="1"/>
          </p:cNvGraphicFramePr>
          <p:nvPr>
            <p:extLst>
              <p:ext uri="{D42A27DB-BD31-4B8C-83A1-F6EECF244321}">
                <p14:modId xmlns:p14="http://schemas.microsoft.com/office/powerpoint/2010/main" val="2309260347"/>
              </p:ext>
            </p:extLst>
          </p:nvPr>
        </p:nvGraphicFramePr>
        <p:xfrm>
          <a:off x="36749323" y="228600"/>
          <a:ext cx="6747585" cy="4877212"/>
        </p:xfrm>
        <a:graphic>
          <a:graphicData uri="http://schemas.openxmlformats.org/drawingml/2006/table">
            <a:tbl>
              <a:tblPr firstRow="1" bandRow="1">
                <a:tableStyleId>{5C22544A-7EE6-4342-B048-85BDC9FD1C3A}</a:tableStyleId>
              </a:tblPr>
              <a:tblGrid>
                <a:gridCol w="6747585">
                  <a:extLst>
                    <a:ext uri="{9D8B030D-6E8A-4147-A177-3AD203B41FA5}">
                      <a16:colId xmlns:a16="http://schemas.microsoft.com/office/drawing/2014/main" val="4247442634"/>
                    </a:ext>
                  </a:extLst>
                </a:gridCol>
              </a:tblGrid>
              <a:tr h="4877212">
                <a:tc>
                  <a:txBody>
                    <a:bodyPr/>
                    <a:lstStyle/>
                    <a:p>
                      <a:endParaRPr lang="en-US" sz="2200" dirty="0">
                        <a:solidFill>
                          <a:schemeClr val="bg1"/>
                        </a:solidFill>
                      </a:endParaRPr>
                    </a:p>
                  </a:txBody>
                  <a:tcPr anchor="ctr">
                    <a:noFill/>
                  </a:tcPr>
                </a:tc>
                <a:extLst>
                  <a:ext uri="{0D108BD9-81ED-4DB2-BD59-A6C34878D82A}">
                    <a16:rowId xmlns:a16="http://schemas.microsoft.com/office/drawing/2014/main" val="4195021587"/>
                  </a:ext>
                </a:extLst>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4135035934"/>
              </p:ext>
            </p:extLst>
          </p:nvPr>
        </p:nvGraphicFramePr>
        <p:xfrm>
          <a:off x="12097941" y="21857679"/>
          <a:ext cx="24404923" cy="7630352"/>
        </p:xfrm>
        <a:graphic>
          <a:graphicData uri="http://schemas.openxmlformats.org/drawingml/2006/table">
            <a:tbl>
              <a:tblPr firstRow="1" bandRow="1">
                <a:tableStyleId>{5C22544A-7EE6-4342-B048-85BDC9FD1C3A}</a:tableStyleId>
              </a:tblPr>
              <a:tblGrid>
                <a:gridCol w="24404923">
                  <a:extLst>
                    <a:ext uri="{9D8B030D-6E8A-4147-A177-3AD203B41FA5}">
                      <a16:colId xmlns:a16="http://schemas.microsoft.com/office/drawing/2014/main" val="4247442634"/>
                    </a:ext>
                  </a:extLst>
                </a:gridCol>
              </a:tblGrid>
              <a:tr h="7630352">
                <a:tc>
                  <a:txBody>
                    <a:bodyPr/>
                    <a:lstStyle/>
                    <a:p>
                      <a:pPr algn="ctr"/>
                      <a:endParaRPr lang="en-US" sz="2400" dirty="0">
                        <a:solidFill>
                          <a:schemeClr val="tx1"/>
                        </a:solidFill>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cell3D prstMaterial="dkEdge">
                      <a:bevel/>
                      <a:lightRig rig="flood" dir="t"/>
                    </a:cell3D>
                    <a:solidFill>
                      <a:schemeClr val="bg1"/>
                    </a:solidFill>
                  </a:tcPr>
                </a:tc>
                <a:extLst>
                  <a:ext uri="{0D108BD9-81ED-4DB2-BD59-A6C34878D82A}">
                    <a16:rowId xmlns:a16="http://schemas.microsoft.com/office/drawing/2014/main" val="4195021587"/>
                  </a:ext>
                </a:extLst>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1129443518"/>
              </p:ext>
            </p:extLst>
          </p:nvPr>
        </p:nvGraphicFramePr>
        <p:xfrm>
          <a:off x="36749323" y="25009618"/>
          <a:ext cx="6785687" cy="4478413"/>
        </p:xfrm>
        <a:graphic>
          <a:graphicData uri="http://schemas.openxmlformats.org/drawingml/2006/table">
            <a:tbl>
              <a:tblPr firstRow="1" bandRow="1">
                <a:tableStyleId>{5C22544A-7EE6-4342-B048-85BDC9FD1C3A}</a:tableStyleId>
              </a:tblPr>
              <a:tblGrid>
                <a:gridCol w="6785687">
                  <a:extLst>
                    <a:ext uri="{9D8B030D-6E8A-4147-A177-3AD203B41FA5}">
                      <a16:colId xmlns:a16="http://schemas.microsoft.com/office/drawing/2014/main" val="4247442634"/>
                    </a:ext>
                  </a:extLst>
                </a:gridCol>
              </a:tblGrid>
              <a:tr h="467669">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Summary</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4010744">
                <a:tc>
                  <a:txBody>
                    <a:bodyPr/>
                    <a:lstStyle/>
                    <a:p>
                      <a:r>
                        <a:rPr lang="en-US" sz="2400" b="0" i="0" dirty="0">
                          <a:solidFill>
                            <a:schemeClr val="bg1"/>
                          </a:solidFill>
                          <a:latin typeface="+mn-lt"/>
                          <a:ea typeface="Verdana" panose="020B0604030504040204" pitchFamily="34" charset="0"/>
                          <a:cs typeface="Verdana" panose="020B0604030504040204" pitchFamily="34" charset="0"/>
                        </a:rPr>
                        <a:t>Developing and implementing NFC technology requires great investments in time and planning, but if done effectively, the user experience can feel magical. Thanks to standardizations in data formatting and electro-mechanics developed by ISO/IEC, NXP, and the various companies that make up the NFC Forum, this technology will surely maintain relevancy despite its relatively narrow use case domain.  </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2740133539"/>
              </p:ext>
            </p:extLst>
          </p:nvPr>
        </p:nvGraphicFramePr>
        <p:xfrm>
          <a:off x="4650046" y="3662676"/>
          <a:ext cx="7196463" cy="4362620"/>
        </p:xfrm>
        <a:graphic>
          <a:graphicData uri="http://schemas.openxmlformats.org/drawingml/2006/table">
            <a:tbl>
              <a:tblPr firstRow="1" bandRow="1">
                <a:tableStyleId>{5C22544A-7EE6-4342-B048-85BDC9FD1C3A}</a:tableStyleId>
              </a:tblPr>
              <a:tblGrid>
                <a:gridCol w="7196463">
                  <a:extLst>
                    <a:ext uri="{9D8B030D-6E8A-4147-A177-3AD203B41FA5}">
                      <a16:colId xmlns:a16="http://schemas.microsoft.com/office/drawing/2014/main" val="4247442634"/>
                    </a:ext>
                  </a:extLst>
                </a:gridCol>
              </a:tblGrid>
              <a:tr h="457617">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NFC Tag Basic Information</a:t>
                      </a:r>
                    </a:p>
                  </a:txBody>
                  <a:tcPr marL="457200" marR="457200"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3905003">
                <a:tc>
                  <a:txBody>
                    <a:bodyPr/>
                    <a:lstStyle/>
                    <a:p>
                      <a:r>
                        <a:rPr lang="en-US" sz="2400" b="0" i="0" dirty="0">
                          <a:solidFill>
                            <a:schemeClr val="bg1"/>
                          </a:solidFill>
                          <a:latin typeface="+mn-lt"/>
                          <a:ea typeface="Verdana" panose="020B0604030504040204" pitchFamily="34" charset="0"/>
                          <a:cs typeface="Verdana" panose="020B0604030504040204" pitchFamily="34" charset="0"/>
                        </a:rPr>
                        <a:t>Each 8-bit long byte is represented by a 2-digit  hexadecimal value. From the tag’s beginning to end, every four sequential bytes forms a “page” of data. </a:t>
                      </a:r>
                    </a:p>
                    <a:p>
                      <a:endParaRPr lang="en-US" sz="2200" b="0" i="0" dirty="0">
                        <a:solidFill>
                          <a:schemeClr val="bg1"/>
                        </a:solidFill>
                        <a:latin typeface="+mn-lt"/>
                        <a:ea typeface="Verdana" panose="020B0604030504040204" pitchFamily="34" charset="0"/>
                        <a:cs typeface="Verdana" panose="020B0604030504040204" pitchFamily="34" charset="0"/>
                      </a:endParaRPr>
                    </a:p>
                    <a:p>
                      <a:r>
                        <a:rPr lang="en-US" sz="2400" b="0" i="0" dirty="0">
                          <a:solidFill>
                            <a:schemeClr val="bg1"/>
                          </a:solidFill>
                          <a:latin typeface="+mn-lt"/>
                          <a:ea typeface="Verdana" panose="020B0604030504040204" pitchFamily="34" charset="0"/>
                          <a:cs typeface="Verdana" panose="020B0604030504040204" pitchFamily="34" charset="0"/>
                        </a:rPr>
                        <a:t>The first set of values (blue arrow) show the exact contents of an unmodified MIFARE Ultralight NFC Tag designed by the manufacturer NXP. The second set (green arrow) shows the exact values sent back to the tag after processing by the mobile app. In this case, the text “START” occupies the payload to be written.</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sp>
        <p:nvSpPr>
          <p:cNvPr id="20" name="Text Box 15"/>
          <p:cNvSpPr txBox="1">
            <a:spLocks noChangeArrowheads="1"/>
          </p:cNvSpPr>
          <p:nvPr/>
        </p:nvSpPr>
        <p:spPr bwMode="auto">
          <a:xfrm>
            <a:off x="3429000" y="13536000"/>
            <a:ext cx="36576001" cy="3442685"/>
          </a:xfrm>
          <a:prstGeom prst="rect">
            <a:avLst/>
          </a:prstGeom>
          <a:gradFill flip="none" rotWithShape="1">
            <a:gsLst>
              <a:gs pos="70000">
                <a:srgbClr val="FFC000"/>
              </a:gs>
              <a:gs pos="100000">
                <a:srgbClr val="FF0000"/>
              </a:gs>
            </a:gsLst>
            <a:path path="circle">
              <a:fillToRect l="50000" t="50000" r="50000" b="50000"/>
            </a:path>
            <a:tileRect/>
          </a:gra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25" y="3931697"/>
            <a:ext cx="4100488" cy="28683418"/>
          </a:xfrm>
          <a:prstGeom prst="rect">
            <a:avLst/>
          </a:prstGeom>
        </p:spPr>
      </p:pic>
      <p:sp>
        <p:nvSpPr>
          <p:cNvPr id="28" name="Text Box 26"/>
          <p:cNvSpPr txBox="1">
            <a:spLocks noChangeArrowheads="1"/>
          </p:cNvSpPr>
          <p:nvPr/>
        </p:nvSpPr>
        <p:spPr bwMode="auto">
          <a:xfrm>
            <a:off x="12182021" y="30556200"/>
            <a:ext cx="24215946" cy="2058915"/>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600" kern="0" dirty="0">
                <a:latin typeface="Verdana" panose="020B0604030504040204" pitchFamily="34" charset="0"/>
                <a:ea typeface="Verdana" panose="020B0604030504040204" pitchFamily="34" charset="0"/>
                <a:cs typeface="Verdana" panose="020B0604030504040204" pitchFamily="34" charset="0"/>
              </a:rPr>
              <a:t>M. Roland and J. Langer, "Digital Signature Records for the NFC Data Exchange Format," 2010 Second International Workshop on Near Field Communication, Monaco, 2010, pp. 71-76. doi: 10.1109/NFC.2010.10</a:t>
            </a:r>
          </a:p>
          <a:p>
            <a:pPr marL="457200" lvl="0" indent="-457200" defTabSz="457200">
              <a:spcAft>
                <a:spcPct val="50000"/>
              </a:spcAft>
              <a:buFont typeface="+mj-lt"/>
              <a:buAutoNum type="arabicPeriod"/>
              <a:defRPr/>
            </a:pPr>
            <a:r>
              <a:rPr lang="en-US" sz="1600" kern="0" dirty="0">
                <a:latin typeface="Verdana" panose="020B0604030504040204" pitchFamily="34" charset="0"/>
                <a:ea typeface="Verdana" panose="020B0604030504040204" pitchFamily="34" charset="0"/>
                <a:cs typeface="Verdana" panose="020B0604030504040204" pitchFamily="34" charset="0"/>
              </a:rPr>
              <a:t>B. Jepson, D. Coleman, and T. Igoe,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600" kern="0" dirty="0">
                <a:latin typeface="Verdana" panose="020B0604030504040204" pitchFamily="34" charset="0"/>
                <a:ea typeface="Verdana" panose="020B0604030504040204" pitchFamily="34" charset="0"/>
                <a:cs typeface="Verdana" panose="020B0604030504040204" pitchFamily="34" charset="0"/>
              </a:rPr>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600" kern="0" dirty="0">
                <a:latin typeface="Verdana" panose="020B0604030504040204" pitchFamily="34" charset="0"/>
                <a:ea typeface="Verdana" panose="020B0604030504040204" pitchFamily="34" charset="0"/>
                <a:cs typeface="Verdana" panose="020B0604030504040204" pitchFamily="34" charset="0"/>
              </a:rPr>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600" dirty="0">
                <a:latin typeface="Verdana" panose="020B0604030504040204" pitchFamily="34" charset="0"/>
                <a:ea typeface="Verdana" panose="020B0604030504040204" pitchFamily="34" charset="0"/>
                <a:cs typeface="Verdana" panose="020B0604030504040204" pitchFamily="34" charset="0"/>
              </a:rPr>
              <a:t>NFC Forum, 1</a:t>
            </a:r>
            <a:r>
              <a:rPr lang="en-US" sz="1600" baseline="30000" dirty="0">
                <a:latin typeface="Verdana" panose="020B0604030504040204" pitchFamily="34" charset="0"/>
                <a:ea typeface="Verdana" panose="020B0604030504040204" pitchFamily="34" charset="0"/>
                <a:cs typeface="Verdana" panose="020B0604030504040204" pitchFamily="34" charset="0"/>
              </a:rPr>
              <a:t>st</a:t>
            </a:r>
            <a:r>
              <a:rPr lang="en-US" sz="1600" dirty="0">
                <a:latin typeface="Verdana" panose="020B0604030504040204" pitchFamily="34" charset="0"/>
                <a:ea typeface="Verdana" panose="020B0604030504040204" pitchFamily="34" charset="0"/>
                <a:cs typeface="Verdana" panose="020B0604030504040204" pitchFamily="34" charset="0"/>
              </a:rPr>
              <a:t> ed. NFC Data Exchange Format (NDEF) Technical Specification, 1st ed. Wakefield, MA: NFC Forum, 2006. Web. 27 Mar. 2017.</a:t>
            </a:r>
            <a:endParaRPr lang="en-US" sz="2000" kern="0" dirty="0">
              <a:latin typeface="Verdana" panose="020B0604030504040204" pitchFamily="34" charset="0"/>
              <a:ea typeface="Verdana" panose="020B0604030504040204" pitchFamily="34" charset="0"/>
              <a:cs typeface="Verdana" panose="020B0604030504040204" pitchFamily="34" charset="0"/>
            </a:endParaRPr>
          </a:p>
          <a:p>
            <a:pPr marL="457200" lvl="0" indent="-457200" defTabSz="457200">
              <a:spcAft>
                <a:spcPct val="50000"/>
              </a:spcAft>
              <a:buFont typeface="+mj-lt"/>
              <a:buAutoNum type="arabicPeriod"/>
              <a:defRPr/>
            </a:pPr>
            <a:endParaRPr lang="en-US" sz="2000" kern="0" dirty="0">
              <a:latin typeface="Verdana" panose="020B0604030504040204" pitchFamily="34" charset="0"/>
              <a:ea typeface="Verdana" panose="020B0604030504040204" pitchFamily="34" charset="0"/>
              <a:cs typeface="Verdana" panose="020B0604030504040204" pitchFamily="34" charset="0"/>
            </a:endParaRPr>
          </a:p>
          <a:p>
            <a:pPr marL="457200" lvl="0" indent="-457200" defTabSz="457200">
              <a:spcAft>
                <a:spcPct val="50000"/>
              </a:spcAft>
              <a:buFont typeface="+mj-lt"/>
              <a:buAutoNum type="arabicPeriod"/>
              <a:defRPr/>
            </a:pPr>
            <a:endParaRPr kumimoji="0" lang="en-US" sz="2000" u="none" strike="noStrike" kern="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2" name="Text Box 30"/>
          <p:cNvSpPr txBox="1">
            <a:spLocks noChangeArrowheads="1"/>
          </p:cNvSpPr>
          <p:nvPr/>
        </p:nvSpPr>
        <p:spPr bwMode="auto">
          <a:xfrm>
            <a:off x="12182021" y="30376693"/>
            <a:ext cx="24215946" cy="3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2934080" y="10382866"/>
            <a:ext cx="36461318" cy="5326302"/>
          </a:xfrm>
          <a:prstGeom prst="stripedRightArrow">
            <a:avLst/>
          </a:prstGeom>
          <a:gradFill flip="none" rotWithShape="1">
            <a:gsLst>
              <a:gs pos="0">
                <a:schemeClr val="accent5">
                  <a:lumMod val="60000"/>
                  <a:lumOff val="40000"/>
                </a:schemeClr>
              </a:gs>
              <a:gs pos="35000">
                <a:schemeClr val="accent5">
                  <a:tint val="37000"/>
                  <a:satMod val="300000"/>
                </a:schemeClr>
              </a:gs>
              <a:gs pos="100000">
                <a:schemeClr val="bg1"/>
              </a:gs>
            </a:gsLst>
            <a:lin ang="10800000" scaled="1"/>
            <a:tileRect/>
          </a:gradFill>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43967" y="30228286"/>
            <a:ext cx="2759344" cy="1200179"/>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58705" y="12461862"/>
            <a:ext cx="57514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433713" y="15316200"/>
            <a:ext cx="34961685" cy="5456107"/>
          </a:xfrm>
          <a:prstGeom prst="stripedRightArrow">
            <a:avLst/>
          </a:prstGeom>
          <a:gradFill flip="none" rotWithShape="1">
            <a:gsLst>
              <a:gs pos="0">
                <a:srgbClr val="92D050"/>
              </a:gs>
              <a:gs pos="35000">
                <a:schemeClr val="accent3">
                  <a:tint val="37000"/>
                  <a:satMod val="300000"/>
                </a:schemeClr>
              </a:gs>
              <a:gs pos="100000">
                <a:schemeClr val="bg1"/>
              </a:gs>
            </a:gsLst>
            <a:lin ang="10800000" scaled="1"/>
            <a:tileRect/>
          </a:gradFill>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5" name="Text Box 22"/>
          <p:cNvSpPr txBox="1">
            <a:spLocks noChangeArrowheads="1"/>
          </p:cNvSpPr>
          <p:nvPr/>
        </p:nvSpPr>
        <p:spPr bwMode="auto">
          <a:xfrm>
            <a:off x="37238409" y="4194789"/>
            <a:ext cx="5952003" cy="1176491"/>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83904" y="37338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38409" y="2189207"/>
            <a:ext cx="5952003" cy="1473469"/>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Zornitza Genova Prodanoff</a:t>
            </a: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38409" y="1752600"/>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95398" y="30228286"/>
            <a:ext cx="2759344" cy="2431502"/>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53400" y="14740897"/>
            <a:ext cx="1546726" cy="1546726"/>
          </a:xfrm>
          <a:prstGeom prst="rect">
            <a:avLst/>
          </a:prstGeom>
        </p:spPr>
      </p:pic>
      <p:sp>
        <p:nvSpPr>
          <p:cNvPr id="29" name="Pentagon 28"/>
          <p:cNvSpPr/>
          <p:nvPr/>
        </p:nvSpPr>
        <p:spPr>
          <a:xfrm rot="16200000">
            <a:off x="8862961" y="7791727"/>
            <a:ext cx="844738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0" name="Pentagon 29"/>
          <p:cNvSpPr/>
          <p:nvPr/>
        </p:nvSpPr>
        <p:spPr>
          <a:xfrm rot="16200000">
            <a:off x="8116625" y="7795963"/>
            <a:ext cx="845415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175988" y="11397363"/>
            <a:ext cx="428291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6" name="Pentagon 28"/>
          <p:cNvSpPr/>
          <p:nvPr/>
        </p:nvSpPr>
        <p:spPr>
          <a:xfrm rot="16200000">
            <a:off x="1202294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7" name="Pentagon 29"/>
          <p:cNvSpPr/>
          <p:nvPr/>
        </p:nvSpPr>
        <p:spPr>
          <a:xfrm rot="16200000">
            <a:off x="1127999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49730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1" name="Pentagon 29"/>
          <p:cNvSpPr/>
          <p:nvPr/>
        </p:nvSpPr>
        <p:spPr>
          <a:xfrm rot="16200000">
            <a:off x="1275435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33035" y="11404983"/>
            <a:ext cx="428291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7" name="Pentagon 30"/>
          <p:cNvSpPr/>
          <p:nvPr/>
        </p:nvSpPr>
        <p:spPr>
          <a:xfrm rot="16200000">
            <a:off x="24902647" y="11409063"/>
            <a:ext cx="427475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49673" y="19801702"/>
            <a:ext cx="333907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10528" y="19805512"/>
            <a:ext cx="333145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384664" y="19057143"/>
            <a:ext cx="48281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45519" y="19060952"/>
            <a:ext cx="482057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266260"/>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2662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2496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2496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39840" y="1905333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096887" y="1906095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20113861"/>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14202" y="19053333"/>
            <a:ext cx="483581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571247" y="19060952"/>
            <a:ext cx="4835810"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2012125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074609" y="19801701"/>
            <a:ext cx="33390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814649"/>
            <a:ext cx="22965650" cy="3195750"/>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8" y="228600"/>
            <a:ext cx="24451556" cy="3400065"/>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7196382"/>
            <a:ext cx="11204713" cy="2209790"/>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TextBox 93"/>
          <p:cNvSpPr txBox="1"/>
          <p:nvPr/>
        </p:nvSpPr>
        <p:spPr>
          <a:xfrm>
            <a:off x="12326531" y="533400"/>
            <a:ext cx="23628691"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STATIC LOCK BYTES - Field Programmable Read-Only Locking Mechanism</a:t>
            </a:r>
          </a:p>
          <a:p>
            <a:r>
              <a:rPr lang="en-US" sz="2800" b="1" dirty="0">
                <a:latin typeface="Courier New" panose="02070309020205020404" pitchFamily="49" charset="0"/>
                <a:cs typeface="Courier New" panose="02070309020205020404" pitchFamily="49" charset="0"/>
              </a:rPr>
              <a:t>  MEMORY LOCATION - PAGE 02h (Hex)</a:t>
            </a:r>
          </a:p>
          <a:p>
            <a:r>
              <a:rPr lang="en-US" sz="2800" b="1" dirty="0">
                <a:latin typeface="Courier New" panose="02070309020205020404" pitchFamily="49" charset="0"/>
                <a:cs typeface="Courier New" panose="02070309020205020404" pitchFamily="49" charset="0"/>
              </a:rPr>
              <a:t>          DETAILS - Each bit represents an individual 16-bit page from 03h to 0Fh. Bits set to 1 permanently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2662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849221676"/>
              </p:ext>
            </p:extLst>
          </p:nvPr>
        </p:nvGraphicFramePr>
        <p:xfrm>
          <a:off x="17068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algn="ctr"/>
                      <a:r>
                        <a:rPr lang="en-US" sz="20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531200680"/>
              </p:ext>
            </p:extLst>
          </p:nvPr>
        </p:nvGraphicFramePr>
        <p:xfrm>
          <a:off x="26593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975721"/>
            <a:ext cx="22194167"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CAPABILITY CONTAINER - One Time Programmable Bits</a:t>
            </a:r>
          </a:p>
          <a:p>
            <a:r>
              <a:rPr lang="en-US" sz="2800" b="1" dirty="0">
                <a:latin typeface="Courier New" panose="02070309020205020404" pitchFamily="49" charset="0"/>
                <a:cs typeface="Courier New" panose="02070309020205020404" pitchFamily="49" charset="0"/>
              </a:rPr>
              <a:t>     MEMORY LOCATION - PAGE 03h</a:t>
            </a:r>
          </a:p>
          <a:p>
            <a:r>
              <a:rPr lang="en-US" sz="2800" b="1" dirty="0">
                <a:latin typeface="Courier New" panose="02070309020205020404" pitchFamily="49" charset="0"/>
                <a:cs typeface="Courier New" panose="02070309020205020404" pitchFamily="49" charset="0"/>
              </a:rPr>
              <a:t>             DETAILS - Writability defined by Static Lock Bytes. Stores control data for managing </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995301459"/>
              </p:ext>
            </p:extLst>
          </p:nvPr>
        </p:nvGraphicFramePr>
        <p:xfrm>
          <a:off x="19122046" y="5881716"/>
          <a:ext cx="16833176" cy="900084"/>
        </p:xfrm>
        <a:graphic>
          <a:graphicData uri="http://schemas.openxmlformats.org/drawingml/2006/table">
            <a:tbl>
              <a:tblPr>
                <a:effectLst/>
                <a:tableStyleId>{5C22544A-7EE6-4342-B048-85BDC9FD1C3A}</a:tableStyleId>
              </a:tblPr>
              <a:tblGrid>
                <a:gridCol w="3466814">
                  <a:extLst>
                    <a:ext uri="{9D8B030D-6E8A-4147-A177-3AD203B41FA5}">
                      <a16:colId xmlns:a16="http://schemas.microsoft.com/office/drawing/2014/main" val="3022783514"/>
                    </a:ext>
                  </a:extLst>
                </a:gridCol>
                <a:gridCol w="4455454">
                  <a:extLst>
                    <a:ext uri="{9D8B030D-6E8A-4147-A177-3AD203B41FA5}">
                      <a16:colId xmlns:a16="http://schemas.microsoft.com/office/drawing/2014/main" val="757080785"/>
                    </a:ext>
                  </a:extLst>
                </a:gridCol>
                <a:gridCol w="4455454">
                  <a:extLst>
                    <a:ext uri="{9D8B030D-6E8A-4147-A177-3AD203B41FA5}">
                      <a16:colId xmlns:a16="http://schemas.microsoft.com/office/drawing/2014/main" val="2276908230"/>
                    </a:ext>
                  </a:extLst>
                </a:gridCol>
                <a:gridCol w="4455454">
                  <a:extLst>
                    <a:ext uri="{9D8B030D-6E8A-4147-A177-3AD203B41FA5}">
                      <a16:colId xmlns:a16="http://schemas.microsoft.com/office/drawing/2014/main" val="645744466"/>
                    </a:ext>
                  </a:extLst>
                </a:gridCol>
              </a:tblGrid>
              <a:tr h="457200">
                <a:tc>
                  <a:txBody>
                    <a:bodyPr/>
                    <a:lstStyle/>
                    <a:p>
                      <a:pPr algn="ctr"/>
                      <a:r>
                        <a:rPr lang="en-US" sz="20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0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2" name="TextBox 71"/>
          <p:cNvSpPr txBox="1"/>
          <p:nvPr/>
        </p:nvSpPr>
        <p:spPr>
          <a:xfrm>
            <a:off x="25387812" y="7467600"/>
            <a:ext cx="11115052"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DYNAMIC LOCK BYTES - Position Based Locking</a:t>
            </a:r>
          </a:p>
          <a:p>
            <a:r>
              <a:rPr lang="en-US" sz="2800" b="1" dirty="0">
                <a:latin typeface="Courier New" panose="02070309020205020404" pitchFamily="49" charset="0"/>
                <a:cs typeface="Courier New" panose="02070309020205020404" pitchFamily="49" charset="0"/>
              </a:rPr>
              <a:t>   MEMORY LOCATION - DYNAMIC</a:t>
            </a:r>
          </a:p>
          <a:p>
            <a:r>
              <a:rPr lang="en-US" sz="2800" b="1" dirty="0">
                <a:latin typeface="Courier New" panose="02070309020205020404" pitchFamily="49" charset="0"/>
                <a:cs typeface="Courier New" panose="02070309020205020404" pitchFamily="49" charset="0"/>
              </a:rPr>
              <a:t>           DETAILS - Used to lock discrete memory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blocks after PAGE 15h.</a:t>
            </a: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43967" y="31542287"/>
            <a:ext cx="2759344" cy="111121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300742" y="30152540"/>
            <a:ext cx="1234268" cy="1149720"/>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35097" y="24933418"/>
            <a:ext cx="5572903" cy="2314898"/>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33509" y="22021800"/>
            <a:ext cx="5572903" cy="2667372"/>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344400" y="22021800"/>
            <a:ext cx="7735380" cy="5220429"/>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17479" y="22021800"/>
            <a:ext cx="3400900" cy="1333686"/>
          </a:xfrm>
          <a:prstGeom prst="rect">
            <a:avLst/>
          </a:prstGeom>
        </p:spPr>
      </p:pic>
      <p:pic>
        <p:nvPicPr>
          <p:cNvPr id="85" name="Picture 8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300742" y="31425520"/>
            <a:ext cx="1234268" cy="1234268"/>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8839" y="23601852"/>
            <a:ext cx="3342103" cy="3528016"/>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93" name="TextBox 92"/>
          <p:cNvSpPr txBox="1"/>
          <p:nvPr/>
        </p:nvSpPr>
        <p:spPr>
          <a:xfrm rot="19367079">
            <a:off x="25744542" y="24523872"/>
            <a:ext cx="4770695" cy="1569660"/>
          </a:xfrm>
          <a:prstGeom prst="rect">
            <a:avLst/>
          </a:prstGeom>
          <a:noFill/>
          <a:ln>
            <a:noFill/>
          </a:ln>
          <a:effectLst>
            <a:glow rad="127000">
              <a:schemeClr val="accent1"/>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9600" b="1" dirty="0">
                <a:ln w="50800" cap="sq">
                  <a:noFill/>
                </a:ln>
                <a:solidFill>
                  <a:srgbClr val="FFFF00"/>
                </a:solidFill>
                <a:effectLst>
                  <a:outerShdw blurRad="50800" dist="88900" dir="2700000" algn="tl" rotWithShape="0">
                    <a:prstClr val="black">
                      <a:alpha val="75000"/>
                    </a:prstClr>
                  </a:outerShdw>
                </a:effectLst>
                <a:latin typeface="Stencil" panose="040409050D0802020404" pitchFamily="82" charset="0"/>
                <a:cs typeface="Courier New" panose="02070309020205020404" pitchFamily="49" charset="0"/>
              </a:rPr>
              <a:t>LOCKED</a:t>
            </a:r>
          </a:p>
        </p:txBody>
      </p:sp>
      <p:pic>
        <p:nvPicPr>
          <p:cNvPr id="105" name="Picture 10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971960" y="14741127"/>
            <a:ext cx="1546726" cy="1546726"/>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9948652" y="14803431"/>
            <a:ext cx="1371600" cy="137160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730487176"/>
              </p:ext>
            </p:extLst>
          </p:nvPr>
        </p:nvGraphicFramePr>
        <p:xfrm>
          <a:off x="4648200" y="29032200"/>
          <a:ext cx="7197353" cy="3657600"/>
        </p:xfrm>
        <a:graphic>
          <a:graphicData uri="http://schemas.openxmlformats.org/drawingml/2006/table">
            <a:tbl>
              <a:tblPr firstRow="1" bandRow="1">
                <a:tableStyleId>{5C22544A-7EE6-4342-B048-85BDC9FD1C3A}</a:tableStyleId>
              </a:tblPr>
              <a:tblGrid>
                <a:gridCol w="7197353">
                  <a:extLst>
                    <a:ext uri="{9D8B030D-6E8A-4147-A177-3AD203B41FA5}">
                      <a16:colId xmlns:a16="http://schemas.microsoft.com/office/drawing/2014/main" val="4247442634"/>
                    </a:ext>
                  </a:extLst>
                </a:gridCol>
              </a:tblGrid>
              <a:tr h="433612">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Choosing Android as a Development Platform</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3035285">
                <a:tc>
                  <a:txBody>
                    <a:bodyPr/>
                    <a:lstStyle/>
                    <a:p>
                      <a:r>
                        <a:rPr lang="en-US" sz="2400" dirty="0">
                          <a:solidFill>
                            <a:schemeClr val="bg1"/>
                          </a:solidFill>
                        </a:rPr>
                        <a:t>Though NFC technology and protocols were designed to be software agnostic, Google’s Android Operating System provides more freedom for software developers to take advantage of NFC hardware. The mobile application presented supports APIs version 19 (KitKat) and older. It was developed and tested using Android Studio, and tested on a Samsung Galaxy SIII. Code files were written primarily in Java and XML.</a:t>
                      </a:r>
                      <a:endParaRPr lang="en-US" sz="2800" dirty="0">
                        <a:solidFill>
                          <a:schemeClr val="bg1"/>
                        </a:solidFill>
                      </a:endParaRPr>
                    </a:p>
                  </a:txBody>
                  <a:tcPr marL="137160" marR="137160" marT="137160" marB="137160" anchor="ctr">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2748472616"/>
              </p:ext>
            </p:extLst>
          </p:nvPr>
        </p:nvGraphicFramePr>
        <p:xfrm>
          <a:off x="378915" y="228599"/>
          <a:ext cx="11467594" cy="3302136"/>
        </p:xfrm>
        <a:graphic>
          <a:graphicData uri="http://schemas.openxmlformats.org/drawingml/2006/table">
            <a:tbl>
              <a:tblPr firstRow="1" bandRow="1">
                <a:tableStyleId>{5C22544A-7EE6-4342-B048-85BDC9FD1C3A}</a:tableStyleId>
              </a:tblPr>
              <a:tblGrid>
                <a:gridCol w="11467594">
                  <a:extLst>
                    <a:ext uri="{9D8B030D-6E8A-4147-A177-3AD203B41FA5}">
                      <a16:colId xmlns:a16="http://schemas.microsoft.com/office/drawing/2014/main" val="4247442634"/>
                    </a:ext>
                  </a:extLst>
                </a:gridCol>
              </a:tblGrid>
              <a:tr h="458630">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Abstract</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2843506">
                <a:tc>
                  <a:txBody>
                    <a:bodyPr/>
                    <a:lstStyle/>
                    <a:p>
                      <a:r>
                        <a:rPr lang="en-US" sz="2400" b="0" i="0" dirty="0">
                          <a:solidFill>
                            <a:schemeClr val="bg1"/>
                          </a:solidFill>
                          <a:latin typeface="+mn-lt"/>
                          <a:ea typeface="Verdana" panose="020B0604030504040204" pitchFamily="34" charset="0"/>
                          <a:cs typeface="Verdana" panose="020B0604030504040204" pitchFamily="34" charset="0"/>
                        </a:rPr>
                        <a:t>Near Field Communication efficiently facilitates wireless, close-proximity transfer of relatively small amounts of data over a specifically defined radio frequency (</a:t>
                      </a:r>
                      <a:r>
                        <a:rPr lang="en-US" sz="2400" b="0" i="0" kern="1200" dirty="0">
                          <a:solidFill>
                            <a:schemeClr val="bg1"/>
                          </a:solidFill>
                          <a:latin typeface="+mn-lt"/>
                          <a:ea typeface="Verdana" panose="020B0604030504040204" pitchFamily="34" charset="0"/>
                          <a:cs typeface="Verdana" panose="020B0604030504040204" pitchFamily="34" charset="0"/>
                        </a:rPr>
                        <a:t>13.56</a:t>
                      </a:r>
                      <a:r>
                        <a:rPr lang="en-US" sz="2400" b="0" i="0" dirty="0">
                          <a:solidFill>
                            <a:schemeClr val="bg1"/>
                          </a:solidFill>
                          <a:latin typeface="+mn-lt"/>
                          <a:ea typeface="Verdana" panose="020B0604030504040204" pitchFamily="34" charset="0"/>
                          <a:cs typeface="Verdana" panose="020B0604030504040204" pitchFamily="34" charset="0"/>
                        </a:rPr>
                        <a:t> MHz). Any Mobile device with integrated NFC hardware can actively generate a controlled electromagnetic field in order to stimulate an antenna, typically printed onto a thin, flat substrate referred to as a NFC “tag”. The energy transferred to the antenna is guided to an integrated circuit for processing Read/Write commands relevant to the tag’s memory module. </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5871187"/>
              </p:ext>
            </p:extLst>
          </p:nvPr>
        </p:nvGraphicFramePr>
        <p:xfrm>
          <a:off x="4650047" y="21857676"/>
          <a:ext cx="7195506" cy="7040441"/>
        </p:xfrm>
        <a:graphic>
          <a:graphicData uri="http://schemas.openxmlformats.org/drawingml/2006/table">
            <a:tbl>
              <a:tblPr firstRow="1" bandRow="1">
                <a:tableStyleId>{5C22544A-7EE6-4342-B048-85BDC9FD1C3A}</a:tableStyleId>
              </a:tblPr>
              <a:tblGrid>
                <a:gridCol w="7195506">
                  <a:extLst>
                    <a:ext uri="{9D8B030D-6E8A-4147-A177-3AD203B41FA5}">
                      <a16:colId xmlns:a16="http://schemas.microsoft.com/office/drawing/2014/main" val="4247442634"/>
                    </a:ext>
                  </a:extLst>
                </a:gridCol>
              </a:tblGrid>
              <a:tr h="457200">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NDEF</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6583241">
                <a:tc>
                  <a:txBody>
                    <a:bodyPr/>
                    <a:lstStyle/>
                    <a:p>
                      <a:r>
                        <a:rPr lang="en-US" sz="2400" b="0" i="0" dirty="0">
                          <a:solidFill>
                            <a:schemeClr val="bg1"/>
                          </a:solidFill>
                          <a:latin typeface="+mn-lt"/>
                          <a:ea typeface="Verdana" panose="020B0604030504040204" pitchFamily="34" charset="0"/>
                          <a:cs typeface="Verdana" panose="020B0604030504040204" pitchFamily="34" charset="0"/>
                        </a:rPr>
                        <a:t>NFC Data Exchange Format (NDEF) is a lightweight format used to encapsulate data of specific types. </a:t>
                      </a:r>
                    </a:p>
                    <a:p>
                      <a:r>
                        <a:rPr lang="en-US" sz="2400" b="0" i="0" dirty="0">
                          <a:solidFill>
                            <a:schemeClr val="bg1"/>
                          </a:solidFill>
                          <a:latin typeface="+mn-lt"/>
                          <a:ea typeface="Verdana" panose="020B0604030504040204" pitchFamily="34" charset="0"/>
                          <a:cs typeface="Verdana" panose="020B0604030504040204" pitchFamily="34" charset="0"/>
                        </a:rPr>
                        <a:t>It takes the form of a single “message” containing one or more “records”. Each record has a type which defines the contained data. Mobile applications can use this metadata to determine how to process each record.  </a:t>
                      </a:r>
                    </a:p>
                    <a:p>
                      <a:r>
                        <a:rPr lang="en-US" sz="2400" b="0" i="0" dirty="0">
                          <a:solidFill>
                            <a:schemeClr val="bg1"/>
                          </a:solidFill>
                          <a:latin typeface="+mn-lt"/>
                          <a:ea typeface="Verdana" panose="020B0604030504040204" pitchFamily="34" charset="0"/>
                          <a:cs typeface="Verdana" panose="020B0604030504040204" pitchFamily="34" charset="0"/>
                        </a:rPr>
                        <a:t>For example, if a mobile device reads the contents of an NFC tag that contains a URL to a website, it will receive the entire contents of the tag’s data in the form of an NDEF message. The device requesting the data can then parse through the record’s data and process it according to its defined type. The device would recognize the data as a URL and attempt to open a web browser.</a:t>
                      </a:r>
                    </a:p>
                    <a:p>
                      <a:r>
                        <a:rPr lang="en-US" sz="2400" b="0" i="0" dirty="0">
                          <a:solidFill>
                            <a:schemeClr val="bg1"/>
                          </a:solidFill>
                          <a:latin typeface="+mn-lt"/>
                          <a:ea typeface="Verdana" panose="020B0604030504040204" pitchFamily="34" charset="0"/>
                          <a:cs typeface="Verdana" panose="020B0604030504040204" pitchFamily="34" charset="0"/>
                        </a:rPr>
                        <a:t>NDEF supports URL/URI, MIME Media, and Text data types. Other special types are available to define empty, unknown, or external (user defined) data types.</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09" name="Table 108"/>
          <p:cNvGraphicFramePr>
            <a:graphicFrameLocks noGrp="1"/>
          </p:cNvGraphicFramePr>
          <p:nvPr>
            <p:extLst>
              <p:ext uri="{D42A27DB-BD31-4B8C-83A1-F6EECF244321}">
                <p14:modId xmlns:p14="http://schemas.microsoft.com/office/powerpoint/2010/main" val="1643368931"/>
              </p:ext>
            </p:extLst>
          </p:nvPr>
        </p:nvGraphicFramePr>
        <p:xfrm>
          <a:off x="36749323" y="5268922"/>
          <a:ext cx="6747585" cy="4179878"/>
        </p:xfrm>
        <a:graphic>
          <a:graphicData uri="http://schemas.openxmlformats.org/drawingml/2006/table">
            <a:tbl>
              <a:tblPr firstRow="1" bandRow="1">
                <a:tableStyleId>{5C22544A-7EE6-4342-B048-85BDC9FD1C3A}</a:tableStyleId>
              </a:tblPr>
              <a:tblGrid>
                <a:gridCol w="6747585">
                  <a:extLst>
                    <a:ext uri="{9D8B030D-6E8A-4147-A177-3AD203B41FA5}">
                      <a16:colId xmlns:a16="http://schemas.microsoft.com/office/drawing/2014/main" val="4247442634"/>
                    </a:ext>
                  </a:extLst>
                </a:gridCol>
              </a:tblGrid>
              <a:tr h="467254">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Locking Mechanism – Dynamic Lock Bytes</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3712624">
                <a:tc>
                  <a:txBody>
                    <a:bodyPr/>
                    <a:lstStyle/>
                    <a:p>
                      <a:r>
                        <a:rPr lang="en-US" sz="2200" b="0" i="0" dirty="0">
                          <a:solidFill>
                            <a:schemeClr val="bg1"/>
                          </a:solidFill>
                          <a:latin typeface="+mn-lt"/>
                          <a:ea typeface="Verdana" panose="020B0604030504040204" pitchFamily="34" charset="0"/>
                          <a:cs typeface="Verdana" panose="020B0604030504040204" pitchFamily="34" charset="0"/>
                        </a:rPr>
                        <a:t>Highlighted in yellow, Lock Bytes 2-4 are called dynamic because their position(s) inside the tag can change, unlike Static Lock Bytes. Changing bits from 0 to 1 makes discrete blocks of memory Read-Only. </a:t>
                      </a:r>
                    </a:p>
                    <a:p>
                      <a:r>
                        <a:rPr lang="en-US" sz="2200" b="0" i="0" dirty="0">
                          <a:solidFill>
                            <a:schemeClr val="bg1"/>
                          </a:solidFill>
                          <a:latin typeface="+mn-lt"/>
                          <a:ea typeface="Verdana" panose="020B0604030504040204" pitchFamily="34" charset="0"/>
                          <a:cs typeface="Verdana" panose="020B0604030504040204" pitchFamily="34" charset="0"/>
                        </a:rPr>
                        <a:t>A locked area may be composed of one or more pages. </a:t>
                      </a:r>
                    </a:p>
                    <a:p>
                      <a:r>
                        <a:rPr lang="en-US" sz="2200" b="0" i="0" dirty="0">
                          <a:solidFill>
                            <a:schemeClr val="bg1"/>
                          </a:solidFill>
                          <a:latin typeface="+mn-lt"/>
                          <a:ea typeface="Verdana" panose="020B0604030504040204" pitchFamily="34" charset="0"/>
                          <a:cs typeface="Verdana" panose="020B0604030504040204" pitchFamily="34" charset="0"/>
                        </a:rPr>
                        <a:t>This feature is important for partitioning specific blocks of data while allowing freedom to define non-locked areas for writing. </a:t>
                      </a:r>
                    </a:p>
                    <a:p>
                      <a:r>
                        <a:rPr lang="en-US" sz="2200" b="0" i="0" dirty="0">
                          <a:solidFill>
                            <a:schemeClr val="bg1"/>
                          </a:solidFill>
                          <a:latin typeface="+mn-lt"/>
                          <a:ea typeface="Verdana" panose="020B0604030504040204" pitchFamily="34" charset="0"/>
                          <a:cs typeface="Verdana" panose="020B0604030504040204" pitchFamily="34" charset="0"/>
                        </a:rPr>
                        <a:t>Along with Static Lock Bytes and the One Time Programmable Bytes, bits changed to 1 cannot be reset.</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graphicFrame>
        <p:nvGraphicFramePr>
          <p:cNvPr id="111" name="Table 110"/>
          <p:cNvGraphicFramePr>
            <a:graphicFrameLocks noGrp="1"/>
          </p:cNvGraphicFramePr>
          <p:nvPr>
            <p:extLst>
              <p:ext uri="{D42A27DB-BD31-4B8C-83A1-F6EECF244321}">
                <p14:modId xmlns:p14="http://schemas.microsoft.com/office/powerpoint/2010/main" val="541548121"/>
              </p:ext>
            </p:extLst>
          </p:nvPr>
        </p:nvGraphicFramePr>
        <p:xfrm>
          <a:off x="12344400" y="27432000"/>
          <a:ext cx="17678399" cy="1876524"/>
        </p:xfrm>
        <a:graphic>
          <a:graphicData uri="http://schemas.openxmlformats.org/drawingml/2006/table">
            <a:tbl>
              <a:tblPr firstRow="1" bandRow="1">
                <a:effectLst/>
                <a:tableStyleId>{5C22544A-7EE6-4342-B048-85BDC9FD1C3A}</a:tableStyleId>
              </a:tblPr>
              <a:tblGrid>
                <a:gridCol w="17678399">
                  <a:extLst>
                    <a:ext uri="{9D8B030D-6E8A-4147-A177-3AD203B41FA5}">
                      <a16:colId xmlns:a16="http://schemas.microsoft.com/office/drawing/2014/main" val="4247442634"/>
                    </a:ext>
                  </a:extLst>
                </a:gridCol>
              </a:tblGrid>
              <a:tr h="1876524">
                <a:tc>
                  <a:txBody>
                    <a:bodyPr/>
                    <a:lstStyle/>
                    <a:p>
                      <a:r>
                        <a:rPr lang="en-US" sz="2400" b="0" i="0" dirty="0">
                          <a:solidFill>
                            <a:schemeClr val="bg1"/>
                          </a:solidFill>
                          <a:latin typeface="+mn-lt"/>
                          <a:ea typeface="Verdana" panose="020B0604030504040204" pitchFamily="34" charset="0"/>
                          <a:cs typeface="Verdana" panose="020B0604030504040204" pitchFamily="34" charset="0"/>
                        </a:rPr>
                        <a:t>The code shown here highlights the key functions needed to read and write data to and from NFC tags. Applications installed on mobile devices, in this case, Android powered devices, can be executed once an intent is established if the tag contains an AAR (Android Application Record) as the first record in the NDEF message. This code from the NFC Read/Write App used to program all presented NFC tags shows how bytes in the record are parsed and assembled to form a string of text and then displayed on the device’s screen along with a brief vibration.</a:t>
                      </a:r>
                    </a:p>
                  </a:txBody>
                  <a:tcPr marL="137160" marR="137160" marT="137160" marB="137160">
                    <a:cell3D prstMaterial="dkEdge">
                      <a:bevel/>
                      <a:lightRig rig="flood" dir="t"/>
                    </a:cell3D>
                    <a:solidFill>
                      <a:srgbClr val="444444"/>
                    </a:solidFill>
                  </a:tcPr>
                </a:tc>
                <a:extLst>
                  <a:ext uri="{0D108BD9-81ED-4DB2-BD59-A6C34878D82A}">
                    <a16:rowId xmlns:a16="http://schemas.microsoft.com/office/drawing/2014/main" val="4195021587"/>
                  </a:ext>
                </a:extLst>
              </a:tr>
            </a:tbl>
          </a:graphicData>
        </a:graphic>
      </p:graphicFrame>
      <p:graphicFrame>
        <p:nvGraphicFramePr>
          <p:cNvPr id="112" name="Table 111"/>
          <p:cNvGraphicFramePr>
            <a:graphicFrameLocks noGrp="1"/>
          </p:cNvGraphicFramePr>
          <p:nvPr>
            <p:extLst>
              <p:ext uri="{D42A27DB-BD31-4B8C-83A1-F6EECF244321}">
                <p14:modId xmlns:p14="http://schemas.microsoft.com/office/powerpoint/2010/main" val="3532903329"/>
              </p:ext>
            </p:extLst>
          </p:nvPr>
        </p:nvGraphicFramePr>
        <p:xfrm>
          <a:off x="30269259" y="22021800"/>
          <a:ext cx="6001942" cy="7286724"/>
        </p:xfrm>
        <a:graphic>
          <a:graphicData uri="http://schemas.openxmlformats.org/drawingml/2006/table">
            <a:tbl>
              <a:tblPr firstRow="1" bandRow="1">
                <a:effectLst/>
                <a:tableStyleId>{5C22544A-7EE6-4342-B048-85BDC9FD1C3A}</a:tableStyleId>
              </a:tblPr>
              <a:tblGrid>
                <a:gridCol w="6001942">
                  <a:extLst>
                    <a:ext uri="{9D8B030D-6E8A-4147-A177-3AD203B41FA5}">
                      <a16:colId xmlns:a16="http://schemas.microsoft.com/office/drawing/2014/main" val="4247442634"/>
                    </a:ext>
                  </a:extLst>
                </a:gridCol>
              </a:tblGrid>
              <a:tr h="7286724">
                <a:tc>
                  <a:txBody>
                    <a:bodyPr/>
                    <a:lstStyle/>
                    <a:p>
                      <a:r>
                        <a:rPr lang="en-US" sz="2400" b="0" i="0" dirty="0">
                          <a:solidFill>
                            <a:schemeClr val="bg1"/>
                          </a:solidFill>
                          <a:latin typeface="+mn-lt"/>
                          <a:ea typeface="Verdana" panose="020B0604030504040204" pitchFamily="34" charset="0"/>
                          <a:cs typeface="Verdana" panose="020B0604030504040204" pitchFamily="34" charset="0"/>
                        </a:rPr>
                        <a:t>Specifically regarding the functions used to write data to NFC tags, the code boxes around the locked tag image show how a button tap initializes tag detection, NFC adapter initialization, and intent creation and filtering. </a:t>
                      </a:r>
                    </a:p>
                    <a:p>
                      <a:r>
                        <a:rPr lang="en-US" sz="2400" b="0" i="0" dirty="0">
                          <a:solidFill>
                            <a:schemeClr val="bg1"/>
                          </a:solidFill>
                          <a:latin typeface="+mn-lt"/>
                          <a:ea typeface="Verdana" panose="020B0604030504040204" pitchFamily="34" charset="0"/>
                          <a:cs typeface="Verdana" panose="020B0604030504040204" pitchFamily="34" charset="0"/>
                        </a:rPr>
                        <a:t>The </a:t>
                      </a:r>
                      <a:r>
                        <a:rPr lang="en-US" sz="2400" b="0" i="0" dirty="0" err="1">
                          <a:solidFill>
                            <a:schemeClr val="bg1"/>
                          </a:solidFill>
                          <a:latin typeface="+mn-lt"/>
                          <a:ea typeface="Verdana" panose="020B0604030504040204" pitchFamily="34" charset="0"/>
                          <a:cs typeface="Verdana" panose="020B0604030504040204" pitchFamily="34" charset="0"/>
                        </a:rPr>
                        <a:t>lockTag</a:t>
                      </a:r>
                      <a:r>
                        <a:rPr lang="en-US" sz="2400" b="0" i="0" dirty="0">
                          <a:solidFill>
                            <a:schemeClr val="bg1"/>
                          </a:solidFill>
                          <a:latin typeface="+mn-lt"/>
                          <a:ea typeface="Verdana" panose="020B0604030504040204" pitchFamily="34" charset="0"/>
                          <a:cs typeface="Verdana" panose="020B0604030504040204" pitchFamily="34" charset="0"/>
                        </a:rPr>
                        <a:t> method shows how simple it is for developers to include tag-locking functionality in an application. However, this method simply makes the entire contents of the tag Read-Only. More complex is the code needed to lock specifically defined blocks of memory. </a:t>
                      </a:r>
                    </a:p>
                    <a:p>
                      <a:r>
                        <a:rPr lang="en-US" sz="2400" b="0" i="0" dirty="0">
                          <a:solidFill>
                            <a:schemeClr val="bg1"/>
                          </a:solidFill>
                          <a:latin typeface="+mn-lt"/>
                          <a:ea typeface="Verdana" panose="020B0604030504040204" pitchFamily="34" charset="0"/>
                          <a:cs typeface="Verdana" panose="020B0604030504040204" pitchFamily="34" charset="0"/>
                        </a:rPr>
                        <a:t>In addition to locking, there have been efforts devoted to integrating encryption and device/application authentication using current NFC technology, though no NFC tags, protocols, or integrated circuits have been widely developed with native support.</a:t>
                      </a:r>
                    </a:p>
                  </a:txBody>
                  <a:tcPr marL="137160" marR="137160" marT="137160" marB="137160">
                    <a:cell3D prstMaterial="dkEdge">
                      <a:bevel/>
                      <a:lightRig rig="flood" dir="t"/>
                    </a:cell3D>
                    <a:solidFill>
                      <a:srgbClr val="3A3A3A"/>
                    </a:solidFill>
                  </a:tcPr>
                </a:tc>
                <a:extLst>
                  <a:ext uri="{0D108BD9-81ED-4DB2-BD59-A6C34878D82A}">
                    <a16:rowId xmlns:a16="http://schemas.microsoft.com/office/drawing/2014/main" val="4195021587"/>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2223003324"/>
              </p:ext>
            </p:extLst>
          </p:nvPr>
        </p:nvGraphicFramePr>
        <p:xfrm>
          <a:off x="4648200" y="8153400"/>
          <a:ext cx="7198309" cy="2229465"/>
        </p:xfrm>
        <a:graphic>
          <a:graphicData uri="http://schemas.openxmlformats.org/drawingml/2006/table">
            <a:tbl>
              <a:tblPr firstRow="1" bandRow="1">
                <a:tableStyleId>{5C22544A-7EE6-4342-B048-85BDC9FD1C3A}</a:tableStyleId>
              </a:tblPr>
              <a:tblGrid>
                <a:gridCol w="7198309">
                  <a:extLst>
                    <a:ext uri="{9D8B030D-6E8A-4147-A177-3AD203B41FA5}">
                      <a16:colId xmlns:a16="http://schemas.microsoft.com/office/drawing/2014/main" val="4247442634"/>
                    </a:ext>
                  </a:extLst>
                </a:gridCol>
              </a:tblGrid>
              <a:tr h="464472">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Locking Mechanism – Static Lock Bytes</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1764993">
                <a:tc>
                  <a:txBody>
                    <a:bodyPr/>
                    <a:lstStyle/>
                    <a:p>
                      <a:r>
                        <a:rPr lang="en-US" sz="2400" b="0" i="0" dirty="0">
                          <a:solidFill>
                            <a:schemeClr val="bg1"/>
                          </a:solidFill>
                          <a:latin typeface="+mn-lt"/>
                          <a:ea typeface="Verdana" panose="020B0604030504040204" pitchFamily="34" charset="0"/>
                          <a:cs typeface="Verdana" panose="020B0604030504040204" pitchFamily="34" charset="0"/>
                        </a:rPr>
                        <a:t>Highlighted in yellow are the two types of bytes that define which pages are “Read-Only”. Each bit of the Static Lock Bytes represent one or more pages. Changing these bits from 0 to 1 is irreversible.</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243325" y="304800"/>
            <a:ext cx="5952003" cy="1376522"/>
          </a:xfrm>
          <a:prstGeom prst="rect">
            <a:avLst/>
          </a:prstGeom>
        </p:spPr>
      </p:pic>
      <p:graphicFrame>
        <p:nvGraphicFramePr>
          <p:cNvPr id="102" name="Table 101"/>
          <p:cNvGraphicFramePr>
            <a:graphicFrameLocks noGrp="1"/>
          </p:cNvGraphicFramePr>
          <p:nvPr>
            <p:extLst>
              <p:ext uri="{D42A27DB-BD31-4B8C-83A1-F6EECF244321}">
                <p14:modId xmlns:p14="http://schemas.microsoft.com/office/powerpoint/2010/main" val="1327627871"/>
              </p:ext>
            </p:extLst>
          </p:nvPr>
        </p:nvGraphicFramePr>
        <p:xfrm>
          <a:off x="36749323" y="21857676"/>
          <a:ext cx="6785687" cy="2972408"/>
        </p:xfrm>
        <a:graphic>
          <a:graphicData uri="http://schemas.openxmlformats.org/drawingml/2006/table">
            <a:tbl>
              <a:tblPr firstRow="1" bandRow="1">
                <a:tableStyleId>{5C22544A-7EE6-4342-B048-85BDC9FD1C3A}</a:tableStyleId>
              </a:tblPr>
              <a:tblGrid>
                <a:gridCol w="6785687">
                  <a:extLst>
                    <a:ext uri="{9D8B030D-6E8A-4147-A177-3AD203B41FA5}">
                      <a16:colId xmlns:a16="http://schemas.microsoft.com/office/drawing/2014/main" val="4247442634"/>
                    </a:ext>
                  </a:extLst>
                </a:gridCol>
              </a:tblGrid>
              <a:tr h="503528">
                <a:tc>
                  <a:txBody>
                    <a:bodyPr/>
                    <a:lstStyle/>
                    <a:p>
                      <a:pPr algn="ctr"/>
                      <a:r>
                        <a:rPr lang="en-US" sz="2400" b="0" i="0" dirty="0">
                          <a:solidFill>
                            <a:schemeClr val="bg1"/>
                          </a:solidFill>
                          <a:latin typeface="Verdana" panose="020B0604030504040204" pitchFamily="34" charset="0"/>
                          <a:ea typeface="Verdana" panose="020B0604030504040204" pitchFamily="34" charset="0"/>
                          <a:cs typeface="Verdana" panose="020B0604030504040204" pitchFamily="34" charset="0"/>
                        </a:rPr>
                        <a:t>Tag Details</a:t>
                      </a:r>
                    </a:p>
                  </a:txBody>
                  <a:tcPr anchor="ctr">
                    <a:lnB w="57150" cap="flat" cmpd="sng" algn="ctr">
                      <a:no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195021587"/>
                  </a:ext>
                </a:extLst>
              </a:tr>
              <a:tr h="1913405">
                <a:tc>
                  <a:txBody>
                    <a:bodyPr/>
                    <a:lstStyle/>
                    <a:p>
                      <a:r>
                        <a:rPr lang="en-US" sz="2400" b="0" i="0" dirty="0">
                          <a:solidFill>
                            <a:schemeClr val="bg1"/>
                          </a:solidFill>
                          <a:latin typeface="+mn-lt"/>
                          <a:ea typeface="Verdana" panose="020B0604030504040204" pitchFamily="34" charset="0"/>
                          <a:cs typeface="Verdana" panose="020B0604030504040204" pitchFamily="34" charset="0"/>
                        </a:rPr>
                        <a:t>NFC Tags contain an antenna coil connected to a small integrated circuit. Tag characteristics include memory capacity, lockability, pre-NDEF formatted, and cost. Applying adhesive is a commonly requested feature. Presented here are MIFARE Ultralight C tags from NXP.</a:t>
                      </a:r>
                    </a:p>
                  </a:txBody>
                  <a:tcPr marL="137160" marR="137160" marT="137160" marB="137160">
                    <a:lnT w="57150" cap="flat" cmpd="sng" algn="ctr">
                      <a:noFill/>
                      <a:prstDash val="solid"/>
                      <a:round/>
                      <a:headEnd type="none" w="med" len="med"/>
                      <a:tailEnd type="none" w="med" len="med"/>
                    </a:lnT>
                    <a:cell3D prstMaterial="dkEdge">
                      <a:bevel/>
                      <a:lightRig rig="flood" dir="t"/>
                    </a:cell3D>
                    <a:noFill/>
                  </a:tcPr>
                </a:tc>
                <a:extLst>
                  <a:ext uri="{0D108BD9-81ED-4DB2-BD59-A6C34878D82A}">
                    <a16:rowId xmlns:a16="http://schemas.microsoft.com/office/drawing/2014/main" val="3436380317"/>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10315</TotalTime>
  <Words>1688</Words>
  <Application>Microsoft Office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Calibri</vt:lpstr>
      <vt:lpstr>Century Schoolbook</vt:lpstr>
      <vt:lpstr>Courier New</vt:lpstr>
      <vt:lpstr>Segoe UI Black</vt:lpstr>
      <vt:lpstr>Stencil</vt:lpstr>
      <vt:lpstr>Times New Roman</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330</cp:revision>
  <dcterms:created xsi:type="dcterms:W3CDTF">2006-08-16T00:00:00Z</dcterms:created>
  <dcterms:modified xsi:type="dcterms:W3CDTF">2017-04-12T05:00:47Z</dcterms:modified>
</cp:coreProperties>
</file>