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5141" autoAdjust="0"/>
  </p:normalViewPr>
  <p:slideViewPr>
    <p:cSldViewPr>
      <p:cViewPr varScale="1">
        <p:scale>
          <a:sx n="14" d="100"/>
          <a:sy n="14" d="100"/>
        </p:scale>
        <p:origin x="1812" y="258"/>
      </p:cViewPr>
      <p:guideLst>
        <p:guide orient="horz" pos="10368"/>
        <p:guide pos="13824"/>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3/12/2017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a:p>
        </p:txBody>
      </p:sp>
    </p:spTree>
    <p:extLst>
      <p:ext uri="{BB962C8B-B14F-4D97-AF65-F5344CB8AC3E}">
        <p14:creationId xmlns:p14="http://schemas.microsoft.com/office/powerpoint/2010/main" val="17803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2</a:t>
            </a:fld>
            <a:endParaRPr lang="en-US"/>
          </a:p>
        </p:txBody>
      </p:sp>
    </p:spTree>
    <p:extLst>
      <p:ext uri="{BB962C8B-B14F-4D97-AF65-F5344CB8AC3E}">
        <p14:creationId xmlns:p14="http://schemas.microsoft.com/office/powerpoint/2010/main" val="237307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3/12/2017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68" y="304800"/>
            <a:ext cx="4401731" cy="32385000"/>
          </a:xfrm>
          <a:prstGeom prst="rect">
            <a:avLst/>
          </a:prstGeom>
        </p:spPr>
      </p:pic>
      <p:sp>
        <p:nvSpPr>
          <p:cNvPr id="20" name="Text Box 15"/>
          <p:cNvSpPr txBox="1">
            <a:spLocks noChangeArrowheads="1"/>
          </p:cNvSpPr>
          <p:nvPr/>
        </p:nvSpPr>
        <p:spPr bwMode="auto">
          <a:xfrm>
            <a:off x="5029200" y="13345397"/>
            <a:ext cx="33885959" cy="3952003"/>
          </a:xfrm>
          <a:prstGeom prst="rect">
            <a:avLst/>
          </a:prstGeom>
          <a:solidFill>
            <a:srgbClr val="FF0000"/>
          </a:solidFill>
          <a:ln/>
          <a:extLst/>
        </p:spPr>
        <p:style>
          <a:lnRef idx="0">
            <a:schemeClr val="dk1"/>
          </a:lnRef>
          <a:fillRef idx="3">
            <a:schemeClr val="dk1"/>
          </a:fillRef>
          <a:effectRef idx="3">
            <a:schemeClr val="dk1"/>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tx1"/>
                  </a:solidFill>
                  <a:prstDash val="solid"/>
                </a:ln>
                <a:solidFill>
                  <a:schemeClr val="bg1"/>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sp>
        <p:nvSpPr>
          <p:cNvPr id="28" name="Text Box 26"/>
          <p:cNvSpPr txBox="1">
            <a:spLocks noChangeArrowheads="1"/>
          </p:cNvSpPr>
          <p:nvPr/>
        </p:nvSpPr>
        <p:spPr bwMode="auto">
          <a:xfrm>
            <a:off x="14050378" y="29337000"/>
            <a:ext cx="19324598" cy="3251304"/>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1800" kern="0" dirty="0"/>
              <a:t>M. Roland and J. Langer, "Digital Signature Records for the NFC Data Exchange Format," 2010 Second International Workshop on Near Field Communication, Monaco, 2010, pp. 71-76. </a:t>
            </a:r>
            <a:r>
              <a:rPr lang="en-US" sz="1800" kern="0" dirty="0" err="1"/>
              <a:t>doi</a:t>
            </a:r>
            <a:r>
              <a:rPr lang="en-US" sz="1800" kern="0" dirty="0"/>
              <a:t>: 10.1109/NFC.2010.10</a:t>
            </a:r>
          </a:p>
          <a:p>
            <a:pPr marL="457200" lvl="0" indent="-457200" defTabSz="457200">
              <a:spcAft>
                <a:spcPct val="50000"/>
              </a:spcAft>
              <a:buFont typeface="+mj-lt"/>
              <a:buAutoNum type="arabicPeriod"/>
              <a:defRPr/>
            </a:pPr>
            <a:r>
              <a:rPr lang="en-US" sz="1800" kern="0" dirty="0"/>
              <a:t>B. Jepson, D. Coleman, and T. </a:t>
            </a:r>
            <a:r>
              <a:rPr lang="en-US" sz="1800" kern="0" dirty="0" err="1"/>
              <a:t>Igoe</a:t>
            </a:r>
            <a:r>
              <a:rPr lang="en-US" sz="1800" kern="0" dirty="0"/>
              <a:t>,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1800" kern="0" dirty="0"/>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1800" kern="0" dirty="0"/>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1800" kern="0" dirty="0"/>
              <a:t>N. Forum, A. rights reserved, A. M. services, Virtual, P. P. Terms, and C. Feedback, "What are the operating modes of NFC devices? - NFC forum," NFC Forum, 2017. [Online]. Available: http://nfc-forum.org/resources/what-are-the-operating-modes-of-nfc-devices/. Accessed: Feb. 2, 2017.</a:t>
            </a:r>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kumimoji="0" lang="en-US" sz="24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14097002" y="28956000"/>
            <a:ext cx="19277973" cy="440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36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sp>
        <p:nvSpPr>
          <p:cNvPr id="44" name="Striped Right Arrow 43"/>
          <p:cNvSpPr/>
          <p:nvPr/>
        </p:nvSpPr>
        <p:spPr>
          <a:xfrm rot="10800000">
            <a:off x="4114800" y="10382866"/>
            <a:ext cx="34932840" cy="5326302"/>
          </a:xfrm>
          <a:prstGeom prst="stripedRightArrow">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ln w="76200">
                <a:solidFill>
                  <a:schemeClr val="tx1"/>
                </a:solidFill>
              </a:ln>
            </a:endParaRPr>
          </a:p>
        </p:txBody>
      </p:sp>
      <p:pic>
        <p:nvPicPr>
          <p:cNvPr id="34" name="Picture 33" descr="NFC Forum"/>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74976" y="30251400"/>
            <a:ext cx="6342799" cy="2675570"/>
          </a:xfrm>
          <a:prstGeom prst="rect">
            <a:avLst/>
          </a:prstGeom>
          <a:noFill/>
          <a:ln>
            <a:no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09600" y="12461862"/>
            <a:ext cx="4455595" cy="605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3" name="Striped Right Arrow 42"/>
          <p:cNvSpPr/>
          <p:nvPr/>
        </p:nvSpPr>
        <p:spPr>
          <a:xfrm>
            <a:off x="5846014" y="15316200"/>
            <a:ext cx="34387586" cy="5456107"/>
          </a:xfrm>
          <a:prstGeom prst="stripedRightArrow">
            <a:avLst/>
          </a:prstGeom>
          <a:ln w="762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5" name="Text Box 22"/>
          <p:cNvSpPr txBox="1">
            <a:spLocks noChangeArrowheads="1"/>
          </p:cNvSpPr>
          <p:nvPr/>
        </p:nvSpPr>
        <p:spPr bwMode="auto">
          <a:xfrm>
            <a:off x="37477081" y="5047880"/>
            <a:ext cx="5952003" cy="117649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7422576" y="4419600"/>
            <a:ext cx="5952003"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7477081" y="2780867"/>
            <a:ext cx="5952003" cy="147346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a:t>
            </a:r>
            <a:r>
              <a:rPr lang="en-US" sz="1800" kern="0" dirty="0" err="1">
                <a:latin typeface="Century Schoolbook" panose="02040604050505020304"/>
              </a:rPr>
              <a:t>Zornitza</a:t>
            </a:r>
            <a:r>
              <a:rPr lang="en-US" sz="1800" kern="0" dirty="0">
                <a:latin typeface="Century Schoolbook" panose="02040604050505020304"/>
              </a:rPr>
              <a:t> Genova </a:t>
            </a:r>
            <a:r>
              <a:rPr lang="en-US" sz="1800" kern="0" dirty="0" err="1">
                <a:latin typeface="Century Schoolbook" panose="02040604050505020304"/>
              </a:rPr>
              <a:t>Prodanoff</a:t>
            </a:r>
            <a:endParaRPr lang="en-US" sz="1800" kern="0" dirty="0">
              <a:latin typeface="Century Schoolbook" panose="02040604050505020304"/>
            </a:endParaRP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7477081" y="2035363"/>
            <a:ext cx="5952003"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81997" y="490770"/>
            <a:ext cx="5952003" cy="1376522"/>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76400" y="29287881"/>
            <a:ext cx="3879524" cy="3418591"/>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34400" y="14740897"/>
            <a:ext cx="1546726" cy="1546726"/>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962474" y="14740897"/>
            <a:ext cx="1546726" cy="1546726"/>
          </a:xfrm>
          <a:prstGeom prst="rect">
            <a:avLst/>
          </a:prstGeom>
        </p:spPr>
      </p:pic>
      <p:sp>
        <p:nvSpPr>
          <p:cNvPr id="29" name="Pentagon 28"/>
          <p:cNvSpPr/>
          <p:nvPr/>
        </p:nvSpPr>
        <p:spPr>
          <a:xfrm rot="16200000">
            <a:off x="9869531" y="7637431"/>
            <a:ext cx="8755985"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Pentagon 29"/>
          <p:cNvSpPr/>
          <p:nvPr/>
        </p:nvSpPr>
        <p:spPr>
          <a:xfrm rot="16200000">
            <a:off x="9123071" y="7641543"/>
            <a:ext cx="8763000"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31" name="Pentagon 30"/>
          <p:cNvSpPr/>
          <p:nvPr/>
        </p:nvSpPr>
        <p:spPr>
          <a:xfrm rot="16200000">
            <a:off x="25403413" y="11463920"/>
            <a:ext cx="4149797"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Pentagon 28"/>
          <p:cNvSpPr/>
          <p:nvPr/>
        </p:nvSpPr>
        <p:spPr>
          <a:xfrm rot="16200000">
            <a:off x="12942535" y="923412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Pentagon 29"/>
          <p:cNvSpPr/>
          <p:nvPr/>
        </p:nvSpPr>
        <p:spPr>
          <a:xfrm rot="16200000">
            <a:off x="12199582" y="924174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8" name="TextBox 57"/>
          <p:cNvSpPr txBox="1"/>
          <p:nvPr/>
        </p:nvSpPr>
        <p:spPr>
          <a:xfrm rot="16200000">
            <a:off x="14181507" y="7650113"/>
            <a:ext cx="1640999"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59" name="TextBox 58"/>
          <p:cNvSpPr txBox="1"/>
          <p:nvPr/>
        </p:nvSpPr>
        <p:spPr>
          <a:xfrm rot="16200000">
            <a:off x="14938756" y="7650112"/>
            <a:ext cx="1640997"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0" name="Pentagon 28"/>
          <p:cNvSpPr/>
          <p:nvPr/>
        </p:nvSpPr>
        <p:spPr>
          <a:xfrm rot="16200000">
            <a:off x="14416895" y="923412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1" name="Pentagon 29"/>
          <p:cNvSpPr/>
          <p:nvPr/>
        </p:nvSpPr>
        <p:spPr>
          <a:xfrm rot="16200000">
            <a:off x="13673942" y="9241745"/>
            <a:ext cx="554736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2" name="TextBox 61"/>
          <p:cNvSpPr txBox="1"/>
          <p:nvPr/>
        </p:nvSpPr>
        <p:spPr>
          <a:xfrm rot="16200000">
            <a:off x="15655869" y="7650114"/>
            <a:ext cx="16409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63" name="TextBox 62"/>
          <p:cNvSpPr txBox="1"/>
          <p:nvPr/>
        </p:nvSpPr>
        <p:spPr>
          <a:xfrm rot="16200000">
            <a:off x="16413118" y="7650115"/>
            <a:ext cx="164099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33" name="Pentagon 32"/>
          <p:cNvSpPr/>
          <p:nvPr/>
        </p:nvSpPr>
        <p:spPr>
          <a:xfrm rot="16200000">
            <a:off x="24660460" y="11471540"/>
            <a:ext cx="4149797"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Pentagon 30"/>
          <p:cNvSpPr/>
          <p:nvPr/>
        </p:nvSpPr>
        <p:spPr>
          <a:xfrm rot="16200000">
            <a:off x="26129945" y="11475492"/>
            <a:ext cx="4141892"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37"/>
          <p:cNvSpPr/>
          <p:nvPr/>
        </p:nvSpPr>
        <p:spPr>
          <a:xfrm>
            <a:off x="5846014" y="11811000"/>
            <a:ext cx="32409079" cy="2554545"/>
          </a:xfrm>
          <a:prstGeom prst="rect">
            <a:avLst/>
          </a:prstGeom>
          <a:noFill/>
          <a:ln>
            <a:noFill/>
          </a:ln>
        </p:spPr>
        <p:txBody>
          <a:bodyPr wrap="square">
            <a:spAutoFit/>
          </a:bodyPr>
          <a:lstStyle/>
          <a:p>
            <a:r>
              <a:rPr lang="en-US" sz="3200" b="1" dirty="0">
                <a:solidFill>
                  <a:srgbClr val="FFFFFF"/>
                </a:solidFill>
                <a:highlight>
                  <a:srgbClr val="000000"/>
                </a:highlight>
                <a:latin typeface="Courier New" panose="02070309020205020404" pitchFamily="49" charset="0"/>
              </a:rPr>
              <a:t>04 80 16 1A</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52 A3 40 80</a:t>
            </a:r>
            <a:r>
              <a:rPr lang="en-US" sz="3200" b="1" dirty="0">
                <a:solidFill>
                  <a:srgbClr val="000000"/>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31 48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00</a:t>
            </a:r>
            <a:r>
              <a:rPr lang="en-US"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01 03 A0 0C 34 03 00 FE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a:t>
            </a:r>
            <a:r>
              <a:rPr lang="fi-FI" sz="3200" b="1" dirty="0">
                <a:solidFill>
                  <a:srgbClr val="000000"/>
                </a:solidFill>
                <a:latin typeface="Courier New" panose="02070309020205020404" pitchFamily="49" charset="0"/>
              </a:rPr>
              <a:t> </a:t>
            </a:r>
            <a:r>
              <a:rPr lang="fi-FI" sz="3200" b="1" dirty="0">
                <a:solidFill>
                  <a:srgbClr val="00B0F0"/>
                </a:solidFill>
                <a:latin typeface="Courier New" panose="02070309020205020404" pitchFamily="49" charset="0"/>
              </a:rPr>
              <a:t>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 </a:t>
            </a:r>
            <a:endParaRPr lang="en-US" sz="1200" dirty="0">
              <a:effectLst/>
              <a:latin typeface="Times New Roman" panose="02020603050405020304" pitchFamily="18" charset="0"/>
              <a:ea typeface="Times New Roman" panose="02020603050405020304" pitchFamily="18" charset="0"/>
            </a:endParaRPr>
          </a:p>
        </p:txBody>
      </p:sp>
      <p:sp>
        <p:nvSpPr>
          <p:cNvPr id="10" name="TextBox 9"/>
          <p:cNvSpPr txBox="1"/>
          <p:nvPr/>
        </p:nvSpPr>
        <p:spPr>
          <a:xfrm rot="16200000">
            <a:off x="12454781"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42" name="TextBox 41"/>
          <p:cNvSpPr txBox="1"/>
          <p:nvPr/>
        </p:nvSpPr>
        <p:spPr>
          <a:xfrm rot="16200000">
            <a:off x="13212029" y="4643600"/>
            <a:ext cx="209957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45" name="TextBox 44"/>
          <p:cNvSpPr txBox="1"/>
          <p:nvPr/>
        </p:nvSpPr>
        <p:spPr>
          <a:xfrm rot="16200000">
            <a:off x="25691621"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46" name="TextBox 45"/>
          <p:cNvSpPr txBox="1"/>
          <p:nvPr/>
        </p:nvSpPr>
        <p:spPr>
          <a:xfrm rot="16200000">
            <a:off x="26424047" y="10216201"/>
            <a:ext cx="211957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48" name="Pentagon 47"/>
          <p:cNvSpPr/>
          <p:nvPr/>
        </p:nvSpPr>
        <p:spPr>
          <a:xfrm rot="5400000">
            <a:off x="26679688" y="19767416"/>
            <a:ext cx="3270501"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Pentagon 48"/>
          <p:cNvSpPr/>
          <p:nvPr/>
        </p:nvSpPr>
        <p:spPr>
          <a:xfrm rot="5400000">
            <a:off x="25940903" y="19770868"/>
            <a:ext cx="3262165"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50" name="Pentagon 49"/>
          <p:cNvSpPr/>
          <p:nvPr/>
        </p:nvSpPr>
        <p:spPr>
          <a:xfrm rot="5400000">
            <a:off x="12715035" y="19022499"/>
            <a:ext cx="475890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Pentagon 50"/>
          <p:cNvSpPr/>
          <p:nvPr/>
        </p:nvSpPr>
        <p:spPr>
          <a:xfrm rot="5400000">
            <a:off x="11979346" y="19022854"/>
            <a:ext cx="4744373"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TextBox 51"/>
          <p:cNvSpPr txBox="1"/>
          <p:nvPr/>
        </p:nvSpPr>
        <p:spPr>
          <a:xfrm rot="5400000">
            <a:off x="26680714" y="20220765"/>
            <a:ext cx="1798095"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LOCK2</a:t>
            </a:r>
          </a:p>
        </p:txBody>
      </p:sp>
      <p:sp>
        <p:nvSpPr>
          <p:cNvPr id="53" name="TextBox 52"/>
          <p:cNvSpPr txBox="1"/>
          <p:nvPr/>
        </p:nvSpPr>
        <p:spPr>
          <a:xfrm rot="5400000">
            <a:off x="27413141" y="20220764"/>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LOCK3</a:t>
            </a:r>
          </a:p>
        </p:txBody>
      </p:sp>
      <p:sp>
        <p:nvSpPr>
          <p:cNvPr id="54" name="TextBox 53"/>
          <p:cNvSpPr txBox="1"/>
          <p:nvPr/>
        </p:nvSpPr>
        <p:spPr>
          <a:xfrm rot="5400000">
            <a:off x="13455533" y="20127997"/>
            <a:ext cx="1764958"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LOCK0</a:t>
            </a:r>
          </a:p>
        </p:txBody>
      </p:sp>
      <p:sp>
        <p:nvSpPr>
          <p:cNvPr id="55" name="TextBox 54"/>
          <p:cNvSpPr txBox="1"/>
          <p:nvPr/>
        </p:nvSpPr>
        <p:spPr>
          <a:xfrm rot="5400000">
            <a:off x="14217534" y="20127996"/>
            <a:ext cx="1764956"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LOCK1</a:t>
            </a:r>
          </a:p>
        </p:txBody>
      </p:sp>
      <p:sp>
        <p:nvSpPr>
          <p:cNvPr id="64" name="Pentagon 28"/>
          <p:cNvSpPr/>
          <p:nvPr/>
        </p:nvSpPr>
        <p:spPr>
          <a:xfrm rot="5400000">
            <a:off x="14177477" y="1901142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5" name="Pentagon 29"/>
          <p:cNvSpPr/>
          <p:nvPr/>
        </p:nvSpPr>
        <p:spPr>
          <a:xfrm rot="5400000">
            <a:off x="13434524" y="1901904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66" name="TextBox 65"/>
          <p:cNvSpPr txBox="1"/>
          <p:nvPr/>
        </p:nvSpPr>
        <p:spPr>
          <a:xfrm rot="5400000">
            <a:off x="15012606" y="19992166"/>
            <a:ext cx="1493293"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OTP0</a:t>
            </a:r>
          </a:p>
        </p:txBody>
      </p:sp>
      <p:sp>
        <p:nvSpPr>
          <p:cNvPr id="67" name="TextBox 66"/>
          <p:cNvSpPr txBox="1"/>
          <p:nvPr/>
        </p:nvSpPr>
        <p:spPr>
          <a:xfrm rot="5400000">
            <a:off x="15777246" y="1991204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OTP1</a:t>
            </a:r>
          </a:p>
        </p:txBody>
      </p:sp>
      <p:sp>
        <p:nvSpPr>
          <p:cNvPr id="68" name="Pentagon 28"/>
          <p:cNvSpPr/>
          <p:nvPr/>
        </p:nvSpPr>
        <p:spPr>
          <a:xfrm rot="5400000">
            <a:off x="15651838" y="19011424"/>
            <a:ext cx="4751994"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9" name="Pentagon 29"/>
          <p:cNvSpPr/>
          <p:nvPr/>
        </p:nvSpPr>
        <p:spPr>
          <a:xfrm rot="5400000">
            <a:off x="14908884" y="19019044"/>
            <a:ext cx="4751993" cy="491523"/>
          </a:xfrm>
          <a:prstGeom prst="homePlate">
            <a:avLst/>
          </a:prstGeom>
          <a:solidFill>
            <a:srgbClr val="FF0000"/>
          </a:solidFill>
        </p:spPr>
        <p:style>
          <a:lnRef idx="0">
            <a:schemeClr val="accent6"/>
          </a:lnRef>
          <a:fillRef idx="3">
            <a:schemeClr val="accent6"/>
          </a:fillRef>
          <a:effectRef idx="3">
            <a:schemeClr val="accent6"/>
          </a:effectRef>
          <a:fontRef idx="minor">
            <a:schemeClr val="lt1"/>
          </a:fontRef>
        </p:style>
        <p:txBody>
          <a:bodyPr vert="wordArtVert" rtlCol="0" anchor="ctr"/>
          <a:lstStyle/>
          <a:p>
            <a:pPr algn="ctr"/>
            <a:endParaRPr lang="en-US" dirty="0"/>
          </a:p>
        </p:txBody>
      </p:sp>
      <p:sp>
        <p:nvSpPr>
          <p:cNvPr id="70" name="TextBox 69"/>
          <p:cNvSpPr txBox="1"/>
          <p:nvPr/>
        </p:nvSpPr>
        <p:spPr>
          <a:xfrm rot="5400000">
            <a:off x="16494358" y="1991204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OTP2</a:t>
            </a:r>
          </a:p>
        </p:txBody>
      </p:sp>
      <p:sp>
        <p:nvSpPr>
          <p:cNvPr id="71" name="TextBox 70"/>
          <p:cNvSpPr txBox="1"/>
          <p:nvPr/>
        </p:nvSpPr>
        <p:spPr>
          <a:xfrm rot="5400000">
            <a:off x="17251606" y="19912042"/>
            <a:ext cx="1478511"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OTP3</a:t>
            </a:r>
          </a:p>
        </p:txBody>
      </p:sp>
      <p:sp>
        <p:nvSpPr>
          <p:cNvPr id="95" name="Pentagon 30"/>
          <p:cNvSpPr/>
          <p:nvPr/>
        </p:nvSpPr>
        <p:spPr>
          <a:xfrm rot="5400000">
            <a:off x="27404628" y="19767414"/>
            <a:ext cx="3270498" cy="491523"/>
          </a:xfrm>
          <a:prstGeom prst="homePlat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46"/>
          <p:cNvSpPr/>
          <p:nvPr/>
        </p:nvSpPr>
        <p:spPr>
          <a:xfrm>
            <a:off x="6688056" y="16794540"/>
            <a:ext cx="32409079" cy="2554545"/>
          </a:xfrm>
          <a:prstGeom prst="rect">
            <a:avLst/>
          </a:prstGeom>
          <a:noFill/>
          <a:ln>
            <a:noFill/>
          </a:ln>
        </p:spPr>
        <p:txBody>
          <a:bodyPr wrap="square">
            <a:spAutoFit/>
          </a:bodyPr>
          <a:lstStyle/>
          <a:p>
            <a:r>
              <a:rPr lang="en-US" sz="3200" b="1" dirty="0">
                <a:solidFill>
                  <a:srgbClr val="FFFFFF"/>
                </a:solidFill>
                <a:highlight>
                  <a:srgbClr val="000000"/>
                </a:highlight>
                <a:latin typeface="Courier New" panose="02070309020205020404" pitchFamily="49" charset="0"/>
              </a:rPr>
              <a:t>04 34 CB 73</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2A 74 40 81</a:t>
            </a:r>
            <a:r>
              <a:rPr lang="en-US" sz="3200" b="1" dirty="0">
                <a:solidFill>
                  <a:srgbClr val="000000"/>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9F 48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E1</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10</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12</a:t>
            </a:r>
            <a:r>
              <a:rPr lang="en-US" sz="3200" b="1" dirty="0">
                <a:solidFill>
                  <a:srgbClr val="FFFFFF"/>
                </a:solidFill>
                <a:highlight>
                  <a:srgbClr val="000000"/>
                </a:highlight>
                <a:latin typeface="Courier New" panose="02070309020205020404" pitchFamily="49" charset="0"/>
              </a:rPr>
              <a:t> </a:t>
            </a:r>
            <a:r>
              <a:rPr lang="en-US" sz="3200" b="1" dirty="0">
                <a:solidFill>
                  <a:srgbClr val="FFFFFF"/>
                </a:solidFill>
                <a:highlight>
                  <a:srgbClr val="FF0000"/>
                </a:highlight>
                <a:latin typeface="Courier New" panose="02070309020205020404" pitchFamily="49" charset="0"/>
              </a:rPr>
              <a:t>00</a:t>
            </a:r>
            <a:r>
              <a:rPr lang="en-US" sz="3200" b="1" dirty="0">
                <a:solidFill>
                  <a:srgbClr val="000000"/>
                </a:solidFill>
                <a:latin typeface="Courier New" panose="02070309020205020404" pitchFamily="49" charset="0"/>
              </a:rPr>
              <a:t> </a:t>
            </a:r>
            <a:r>
              <a:rPr lang="fi-FI" sz="3200" b="1" dirty="0">
                <a:solidFill>
                  <a:srgbClr val="9BBB59"/>
                </a:solidFill>
                <a:latin typeface="Courier New" panose="02070309020205020404" pitchFamily="49" charset="0"/>
              </a:rPr>
              <a:t>01 03 A0 0C</a:t>
            </a:r>
            <a:r>
              <a:rPr lang="fi-FI" sz="3200" b="1" dirty="0">
                <a:solidFill>
                  <a:srgbClr val="9BBB59"/>
                </a:solidFill>
                <a:latin typeface="Courier New" panose="02070309020205020404" pitchFamily="49" charset="0"/>
              </a:rPr>
              <a:t> </a:t>
            </a:r>
            <a:r>
              <a:rPr lang="fi-FI" sz="3200" b="1" dirty="0">
                <a:solidFill>
                  <a:srgbClr val="9BBB59"/>
                </a:solidFill>
                <a:latin typeface="Courier New" panose="02070309020205020404" pitchFamily="49" charset="0"/>
              </a:rPr>
              <a:t>34 03 3A 91 01 08 54 02 65 6E 53 54 41 52 54 54 0F 1C 61 6E 64 72 6F 69 64 2E 63 6F 6D 3A 70 6B 67 63 6E 74 34 35 31 34 63 2E 75 6E 66 73 79 6D 70 6F 73 69 75 6D 6E 66 63 71 75 69 7A FE 00 00 00 00 00 00 00 00 00 00 00 00 00 00 00 00 00 00 00 00 00 00 00 00 00 00 00 00 00 00 00 00 00 00 00 00 00 00 00 00 00 00 00 00 00 00 00 00 00 00 00 00 00 00 00 00 00 00 00 00 00 00 00 00 00 00 00 00 00 00 00 00 00 00 00 00 00 00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000000"/>
                </a:solidFill>
                <a:highlight>
                  <a:srgbClr val="000000"/>
                </a:highlight>
                <a:latin typeface="Courier New" panose="02070309020205020404" pitchFamily="49" charset="0"/>
              </a:rPr>
              <a:t> </a:t>
            </a:r>
            <a:r>
              <a:rPr lang="fi-FI" sz="3200" b="1" dirty="0">
                <a:solidFill>
                  <a:srgbClr val="000000"/>
                </a:solidFill>
                <a:highlight>
                  <a:srgbClr val="FFFF00"/>
                </a:highlight>
                <a:latin typeface="Courier New" panose="02070309020205020404" pitchFamily="49" charset="0"/>
              </a:rPr>
              <a:t>00</a:t>
            </a:r>
            <a:r>
              <a:rPr lang="fi-FI" sz="3200" b="1" dirty="0">
                <a:solidFill>
                  <a:srgbClr val="FFFFFF"/>
                </a:solidFill>
                <a:highlight>
                  <a:srgbClr val="000000"/>
                </a:highlight>
                <a:latin typeface="Courier New" panose="02070309020205020404" pitchFamily="49" charset="0"/>
              </a:rPr>
              <a:t> BD</a:t>
            </a:r>
            <a:r>
              <a:rPr lang="fi-FI"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04 00 00 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05 -- --</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FF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highlight>
                  <a:srgbClr val="000000"/>
                </a:highlight>
                <a:latin typeface="Courier New" panose="02070309020205020404" pitchFamily="49" charset="0"/>
              </a:rPr>
              <a:t> </a:t>
            </a:r>
            <a:r>
              <a:rPr lang="en-US" sz="3200" b="1" dirty="0" err="1">
                <a:solidFill>
                  <a:srgbClr val="FFFFFF"/>
                </a:solidFill>
                <a:highlight>
                  <a:srgbClr val="000000"/>
                </a:highlight>
                <a:latin typeface="Courier New" panose="02070309020205020404" pitchFamily="49" charset="0"/>
              </a:rPr>
              <a:t>FF</a:t>
            </a:r>
            <a:r>
              <a:rPr lang="en-US" sz="3200" b="1" dirty="0">
                <a:solidFill>
                  <a:srgbClr val="FFFFFF"/>
                </a:solidFill>
                <a:latin typeface="Courier New" panose="02070309020205020404" pitchFamily="49" charset="0"/>
              </a:rPr>
              <a:t> </a:t>
            </a:r>
            <a:r>
              <a:rPr lang="en-US" sz="3200" b="1" dirty="0">
                <a:solidFill>
                  <a:srgbClr val="FFFFFF"/>
                </a:solidFill>
                <a:highlight>
                  <a:srgbClr val="000000"/>
                </a:highlight>
                <a:latin typeface="Courier New" panose="02070309020205020404" pitchFamily="49" charset="0"/>
              </a:rPr>
              <a:t>00 00 --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90" name="Rectangle: Diagonal Corners Snipped 89"/>
          <p:cNvSpPr/>
          <p:nvPr/>
        </p:nvSpPr>
        <p:spPr>
          <a:xfrm rot="10800000" flipH="1">
            <a:off x="14698083" y="3581401"/>
            <a:ext cx="20506317" cy="2942369"/>
          </a:xfrm>
          <a:prstGeom prst="snip2DiagRect">
            <a:avLst/>
          </a:prstGeom>
          <a:gradFill>
            <a:gsLst>
              <a:gs pos="100000">
                <a:srgbClr val="FF0000"/>
              </a:gs>
              <a:gs pos="90000">
                <a:srgbClr val="808080">
                  <a:alpha val="15000"/>
                </a:srgbClr>
              </a:gs>
            </a:gsLst>
            <a:path path="circle">
              <a:fillToRect l="100000" t="100000"/>
            </a:path>
          </a:gradFill>
          <a:ln w="57150" cmpd="tri">
            <a:gradFill flip="none" rotWithShape="1">
              <a:gsLst>
                <a:gs pos="0">
                  <a:schemeClr val="tx1"/>
                </a:gs>
                <a:gs pos="50000">
                  <a:schemeClr val="bg1"/>
                </a:gs>
                <a:gs pos="100000">
                  <a:srgbClr val="FF00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Diagonal Corners Snipped 90"/>
          <p:cNvSpPr/>
          <p:nvPr/>
        </p:nvSpPr>
        <p:spPr>
          <a:xfrm rot="10800000" flipH="1">
            <a:off x="13212178" y="390202"/>
            <a:ext cx="21992222" cy="2942369"/>
          </a:xfrm>
          <a:prstGeom prst="snip2DiagRect">
            <a:avLst/>
          </a:prstGeom>
          <a:gradFill>
            <a:gsLst>
              <a:gs pos="100000">
                <a:srgbClr val="ECEC14"/>
              </a:gs>
              <a:gs pos="85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4000" dirty="0">
              <a:latin typeface="Courier New" panose="02070309020205020404" pitchFamily="49" charset="0"/>
              <a:cs typeface="Courier New" panose="02070309020205020404" pitchFamily="49" charset="0"/>
            </a:endParaRPr>
          </a:p>
        </p:txBody>
      </p:sp>
      <p:sp>
        <p:nvSpPr>
          <p:cNvPr id="92" name="Rectangle: Diagonal Corners Snipped 91"/>
          <p:cNvSpPr/>
          <p:nvPr/>
        </p:nvSpPr>
        <p:spPr>
          <a:xfrm rot="10800000" flipH="1">
            <a:off x="26459020" y="6781800"/>
            <a:ext cx="8745379" cy="2746202"/>
          </a:xfrm>
          <a:prstGeom prst="snip2DiagRect">
            <a:avLst/>
          </a:prstGeom>
          <a:gradFill>
            <a:gsLst>
              <a:gs pos="100000">
                <a:srgbClr val="ECEC14"/>
              </a:gs>
              <a:gs pos="84000">
                <a:srgbClr val="808080">
                  <a:alpha val="15000"/>
                </a:srgbClr>
              </a:gs>
            </a:gsLst>
            <a:path path="circle">
              <a:fillToRect l="100000" t="100000"/>
            </a:path>
          </a:gradFill>
          <a:ln w="57150" cmpd="tri">
            <a:gradFill flip="none" rotWithShape="1">
              <a:gsLst>
                <a:gs pos="0">
                  <a:schemeClr val="tx1"/>
                </a:gs>
                <a:gs pos="50000">
                  <a:schemeClr val="bg1"/>
                </a:gs>
                <a:gs pos="100000">
                  <a:srgbClr val="FFFF00"/>
                </a:gs>
              </a:gsLst>
              <a:path path="circle">
                <a:fillToRect l="100000" t="100000"/>
              </a:path>
              <a:tileRect r="-100000" b="-100000"/>
            </a:gradFill>
            <a:prstDash val="soli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TextBox 93"/>
          <p:cNvSpPr txBox="1"/>
          <p:nvPr/>
        </p:nvSpPr>
        <p:spPr>
          <a:xfrm>
            <a:off x="13487400" y="533400"/>
            <a:ext cx="21488399"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STATIC LOCK BYTES: Field Programmable Read-Only Locking Mechanism</a:t>
            </a:r>
          </a:p>
          <a:p>
            <a:r>
              <a:rPr lang="en-US" sz="2400" b="1" dirty="0">
                <a:latin typeface="Courier New" panose="02070309020205020404" pitchFamily="49" charset="0"/>
                <a:cs typeface="Courier New" panose="02070309020205020404" pitchFamily="49" charset="0"/>
              </a:rPr>
              <a:t>MEMORY LOCATION:   PAGE 02h (Hex)</a:t>
            </a:r>
          </a:p>
          <a:p>
            <a:r>
              <a:rPr lang="en-US" sz="2400" b="1" dirty="0">
                <a:latin typeface="Courier New" panose="02070309020205020404" pitchFamily="49" charset="0"/>
                <a:cs typeface="Courier New" panose="02070309020205020404" pitchFamily="49" charset="0"/>
              </a:rPr>
              <a:t>DETAILS:           Each bit represents an individual 16-bit page from 03h to 0Fh. Bits set to 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permanently lock their corresponding pages as read-only.</a:t>
            </a:r>
          </a:p>
        </p:txBody>
      </p:sp>
      <p:sp>
        <p:nvSpPr>
          <p:cNvPr id="96" name="TextBox 95"/>
          <p:cNvSpPr txBox="1"/>
          <p:nvPr/>
        </p:nvSpPr>
        <p:spPr>
          <a:xfrm rot="16200000">
            <a:off x="27176871" y="10246445"/>
            <a:ext cx="2059084"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sp>
        <p:nvSpPr>
          <p:cNvPr id="99" name="TextBox 98"/>
          <p:cNvSpPr txBox="1"/>
          <p:nvPr/>
        </p:nvSpPr>
        <p:spPr>
          <a:xfrm rot="5400000">
            <a:off x="28145566" y="20220764"/>
            <a:ext cx="1798092" cy="584775"/>
          </a:xfrm>
          <a:prstGeom prst="rect">
            <a:avLst/>
          </a:prstGeom>
          <a:noFill/>
        </p:spPr>
        <p:txBody>
          <a:bodyPr wrap="square" rtlCol="0">
            <a:spAutoFit/>
          </a:bodyPr>
          <a:lstStyle/>
          <a:p>
            <a:r>
              <a:rPr lang="en-US" sz="3200" dirty="0">
                <a:latin typeface="Arial Black" panose="020B0A04020102020204" pitchFamily="34" charset="0"/>
                <a:cs typeface="Courier New" panose="02070309020205020404" pitchFamily="49" charset="0"/>
              </a:rPr>
              <a:t>LOCK4</a:t>
            </a:r>
          </a:p>
        </p:txBody>
      </p:sp>
      <p:graphicFrame>
        <p:nvGraphicFramePr>
          <p:cNvPr id="6" name="Table 5"/>
          <p:cNvGraphicFramePr>
            <a:graphicFrameLocks noGrp="1"/>
          </p:cNvGraphicFramePr>
          <p:nvPr>
            <p:extLst>
              <p:ext uri="{D42A27DB-BD31-4B8C-83A1-F6EECF244321}">
                <p14:modId xmlns:p14="http://schemas.microsoft.com/office/powerpoint/2010/main" val="307827880"/>
              </p:ext>
            </p:extLst>
          </p:nvPr>
        </p:nvGraphicFramePr>
        <p:xfrm>
          <a:off x="13487400" y="2133600"/>
          <a:ext cx="10338912" cy="1059080"/>
        </p:xfrm>
        <a:graphic>
          <a:graphicData uri="http://schemas.openxmlformats.org/drawingml/2006/table">
            <a:tbl>
              <a:tblPr>
                <a:effectLst/>
                <a:tableStyleId>{5C22544A-7EE6-4342-B048-85BDC9FD1C3A}</a:tableStyleId>
              </a:tblPr>
              <a:tblGrid>
                <a:gridCol w="1292364">
                  <a:extLst>
                    <a:ext uri="{9D8B030D-6E8A-4147-A177-3AD203B41FA5}">
                      <a16:colId xmlns:a16="http://schemas.microsoft.com/office/drawing/2014/main" val="3022783514"/>
                    </a:ext>
                  </a:extLst>
                </a:gridCol>
                <a:gridCol w="1292364">
                  <a:extLst>
                    <a:ext uri="{9D8B030D-6E8A-4147-A177-3AD203B41FA5}">
                      <a16:colId xmlns:a16="http://schemas.microsoft.com/office/drawing/2014/main" val="757080785"/>
                    </a:ext>
                  </a:extLst>
                </a:gridCol>
                <a:gridCol w="1292364">
                  <a:extLst>
                    <a:ext uri="{9D8B030D-6E8A-4147-A177-3AD203B41FA5}">
                      <a16:colId xmlns:a16="http://schemas.microsoft.com/office/drawing/2014/main" val="2276908230"/>
                    </a:ext>
                  </a:extLst>
                </a:gridCol>
                <a:gridCol w="1292364">
                  <a:extLst>
                    <a:ext uri="{9D8B030D-6E8A-4147-A177-3AD203B41FA5}">
                      <a16:colId xmlns:a16="http://schemas.microsoft.com/office/drawing/2014/main" val="645744466"/>
                    </a:ext>
                  </a:extLst>
                </a:gridCol>
                <a:gridCol w="1292364">
                  <a:extLst>
                    <a:ext uri="{9D8B030D-6E8A-4147-A177-3AD203B41FA5}">
                      <a16:colId xmlns:a16="http://schemas.microsoft.com/office/drawing/2014/main" val="3599940090"/>
                    </a:ext>
                  </a:extLst>
                </a:gridCol>
                <a:gridCol w="1292364">
                  <a:extLst>
                    <a:ext uri="{9D8B030D-6E8A-4147-A177-3AD203B41FA5}">
                      <a16:colId xmlns:a16="http://schemas.microsoft.com/office/drawing/2014/main" val="2077798771"/>
                    </a:ext>
                  </a:extLst>
                </a:gridCol>
                <a:gridCol w="1292364">
                  <a:extLst>
                    <a:ext uri="{9D8B030D-6E8A-4147-A177-3AD203B41FA5}">
                      <a16:colId xmlns:a16="http://schemas.microsoft.com/office/drawing/2014/main" val="1876429225"/>
                    </a:ext>
                  </a:extLst>
                </a:gridCol>
                <a:gridCol w="1292364">
                  <a:extLst>
                    <a:ext uri="{9D8B030D-6E8A-4147-A177-3AD203B41FA5}">
                      <a16:colId xmlns:a16="http://schemas.microsoft.com/office/drawing/2014/main" val="73856520"/>
                    </a:ext>
                  </a:extLst>
                </a:gridCol>
              </a:tblGrid>
              <a:tr h="1059080">
                <a:tc>
                  <a:txBody>
                    <a:bodyPr/>
                    <a:lstStyle/>
                    <a:p>
                      <a:pPr algn="ctr"/>
                      <a:r>
                        <a:rPr lang="en-US" sz="2800" dirty="0">
                          <a:latin typeface="Courier New" panose="02070309020205020404" pitchFamily="49" charset="0"/>
                          <a:cs typeface="Courier New" panose="02070309020205020404" pitchFamily="49" charset="0"/>
                        </a:rPr>
                        <a:t>L7</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L6</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L5</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L4</a:t>
                      </a:r>
                    </a:p>
                  </a:txBody>
                  <a:tcPr vert="wordA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15-10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BL</a:t>
                      </a:r>
                    </a:p>
                    <a:p>
                      <a:pPr algn="ctr"/>
                      <a:r>
                        <a:rPr lang="en-US" sz="2800" dirty="0">
                          <a:latin typeface="Courier New" panose="02070309020205020404" pitchFamily="49" charset="0"/>
                          <a:cs typeface="Courier New" panose="02070309020205020404" pitchFamily="49" charset="0"/>
                        </a:rPr>
                        <a:t>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4005654034"/>
              </p:ext>
            </p:extLst>
          </p:nvPr>
        </p:nvGraphicFramePr>
        <p:xfrm>
          <a:off x="24179688" y="2104707"/>
          <a:ext cx="10338912" cy="1059080"/>
        </p:xfrm>
        <a:graphic>
          <a:graphicData uri="http://schemas.openxmlformats.org/drawingml/2006/table">
            <a:tbl>
              <a:tblPr>
                <a:effectLst/>
                <a:tableStyleId>{5C22544A-7EE6-4342-B048-85BDC9FD1C3A}</a:tableStyleId>
              </a:tblPr>
              <a:tblGrid>
                <a:gridCol w="1292364">
                  <a:extLst>
                    <a:ext uri="{9D8B030D-6E8A-4147-A177-3AD203B41FA5}">
                      <a16:colId xmlns:a16="http://schemas.microsoft.com/office/drawing/2014/main" val="3022783514"/>
                    </a:ext>
                  </a:extLst>
                </a:gridCol>
                <a:gridCol w="1292364">
                  <a:extLst>
                    <a:ext uri="{9D8B030D-6E8A-4147-A177-3AD203B41FA5}">
                      <a16:colId xmlns:a16="http://schemas.microsoft.com/office/drawing/2014/main" val="757080785"/>
                    </a:ext>
                  </a:extLst>
                </a:gridCol>
                <a:gridCol w="1292364">
                  <a:extLst>
                    <a:ext uri="{9D8B030D-6E8A-4147-A177-3AD203B41FA5}">
                      <a16:colId xmlns:a16="http://schemas.microsoft.com/office/drawing/2014/main" val="2276908230"/>
                    </a:ext>
                  </a:extLst>
                </a:gridCol>
                <a:gridCol w="1292364">
                  <a:extLst>
                    <a:ext uri="{9D8B030D-6E8A-4147-A177-3AD203B41FA5}">
                      <a16:colId xmlns:a16="http://schemas.microsoft.com/office/drawing/2014/main" val="645744466"/>
                    </a:ext>
                  </a:extLst>
                </a:gridCol>
                <a:gridCol w="1292364">
                  <a:extLst>
                    <a:ext uri="{9D8B030D-6E8A-4147-A177-3AD203B41FA5}">
                      <a16:colId xmlns:a16="http://schemas.microsoft.com/office/drawing/2014/main" val="3599940090"/>
                    </a:ext>
                  </a:extLst>
                </a:gridCol>
                <a:gridCol w="1292364">
                  <a:extLst>
                    <a:ext uri="{9D8B030D-6E8A-4147-A177-3AD203B41FA5}">
                      <a16:colId xmlns:a16="http://schemas.microsoft.com/office/drawing/2014/main" val="2077798771"/>
                    </a:ext>
                  </a:extLst>
                </a:gridCol>
                <a:gridCol w="1292364">
                  <a:extLst>
                    <a:ext uri="{9D8B030D-6E8A-4147-A177-3AD203B41FA5}">
                      <a16:colId xmlns:a16="http://schemas.microsoft.com/office/drawing/2014/main" val="1876429225"/>
                    </a:ext>
                  </a:extLst>
                </a:gridCol>
                <a:gridCol w="1292364">
                  <a:extLst>
                    <a:ext uri="{9D8B030D-6E8A-4147-A177-3AD203B41FA5}">
                      <a16:colId xmlns:a16="http://schemas.microsoft.com/office/drawing/2014/main" val="73856520"/>
                    </a:ext>
                  </a:extLst>
                </a:gridCol>
              </a:tblGrid>
              <a:tr h="1059080">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dirty="0">
                          <a:latin typeface="Courier New" panose="02070309020205020404" pitchFamily="49" charset="0"/>
                          <a:cs typeface="Courier New" panose="02070309020205020404" pitchFamily="49" charset="0"/>
                        </a:rPr>
                        <a:t>L</a:t>
                      </a:r>
                    </a:p>
                    <a:p>
                      <a:pPr algn="ctr"/>
                      <a:r>
                        <a:rPr lang="en-US" sz="2800" dirty="0">
                          <a:latin typeface="Courier New" panose="02070309020205020404" pitchFamily="49" charset="0"/>
                          <a:cs typeface="Courier New" panose="020703090202050204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
        <p:nvSpPr>
          <p:cNvPr id="75" name="TextBox 74"/>
          <p:cNvSpPr txBox="1"/>
          <p:nvPr/>
        </p:nvSpPr>
        <p:spPr>
          <a:xfrm>
            <a:off x="14921924" y="3742470"/>
            <a:ext cx="20053875" cy="1569660"/>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Capability Container: One Time Programmable Bits</a:t>
            </a:r>
          </a:p>
          <a:p>
            <a:r>
              <a:rPr lang="en-US" sz="2400" b="1" dirty="0">
                <a:latin typeface="Courier New" panose="02070309020205020404" pitchFamily="49" charset="0"/>
                <a:cs typeface="Courier New" panose="02070309020205020404" pitchFamily="49" charset="0"/>
              </a:rPr>
              <a:t>MEMORY LOCATION:      PAGE 03h</a:t>
            </a:r>
          </a:p>
          <a:p>
            <a:r>
              <a:rPr lang="en-US" sz="2400" b="1" dirty="0">
                <a:latin typeface="Courier New" panose="02070309020205020404" pitchFamily="49" charset="0"/>
                <a:cs typeface="Courier New" panose="02070309020205020404" pitchFamily="49" charset="0"/>
              </a:rPr>
              <a:t>DETAILS:              Writability set according to Static Lock Bytes. Stores control data for managing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NFC Forum defined data inside the tag. </a:t>
            </a:r>
          </a:p>
        </p:txBody>
      </p:sp>
      <p:graphicFrame>
        <p:nvGraphicFramePr>
          <p:cNvPr id="76" name="Table 75"/>
          <p:cNvGraphicFramePr>
            <a:graphicFrameLocks noGrp="1"/>
          </p:cNvGraphicFramePr>
          <p:nvPr>
            <p:extLst>
              <p:ext uri="{D42A27DB-BD31-4B8C-83A1-F6EECF244321}">
                <p14:modId xmlns:p14="http://schemas.microsoft.com/office/powerpoint/2010/main" val="1219103299"/>
              </p:ext>
            </p:extLst>
          </p:nvPr>
        </p:nvGraphicFramePr>
        <p:xfrm>
          <a:off x="16459200" y="5380770"/>
          <a:ext cx="18129199" cy="914400"/>
        </p:xfrm>
        <a:graphic>
          <a:graphicData uri="http://schemas.openxmlformats.org/drawingml/2006/table">
            <a:tbl>
              <a:tblPr>
                <a:effectLst/>
                <a:tableStyleId>{5C22544A-7EE6-4342-B048-85BDC9FD1C3A}</a:tableStyleId>
              </a:tblPr>
              <a:tblGrid>
                <a:gridCol w="3733732">
                  <a:extLst>
                    <a:ext uri="{9D8B030D-6E8A-4147-A177-3AD203B41FA5}">
                      <a16:colId xmlns:a16="http://schemas.microsoft.com/office/drawing/2014/main" val="3022783514"/>
                    </a:ext>
                  </a:extLst>
                </a:gridCol>
                <a:gridCol w="4798489">
                  <a:extLst>
                    <a:ext uri="{9D8B030D-6E8A-4147-A177-3AD203B41FA5}">
                      <a16:colId xmlns:a16="http://schemas.microsoft.com/office/drawing/2014/main" val="757080785"/>
                    </a:ext>
                  </a:extLst>
                </a:gridCol>
                <a:gridCol w="4798489">
                  <a:extLst>
                    <a:ext uri="{9D8B030D-6E8A-4147-A177-3AD203B41FA5}">
                      <a16:colId xmlns:a16="http://schemas.microsoft.com/office/drawing/2014/main" val="2276908230"/>
                    </a:ext>
                  </a:extLst>
                </a:gridCol>
                <a:gridCol w="4798489">
                  <a:extLst>
                    <a:ext uri="{9D8B030D-6E8A-4147-A177-3AD203B41FA5}">
                      <a16:colId xmlns:a16="http://schemas.microsoft.com/office/drawing/2014/main" val="645744466"/>
                    </a:ext>
                  </a:extLst>
                </a:gridCol>
              </a:tblGrid>
              <a:tr h="442884">
                <a:tc>
                  <a:txBody>
                    <a:bodyPr/>
                    <a:lstStyle/>
                    <a:p>
                      <a:pPr algn="ctr"/>
                      <a:r>
                        <a:rPr lang="en-US" sz="2400" dirty="0">
                          <a:solidFill>
                            <a:schemeClr val="bg1"/>
                          </a:solidFill>
                          <a:latin typeface="Courier New" panose="02070309020205020404" pitchFamily="49" charset="0"/>
                          <a:cs typeface="Courier New" panose="02070309020205020404" pitchFamily="49" charset="0"/>
                        </a:rPr>
                        <a:t>E1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400" dirty="0">
                          <a:solidFill>
                            <a:schemeClr val="bg1"/>
                          </a:solidFill>
                          <a:latin typeface="Courier New" panose="02070309020205020404" pitchFamily="49" charset="0"/>
                          <a:cs typeface="Courier New" panose="02070309020205020404" pitchFamily="49"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653739609"/>
                  </a:ext>
                </a:extLst>
              </a:tr>
              <a:tr h="442884">
                <a:tc>
                  <a:txBody>
                    <a:bodyPr/>
                    <a:lstStyle/>
                    <a:p>
                      <a:pPr algn="ctr"/>
                      <a:r>
                        <a:rPr lang="en-US" sz="2400" dirty="0">
                          <a:latin typeface="Courier New" panose="02070309020205020404" pitchFamily="49" charset="0"/>
                          <a:cs typeface="Courier New" panose="02070309020205020404" pitchFamily="49" charset="0"/>
                        </a:rPr>
                        <a:t>Magic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NFC Type 2 Version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Data Area (144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dirty="0">
                          <a:latin typeface="Courier New" panose="02070309020205020404" pitchFamily="49" charset="0"/>
                          <a:cs typeface="Courier New" panose="02070309020205020404" pitchFamily="49" charset="0"/>
                        </a:rPr>
                        <a:t>R/W Access (No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8978739"/>
                  </a:ext>
                </a:extLst>
              </a:tr>
            </a:tbl>
          </a:graphicData>
        </a:graphic>
      </p:graphicFrame>
    </p:spTree>
    <p:extLst>
      <p:ext uri="{BB962C8B-B14F-4D97-AF65-F5344CB8AC3E}">
        <p14:creationId xmlns:p14="http://schemas.microsoft.com/office/powerpoint/2010/main" val="164723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4200" y="12885763"/>
            <a:ext cx="5127475" cy="5334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195" y="179691"/>
            <a:ext cx="5952005" cy="327026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33504" y="22804130"/>
            <a:ext cx="13426001" cy="479138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55916" y="27885149"/>
            <a:ext cx="13430484" cy="480059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73117" y="11125200"/>
            <a:ext cx="13430483" cy="11133163"/>
          </a:xfrm>
          <a:prstGeom prst="rect">
            <a:avLst/>
          </a:prstGeom>
          <a:noFill/>
          <a:ln>
            <a:noFill/>
          </a:ln>
          <a:effectLst>
            <a:outerShdw blurRad="190500" dist="228600" dir="2700000" algn="ctr">
              <a:srgbClr val="000000">
                <a:alpha val="30000"/>
              </a:srgbClr>
            </a:outerShdw>
          </a:effectLst>
        </p:spPr>
      </p:pic>
      <p:sp>
        <p:nvSpPr>
          <p:cNvPr id="8" name="Text Box 18"/>
          <p:cNvSpPr txBox="1">
            <a:spLocks noChangeArrowheads="1"/>
          </p:cNvSpPr>
          <p:nvPr/>
        </p:nvSpPr>
        <p:spPr bwMode="auto">
          <a:xfrm>
            <a:off x="381000" y="12496800"/>
            <a:ext cx="7848600" cy="64770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marL="0" marR="0" lvl="0" indent="0" algn="just" defTabSz="457200" eaLnBrk="1" fontAlgn="auto" latinLnBrk="0" hangingPunct="1">
              <a:lnSpc>
                <a:spcPct val="100000"/>
              </a:lnSpc>
              <a:spcBef>
                <a:spcPts val="0"/>
              </a:spcBef>
              <a:spcAft>
                <a:spcPts val="0"/>
              </a:spcAft>
              <a:buClrTx/>
              <a:buSzTx/>
              <a:buFontTx/>
              <a:buNone/>
              <a:tabLst/>
              <a:defRPr/>
            </a:pPr>
            <a:r>
              <a:rPr lang="en-US" sz="3600" kern="0" dirty="0">
                <a:latin typeface="Century Schoolbook" panose="02040604050505020304"/>
              </a:rPr>
              <a:t>Near Field Communication (NFC) was developed to enable contactless transmission of data. This poster focuses on the electromechanical properties of technology that can generate a message using an Android device (smartphone) and illustrating the standardized format of a typical message facilitating the exchange (NDEF).</a:t>
            </a:r>
          </a:p>
          <a:p>
            <a:pPr lvl="0" algn="just" defTabSz="457200">
              <a:defRPr/>
            </a:pPr>
            <a:endParaRPr lang="en-US" sz="3600" kern="0" dirty="0">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algn="just"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9" name="Text Box 27"/>
          <p:cNvSpPr txBox="1">
            <a:spLocks noChangeArrowheads="1"/>
          </p:cNvSpPr>
          <p:nvPr/>
        </p:nvSpPr>
        <p:spPr bwMode="auto">
          <a:xfrm>
            <a:off x="428906" y="11493125"/>
            <a:ext cx="7752789" cy="1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INTRODUCTION</a:t>
            </a:r>
          </a:p>
        </p:txBody>
      </p:sp>
      <p:sp>
        <p:nvSpPr>
          <p:cNvPr id="10" name="Text Box 18"/>
          <p:cNvSpPr txBox="1">
            <a:spLocks noChangeArrowheads="1"/>
          </p:cNvSpPr>
          <p:nvPr/>
        </p:nvSpPr>
        <p:spPr bwMode="auto">
          <a:xfrm>
            <a:off x="17797287" y="25122985"/>
            <a:ext cx="8582142" cy="6544235"/>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Figure 1 illustrates how a controlled electric current applied to an antenna coil attached to the powered device actively generates a directed electromagnetic field. NFC technology makes use of a phenomenon called electromagnetic induction. The presence/absence of this field over time is used to logically generate a stream of binary data bits.</a:t>
            </a:r>
          </a:p>
        </p:txBody>
      </p:sp>
      <p:sp>
        <p:nvSpPr>
          <p:cNvPr id="11" name="Text Box 18"/>
          <p:cNvSpPr txBox="1">
            <a:spLocks noChangeArrowheads="1"/>
          </p:cNvSpPr>
          <p:nvPr/>
        </p:nvSpPr>
        <p:spPr bwMode="auto">
          <a:xfrm>
            <a:off x="18164058" y="3773856"/>
            <a:ext cx="7848600" cy="4352283"/>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ISO/IEC 14443 specifies the characteristics of the fields to be provided for power and bi-directional communication between proximity coupling devices (PCDs) and proximity cards or objects (PICCs).</a:t>
            </a:r>
          </a:p>
        </p:txBody>
      </p:sp>
      <p:sp>
        <p:nvSpPr>
          <p:cNvPr id="12" name="Text Box 18"/>
          <p:cNvSpPr txBox="1">
            <a:spLocks noChangeArrowheads="1"/>
          </p:cNvSpPr>
          <p:nvPr/>
        </p:nvSpPr>
        <p:spPr bwMode="auto">
          <a:xfrm>
            <a:off x="35760212" y="11781113"/>
            <a:ext cx="7848600" cy="7543300"/>
          </a:xfrm>
          <a:prstGeom prst="rect">
            <a:avLst/>
          </a:prstGeom>
          <a:solidFill>
            <a:schemeClr val="bg1"/>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lvl="0" algn="just" defTabSz="457200">
              <a:defRPr/>
            </a:pPr>
            <a:r>
              <a:rPr lang="en-US" sz="3600" kern="0" dirty="0">
                <a:latin typeface="Century Schoolbook" panose="02040604050505020304"/>
              </a:rPr>
              <a:t>Smartphone devices that are NFC-enable operate in reader/writer mode, one of three modes defined by the NFC Forum, when interfacing with passive NFC tags. RF interfaces must be compliant with the ISO 14443 standard in order to generate, transmit, and receive messages on ISO/IEC 18000-3 air interface which describes the parameters for air interface communications at 13.56 </a:t>
            </a:r>
            <a:r>
              <a:rPr lang="en-US" sz="3600" kern="0" dirty="0" err="1">
                <a:latin typeface="Century Schoolbook" panose="02040604050505020304"/>
              </a:rPr>
              <a:t>MHz.</a:t>
            </a:r>
            <a:endParaRPr lang="en-US" sz="3600" kern="0" dirty="0">
              <a:latin typeface="Century Schoolbook" panose="02040604050505020304"/>
            </a:endParaRPr>
          </a:p>
        </p:txBody>
      </p:sp>
      <p:sp>
        <p:nvSpPr>
          <p:cNvPr id="13" name="Text Box 27"/>
          <p:cNvSpPr txBox="1">
            <a:spLocks noChangeArrowheads="1"/>
          </p:cNvSpPr>
          <p:nvPr/>
        </p:nvSpPr>
        <p:spPr bwMode="auto">
          <a:xfrm>
            <a:off x="17797287" y="22302292"/>
            <a:ext cx="8582142" cy="101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000" dirty="0">
                <a:latin typeface="Verdana" panose="020B0604030504040204" pitchFamily="34" charset="0"/>
                <a:ea typeface="Verdana" panose="020B0604030504040204" pitchFamily="34" charset="0"/>
                <a:cs typeface="Verdana" panose="020B0604030504040204" pitchFamily="34" charset="0"/>
              </a:rPr>
              <a:t>Fig. 1</a:t>
            </a:r>
          </a:p>
        </p:txBody>
      </p:sp>
    </p:spTree>
    <p:extLst>
      <p:ext uri="{BB962C8B-B14F-4D97-AF65-F5344CB8AC3E}">
        <p14:creationId xmlns:p14="http://schemas.microsoft.com/office/powerpoint/2010/main" val="338775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3858</TotalTime>
  <Words>983</Words>
  <Application>Microsoft Office PowerPoint</Application>
  <PresentationFormat>Custom</PresentationFormat>
  <Paragraphs>86</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Arial Black</vt:lpstr>
      <vt:lpstr>Calibri</vt:lpstr>
      <vt:lpstr>Century Schoolbook</vt:lpstr>
      <vt:lpstr>Courier New</vt:lpstr>
      <vt:lpstr>Segoe UI Black</vt:lpstr>
      <vt:lpstr>Times New Roman</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Chris4</cp:lastModifiedBy>
  <cp:revision>150</cp:revision>
  <dcterms:created xsi:type="dcterms:W3CDTF">2006-08-16T00:00:00Z</dcterms:created>
  <dcterms:modified xsi:type="dcterms:W3CDTF">2017-03-13T04:29:28Z</dcterms:modified>
</cp:coreProperties>
</file>