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a:srgbClr val="0000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3478" autoAdjust="0"/>
  </p:normalViewPr>
  <p:slideViewPr>
    <p:cSldViewPr>
      <p:cViewPr varScale="1">
        <p:scale>
          <a:sx n="14" d="100"/>
          <a:sy n="14" d="100"/>
        </p:scale>
        <p:origin x="1812" y="144"/>
      </p:cViewPr>
      <p:guideLst>
        <p:guide orient="horz" pos="10368"/>
        <p:guide pos="13824"/>
      </p:guideLst>
    </p:cSldViewPr>
  </p:slideViewPr>
  <p:notesTextViewPr>
    <p:cViewPr>
      <p:scale>
        <a:sx n="400" d="100"/>
        <a:sy n="400" d="100"/>
      </p:scale>
      <p:origin x="0" y="-9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4/10/2017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dirty="0"/>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dirty="0"/>
          </a:p>
        </p:txBody>
      </p:sp>
    </p:spTree>
    <p:extLst>
      <p:ext uri="{BB962C8B-B14F-4D97-AF65-F5344CB8AC3E}">
        <p14:creationId xmlns:p14="http://schemas.microsoft.com/office/powerpoint/2010/main" val="178031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4/10/2017</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11" Type="http://schemas.openxmlformats.org/officeDocument/2006/relationships/image" Target="../media/image8.PNG"/><Relationship Id="rId5" Type="http://schemas.openxmlformats.org/officeDocument/2006/relationships/image" Target="../media/image3.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gs>
            <a:gs pos="100000">
              <a:srgbClr val="00B0F0"/>
            </a:gs>
          </a:gsLst>
          <a:lin ang="0" scaled="1"/>
        </a:gradFill>
        <a:effectLst/>
      </p:bgPr>
    </p:bg>
    <p:spTree>
      <p:nvGrpSpPr>
        <p:cNvPr id="1" name=""/>
        <p:cNvGrpSpPr/>
        <p:nvPr/>
      </p:nvGrpSpPr>
      <p:grpSpPr>
        <a:xfrm>
          <a:off x="0" y="0"/>
          <a:ext cx="0" cy="0"/>
          <a:chOff x="0" y="0"/>
          <a:chExt cx="0" cy="0"/>
        </a:xfrm>
      </p:grpSpPr>
      <p:graphicFrame>
        <p:nvGraphicFramePr>
          <p:cNvPr id="110" name="Table 109"/>
          <p:cNvGraphicFramePr>
            <a:graphicFrameLocks noGrp="1"/>
          </p:cNvGraphicFramePr>
          <p:nvPr>
            <p:extLst>
              <p:ext uri="{D42A27DB-BD31-4B8C-83A1-F6EECF244321}">
                <p14:modId xmlns:p14="http://schemas.microsoft.com/office/powerpoint/2010/main" val="805292747"/>
              </p:ext>
            </p:extLst>
          </p:nvPr>
        </p:nvGraphicFramePr>
        <p:xfrm>
          <a:off x="12097941" y="21857679"/>
          <a:ext cx="24404923" cy="7630352"/>
        </p:xfrm>
        <a:graphic>
          <a:graphicData uri="http://schemas.openxmlformats.org/drawingml/2006/table">
            <a:tbl>
              <a:tblPr firstRow="1" bandRow="1">
                <a:tableStyleId>{5C22544A-7EE6-4342-B048-85BDC9FD1C3A}</a:tableStyleId>
              </a:tblPr>
              <a:tblGrid>
                <a:gridCol w="24404923">
                  <a:extLst>
                    <a:ext uri="{9D8B030D-6E8A-4147-A177-3AD203B41FA5}">
                      <a16:colId xmlns:a16="http://schemas.microsoft.com/office/drawing/2014/main" val="4247442634"/>
                    </a:ext>
                  </a:extLst>
                </a:gridCol>
              </a:tblGrid>
              <a:tr h="7630352">
                <a:tc>
                  <a:txBody>
                    <a:bodyPr/>
                    <a:lstStyle/>
                    <a:p>
                      <a:pPr algn="ctr"/>
                      <a:endParaRPr lang="en-US" sz="2400" dirty="0">
                        <a:solidFill>
                          <a:schemeClr val="tx1"/>
                        </a:solidFill>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cell3D prstMaterial="dkEdge">
                      <a:bevel/>
                      <a:lightRig rig="flood" dir="t"/>
                    </a:cell3D>
                    <a:solidFill>
                      <a:schemeClr val="bg1">
                        <a:alpha val="46000"/>
                      </a:schemeClr>
                    </a:solidFill>
                  </a:tcPr>
                </a:tc>
                <a:extLst>
                  <a:ext uri="{0D108BD9-81ED-4DB2-BD59-A6C34878D82A}">
                    <a16:rowId xmlns:a16="http://schemas.microsoft.com/office/drawing/2014/main" val="4195021587"/>
                  </a:ext>
                </a:extLst>
              </a:tr>
            </a:tbl>
          </a:graphicData>
        </a:graphic>
      </p:graphicFrame>
      <p:graphicFrame>
        <p:nvGraphicFramePr>
          <p:cNvPr id="107" name="Table 106"/>
          <p:cNvGraphicFramePr>
            <a:graphicFrameLocks noGrp="1"/>
          </p:cNvGraphicFramePr>
          <p:nvPr>
            <p:extLst>
              <p:ext uri="{D42A27DB-BD31-4B8C-83A1-F6EECF244321}">
                <p14:modId xmlns:p14="http://schemas.microsoft.com/office/powerpoint/2010/main" val="3080660866"/>
              </p:ext>
            </p:extLst>
          </p:nvPr>
        </p:nvGraphicFramePr>
        <p:xfrm>
          <a:off x="36819228" y="390197"/>
          <a:ext cx="6677680" cy="5595577"/>
        </p:xfrm>
        <a:graphic>
          <a:graphicData uri="http://schemas.openxmlformats.org/drawingml/2006/table">
            <a:tbl>
              <a:tblPr firstRow="1" bandRow="1">
                <a:tableStyleId>{5C22544A-7EE6-4342-B048-85BDC9FD1C3A}</a:tableStyleId>
              </a:tblPr>
              <a:tblGrid>
                <a:gridCol w="6677680">
                  <a:extLst>
                    <a:ext uri="{9D8B030D-6E8A-4147-A177-3AD203B41FA5}">
                      <a16:colId xmlns:a16="http://schemas.microsoft.com/office/drawing/2014/main" val="4247442634"/>
                    </a:ext>
                  </a:extLst>
                </a:gridCol>
              </a:tblGrid>
              <a:tr h="5595577">
                <a:tc>
                  <a:txBody>
                    <a:bodyPr/>
                    <a:lstStyle/>
                    <a:p>
                      <a:endParaRPr lang="en-US" sz="2200" dirty="0">
                        <a:solidFill>
                          <a:schemeClr val="bg1"/>
                        </a:solidFill>
                      </a:endParaRPr>
                    </a:p>
                  </a:txBody>
                  <a:tcPr anchor="ctr">
                    <a:cell3D prstMaterial="dkEdge">
                      <a:bevel/>
                      <a:lightRig rig="flood" dir="t"/>
                    </a:cell3D>
                    <a:noFill/>
                  </a:tcPr>
                </a:tc>
                <a:extLst>
                  <a:ext uri="{0D108BD9-81ED-4DB2-BD59-A6C34878D82A}">
                    <a16:rowId xmlns:a16="http://schemas.microsoft.com/office/drawing/2014/main" val="4195021587"/>
                  </a:ext>
                </a:extLst>
              </a:tr>
            </a:tbl>
          </a:graphicData>
        </a:graphic>
      </p:graphicFrame>
      <p:graphicFrame>
        <p:nvGraphicFramePr>
          <p:cNvPr id="106" name="Table 105"/>
          <p:cNvGraphicFramePr>
            <a:graphicFrameLocks noGrp="1"/>
          </p:cNvGraphicFramePr>
          <p:nvPr>
            <p:extLst>
              <p:ext uri="{D42A27DB-BD31-4B8C-83A1-F6EECF244321}">
                <p14:modId xmlns:p14="http://schemas.microsoft.com/office/powerpoint/2010/main" val="1423173947"/>
              </p:ext>
            </p:extLst>
          </p:nvPr>
        </p:nvGraphicFramePr>
        <p:xfrm>
          <a:off x="36819228" y="21857677"/>
          <a:ext cx="6715782" cy="7630353"/>
        </p:xfrm>
        <a:graphic>
          <a:graphicData uri="http://schemas.openxmlformats.org/drawingml/2006/table">
            <a:tbl>
              <a:tblPr firstRow="1" bandRow="1">
                <a:tableStyleId>{5C22544A-7EE6-4342-B048-85BDC9FD1C3A}</a:tableStyleId>
              </a:tblPr>
              <a:tblGrid>
                <a:gridCol w="6715782">
                  <a:extLst>
                    <a:ext uri="{9D8B030D-6E8A-4147-A177-3AD203B41FA5}">
                      <a16:colId xmlns:a16="http://schemas.microsoft.com/office/drawing/2014/main" val="4247442634"/>
                    </a:ext>
                  </a:extLst>
                </a:gridCol>
              </a:tblGrid>
              <a:tr h="681281">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Summary</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6949072">
                <a:tc>
                  <a:txBody>
                    <a:bodyPr/>
                    <a:lstStyle/>
                    <a:p>
                      <a:r>
                        <a:rPr lang="en-US" sz="2200" b="0" i="0" dirty="0">
                          <a:solidFill>
                            <a:schemeClr val="bg1"/>
                          </a:solidFill>
                          <a:latin typeface="Verdana" panose="020B0604030504040204" pitchFamily="34" charset="0"/>
                          <a:ea typeface="Verdana" panose="020B0604030504040204" pitchFamily="34" charset="0"/>
                          <a:cs typeface="Verdana" panose="020B0604030504040204" pitchFamily="34" charset="0"/>
                        </a:rPr>
                        <a:t>Near Field Communication efficiently facilitates wireless, close-proximity transfer of relatively small amounts of data over a specifically defined radio frequency (13.56 MHz). Any Mobile device with integrated NFC hardware can actively generate a controlled electromagnetic field in order to stimulate an antenna, typically printed onto a thin, flat substrate referred to as a NFC “tag”. The energy transferred to the antenna is guided to an integrated circuit for processing Read/Write commands relevant to the tag’s memory module. </a:t>
                      </a:r>
                    </a:p>
                  </a:txBody>
                  <a:tcPr marL="137160" marR="137160" marT="137160" marB="137160" anchor="ctr">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100" name="Table 99"/>
          <p:cNvGraphicFramePr>
            <a:graphicFrameLocks noGrp="1"/>
          </p:cNvGraphicFramePr>
          <p:nvPr>
            <p:extLst>
              <p:ext uri="{D42A27DB-BD31-4B8C-83A1-F6EECF244321}">
                <p14:modId xmlns:p14="http://schemas.microsoft.com/office/powerpoint/2010/main" val="2455566935"/>
              </p:ext>
            </p:extLst>
          </p:nvPr>
        </p:nvGraphicFramePr>
        <p:xfrm>
          <a:off x="4804410" y="3813795"/>
          <a:ext cx="6972394" cy="7037226"/>
        </p:xfrm>
        <a:graphic>
          <a:graphicData uri="http://schemas.openxmlformats.org/drawingml/2006/table">
            <a:tbl>
              <a:tblPr firstRow="1" bandRow="1">
                <a:tableStyleId>{5C22544A-7EE6-4342-B048-85BDC9FD1C3A}</a:tableStyleId>
              </a:tblPr>
              <a:tblGrid>
                <a:gridCol w="6972394">
                  <a:extLst>
                    <a:ext uri="{9D8B030D-6E8A-4147-A177-3AD203B41FA5}">
                      <a16:colId xmlns:a16="http://schemas.microsoft.com/office/drawing/2014/main" val="4247442634"/>
                    </a:ext>
                  </a:extLst>
                </a:gridCol>
              </a:tblGrid>
              <a:tr h="586435">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NFC Tag Locking Mechanisms</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6450791">
                <a:tc>
                  <a:txBody>
                    <a:bodyPr/>
                    <a:lstStyle/>
                    <a:p>
                      <a:r>
                        <a:rPr lang="en-US" sz="2200" b="0" i="0" dirty="0">
                          <a:solidFill>
                            <a:schemeClr val="bg1"/>
                          </a:solidFill>
                          <a:latin typeface="Verdana" panose="020B0604030504040204" pitchFamily="34" charset="0"/>
                          <a:ea typeface="Verdana" panose="020B0604030504040204" pitchFamily="34" charset="0"/>
                          <a:cs typeface="Verdana" panose="020B0604030504040204" pitchFamily="34" charset="0"/>
                        </a:rPr>
                        <a:t> Near Field Communication efficiently facilitates wireless, close-proximity transfer of relatively small amounts of data over a specifically defined radio frequency (13.56 MHz). Any Mobile device with integrated NFC hardware can actively generate a controlled electromagnetic field in order to stimulate an antenna, typically printed onto a thin, flat substrate referred to as a NFC “tag”. The energy transferred to the antenna is guided to an integrated circuit for processing Read/Write commands relevant to the tag’s memory module. </a:t>
                      </a:r>
                    </a:p>
                  </a:txBody>
                  <a:tcPr marL="137160" marR="137160" marT="137160" marB="137160" anchor="ctr">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sp>
        <p:nvSpPr>
          <p:cNvPr id="20" name="Text Box 15"/>
          <p:cNvSpPr txBox="1">
            <a:spLocks noChangeArrowheads="1"/>
          </p:cNvSpPr>
          <p:nvPr/>
        </p:nvSpPr>
        <p:spPr bwMode="auto">
          <a:xfrm>
            <a:off x="4080805" y="13859812"/>
            <a:ext cx="35924195" cy="2938685"/>
          </a:xfrm>
          <a:prstGeom prst="rect">
            <a:avLst/>
          </a:prstGeom>
          <a:gradFill flip="none" rotWithShape="1">
            <a:gsLst>
              <a:gs pos="70000">
                <a:srgbClr val="FFC000"/>
              </a:gs>
              <a:gs pos="100000">
                <a:srgbClr val="FF0000"/>
              </a:gs>
            </a:gsLst>
            <a:path path="circle">
              <a:fillToRect l="50000" t="50000" r="50000" b="50000"/>
            </a:path>
            <a:tileRect/>
          </a:gra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25" y="3931697"/>
            <a:ext cx="4100488" cy="28683418"/>
          </a:xfrm>
          <a:prstGeom prst="rect">
            <a:avLst/>
          </a:prstGeom>
        </p:spPr>
      </p:pic>
      <p:sp>
        <p:nvSpPr>
          <p:cNvPr id="28" name="Text Box 26"/>
          <p:cNvSpPr txBox="1">
            <a:spLocks noChangeArrowheads="1"/>
          </p:cNvSpPr>
          <p:nvPr/>
        </p:nvSpPr>
        <p:spPr bwMode="auto">
          <a:xfrm>
            <a:off x="12182021" y="30556200"/>
            <a:ext cx="20279179" cy="2058915"/>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600" kern="0" dirty="0"/>
              <a:t>M. Roland and J. Langer, "Digital Signature Records for the NFC Data Exchange Format," 2010 Second International Workshop on Near Field Communication, Monaco, 2010, pp. 71-76. doi: 10.1109/NFC.2010.10</a:t>
            </a:r>
          </a:p>
          <a:p>
            <a:pPr marL="457200" lvl="0" indent="-457200" defTabSz="457200">
              <a:spcAft>
                <a:spcPct val="50000"/>
              </a:spcAft>
              <a:buFont typeface="+mj-lt"/>
              <a:buAutoNum type="arabicPeriod"/>
              <a:defRPr/>
            </a:pPr>
            <a:r>
              <a:rPr lang="en-US" sz="1600" kern="0" dirty="0"/>
              <a:t>B. Jepson, D. Coleman, and T. Igoe,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6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6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600" dirty="0"/>
              <a:t>NFC Forum, 1</a:t>
            </a:r>
            <a:r>
              <a:rPr lang="en-US" sz="1600" baseline="30000" dirty="0"/>
              <a:t>st</a:t>
            </a:r>
            <a:r>
              <a:rPr lang="en-US" sz="1600" dirty="0"/>
              <a:t> ed.</a:t>
            </a:r>
            <a:r>
              <a:rPr lang="en-US" sz="1600" i="1" dirty="0"/>
              <a:t> NFC Data Exchange Format (NDEF) Technical Specification,</a:t>
            </a:r>
            <a:r>
              <a:rPr lang="en-US" sz="1600" dirty="0"/>
              <a:t> 1st ed. Wakefield, MA: NFC Forum, 2006. Web. 27 Mar. 2017.</a:t>
            </a:r>
            <a:endParaRPr lang="en-US" sz="2000" kern="0" dirty="0"/>
          </a:p>
          <a:p>
            <a:pPr marL="457200" lvl="0" indent="-457200" defTabSz="457200">
              <a:spcAft>
                <a:spcPct val="50000"/>
              </a:spcAft>
              <a:buFont typeface="+mj-lt"/>
              <a:buAutoNum type="arabicPeriod"/>
              <a:defRPr/>
            </a:pPr>
            <a:endParaRPr lang="en-US" sz="2000" kern="0" dirty="0"/>
          </a:p>
          <a:p>
            <a:pPr marL="457200" lvl="0" indent="-457200" defTabSz="457200">
              <a:spcAft>
                <a:spcPct val="50000"/>
              </a:spcAft>
              <a:buFont typeface="+mj-lt"/>
              <a:buAutoNum type="arabicPeriod"/>
              <a:defRPr/>
            </a:pPr>
            <a:endParaRPr kumimoji="0" lang="en-US" sz="20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2182021" y="30355635"/>
            <a:ext cx="20279179" cy="20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2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2934080" y="10382866"/>
            <a:ext cx="36461318" cy="5326302"/>
          </a:xfrm>
          <a:prstGeom prst="stripedRightArrow">
            <a:avLst/>
          </a:prstGeom>
          <a:gradFill flip="none" rotWithShape="1">
            <a:gsLst>
              <a:gs pos="0">
                <a:schemeClr val="accent5">
                  <a:lumMod val="60000"/>
                  <a:lumOff val="40000"/>
                </a:schemeClr>
              </a:gs>
              <a:gs pos="35000">
                <a:schemeClr val="accent5">
                  <a:tint val="37000"/>
                  <a:satMod val="300000"/>
                </a:schemeClr>
              </a:gs>
              <a:gs pos="100000">
                <a:schemeClr val="bg1"/>
              </a:gs>
            </a:gsLst>
            <a:lin ang="10800000" scaled="1"/>
            <a:tileRect/>
          </a:gradFill>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528000" y="31530874"/>
            <a:ext cx="2759344" cy="1200179"/>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58705" y="12461862"/>
            <a:ext cx="57514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4249331" y="15316200"/>
            <a:ext cx="35146067" cy="5456107"/>
          </a:xfrm>
          <a:prstGeom prst="stripedRightArrow">
            <a:avLst/>
          </a:prstGeom>
          <a:gradFill flip="none" rotWithShape="1">
            <a:gsLst>
              <a:gs pos="0">
                <a:srgbClr val="92D050"/>
              </a:gs>
              <a:gs pos="35000">
                <a:schemeClr val="accent3">
                  <a:tint val="37000"/>
                  <a:satMod val="300000"/>
                </a:schemeClr>
              </a:gs>
              <a:gs pos="100000">
                <a:schemeClr val="bg1"/>
              </a:gs>
            </a:gsLst>
            <a:lin ang="10800000" scaled="1"/>
            <a:tileRect/>
          </a:gradFill>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5" name="Text Box 22"/>
          <p:cNvSpPr txBox="1">
            <a:spLocks noChangeArrowheads="1"/>
          </p:cNvSpPr>
          <p:nvPr/>
        </p:nvSpPr>
        <p:spPr bwMode="auto">
          <a:xfrm>
            <a:off x="37238409" y="4614709"/>
            <a:ext cx="5952003" cy="1176491"/>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83904" y="415372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38409" y="2609127"/>
            <a:ext cx="5952003" cy="1473469"/>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Zornitza Genova Prodanoff</a:t>
            </a: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38409" y="2172520"/>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71400" y="30299551"/>
            <a:ext cx="2759344" cy="2431502"/>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03047" y="14740897"/>
            <a:ext cx="1546726" cy="1546726"/>
          </a:xfrm>
          <a:prstGeom prst="rect">
            <a:avLst/>
          </a:prstGeom>
        </p:spPr>
      </p:pic>
      <p:sp>
        <p:nvSpPr>
          <p:cNvPr id="29" name="Pentagon 28"/>
          <p:cNvSpPr/>
          <p:nvPr/>
        </p:nvSpPr>
        <p:spPr>
          <a:xfrm rot="16200000">
            <a:off x="8862961" y="7791727"/>
            <a:ext cx="844738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30" name="Pentagon 29"/>
          <p:cNvSpPr/>
          <p:nvPr/>
        </p:nvSpPr>
        <p:spPr>
          <a:xfrm rot="16200000">
            <a:off x="8116625" y="7795963"/>
            <a:ext cx="8454156"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4242544" y="1146392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6" name="Pentagon 28"/>
          <p:cNvSpPr/>
          <p:nvPr/>
        </p:nvSpPr>
        <p:spPr>
          <a:xfrm rot="16200000">
            <a:off x="1202294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7" name="Pentagon 29"/>
          <p:cNvSpPr/>
          <p:nvPr/>
        </p:nvSpPr>
        <p:spPr>
          <a:xfrm rot="16200000">
            <a:off x="1127999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3020638"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3777887"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349730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1" name="Pentagon 29"/>
          <p:cNvSpPr/>
          <p:nvPr/>
        </p:nvSpPr>
        <p:spPr>
          <a:xfrm rot="16200000">
            <a:off x="1275435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4495000"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5252249"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3499591" y="1147154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7" name="Pentagon 30"/>
          <p:cNvSpPr/>
          <p:nvPr/>
        </p:nvSpPr>
        <p:spPr>
          <a:xfrm rot="16200000">
            <a:off x="24969076" y="11475492"/>
            <a:ext cx="41418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38" name="Rectangle 37"/>
          <p:cNvSpPr/>
          <p:nvPr/>
        </p:nvSpPr>
        <p:spPr>
          <a:xfrm>
            <a:off x="4685145" y="1181100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1293912"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2051160"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4530752"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5263178"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5349673" y="19801702"/>
            <a:ext cx="333907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4610528" y="19805512"/>
            <a:ext cx="333145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1384664" y="19057143"/>
            <a:ext cx="48281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0645519" y="19060952"/>
            <a:ext cx="482057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5384989" y="20266260"/>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6117416" y="202662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2159808" y="20249692"/>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2921809" y="20249691"/>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2839840" y="19053332"/>
            <a:ext cx="4835810"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2096887" y="19060952"/>
            <a:ext cx="4835810"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3716881" y="20113861"/>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4481521" y="2012125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4314202" y="19053333"/>
            <a:ext cx="483581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3571247" y="19060952"/>
            <a:ext cx="4835810"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5198633" y="2012125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5955881" y="2012125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6074609" y="19801701"/>
            <a:ext cx="333907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5392331"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F8</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FF</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0F</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 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FF</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01</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3537214" y="3814649"/>
            <a:ext cx="22965650" cy="3195750"/>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2051308" y="390199"/>
            <a:ext cx="24451556" cy="3238466"/>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5298151" y="7196382"/>
            <a:ext cx="11204713" cy="2209790"/>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4" name="TextBox 93"/>
          <p:cNvSpPr txBox="1"/>
          <p:nvPr/>
        </p:nvSpPr>
        <p:spPr>
          <a:xfrm>
            <a:off x="12326531" y="533400"/>
            <a:ext cx="23628691"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STATIC LOCK BYTES - Field Programmable Read-Only Locking Mechanism</a:t>
            </a:r>
          </a:p>
          <a:p>
            <a:r>
              <a:rPr lang="en-US" sz="2800" b="1" dirty="0">
                <a:latin typeface="Courier New" panose="02070309020205020404" pitchFamily="49" charset="0"/>
                <a:cs typeface="Courier New" panose="02070309020205020404" pitchFamily="49" charset="0"/>
              </a:rPr>
              <a:t>  MEMORY LOCATION - PAGE 02h (Hex)</a:t>
            </a:r>
          </a:p>
          <a:p>
            <a:r>
              <a:rPr lang="en-US" sz="2800" b="1" dirty="0">
                <a:latin typeface="Courier New" panose="02070309020205020404" pitchFamily="49" charset="0"/>
                <a:cs typeface="Courier New" panose="02070309020205020404" pitchFamily="49" charset="0"/>
              </a:rPr>
              <a:t>          DETAILS - Each bit represents an individual 16-bit page from 03h to 0Fh. Bits set to 1 permanently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lock their corresponding pages as read-only.</a:t>
            </a:r>
          </a:p>
        </p:txBody>
      </p:sp>
      <p:sp>
        <p:nvSpPr>
          <p:cNvPr id="96" name="TextBox 95"/>
          <p:cNvSpPr txBox="1"/>
          <p:nvPr/>
        </p:nvSpPr>
        <p:spPr>
          <a:xfrm rot="16200000">
            <a:off x="26016002"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6849841" y="202662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849221676"/>
              </p:ext>
            </p:extLst>
          </p:nvPr>
        </p:nvGraphicFramePr>
        <p:xfrm>
          <a:off x="17068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algn="ctr"/>
                      <a:r>
                        <a:rPr lang="en-US" sz="20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531200680"/>
              </p:ext>
            </p:extLst>
          </p:nvPr>
        </p:nvGraphicFramePr>
        <p:xfrm>
          <a:off x="26593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3761055" y="3975721"/>
            <a:ext cx="22194167"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CAPABILITY CONTAINER - One Time Programmable Bits</a:t>
            </a:r>
          </a:p>
          <a:p>
            <a:r>
              <a:rPr lang="en-US" sz="2800" b="1" dirty="0">
                <a:latin typeface="Courier New" panose="02070309020205020404" pitchFamily="49" charset="0"/>
                <a:cs typeface="Courier New" panose="02070309020205020404" pitchFamily="49" charset="0"/>
              </a:rPr>
              <a:t>     MEMORY LOCATION - PAGE 03h</a:t>
            </a:r>
          </a:p>
          <a:p>
            <a:r>
              <a:rPr lang="en-US" sz="2800" b="1" dirty="0">
                <a:latin typeface="Courier New" panose="02070309020205020404" pitchFamily="49" charset="0"/>
                <a:cs typeface="Courier New" panose="02070309020205020404" pitchFamily="49" charset="0"/>
              </a:rPr>
              <a:t>             DETAILS - Writability defined by Static Lock Bytes. Stores control data for managing </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995301459"/>
              </p:ext>
            </p:extLst>
          </p:nvPr>
        </p:nvGraphicFramePr>
        <p:xfrm>
          <a:off x="19122046" y="5881716"/>
          <a:ext cx="16833176" cy="900084"/>
        </p:xfrm>
        <a:graphic>
          <a:graphicData uri="http://schemas.openxmlformats.org/drawingml/2006/table">
            <a:tbl>
              <a:tblPr>
                <a:effectLst/>
                <a:tableStyleId>{5C22544A-7EE6-4342-B048-85BDC9FD1C3A}</a:tableStyleId>
              </a:tblPr>
              <a:tblGrid>
                <a:gridCol w="3466814">
                  <a:extLst>
                    <a:ext uri="{9D8B030D-6E8A-4147-A177-3AD203B41FA5}">
                      <a16:colId xmlns:a16="http://schemas.microsoft.com/office/drawing/2014/main" val="3022783514"/>
                    </a:ext>
                  </a:extLst>
                </a:gridCol>
                <a:gridCol w="4455454">
                  <a:extLst>
                    <a:ext uri="{9D8B030D-6E8A-4147-A177-3AD203B41FA5}">
                      <a16:colId xmlns:a16="http://schemas.microsoft.com/office/drawing/2014/main" val="757080785"/>
                    </a:ext>
                  </a:extLst>
                </a:gridCol>
                <a:gridCol w="4455454">
                  <a:extLst>
                    <a:ext uri="{9D8B030D-6E8A-4147-A177-3AD203B41FA5}">
                      <a16:colId xmlns:a16="http://schemas.microsoft.com/office/drawing/2014/main" val="2276908230"/>
                    </a:ext>
                  </a:extLst>
                </a:gridCol>
                <a:gridCol w="4455454">
                  <a:extLst>
                    <a:ext uri="{9D8B030D-6E8A-4147-A177-3AD203B41FA5}">
                      <a16:colId xmlns:a16="http://schemas.microsoft.com/office/drawing/2014/main" val="645744466"/>
                    </a:ext>
                  </a:extLst>
                </a:gridCol>
              </a:tblGrid>
              <a:tr h="457200">
                <a:tc>
                  <a:txBody>
                    <a:bodyPr/>
                    <a:lstStyle/>
                    <a:p>
                      <a:pPr algn="ctr"/>
                      <a:r>
                        <a:rPr lang="en-US" sz="20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0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2" name="TextBox 71"/>
          <p:cNvSpPr txBox="1"/>
          <p:nvPr/>
        </p:nvSpPr>
        <p:spPr>
          <a:xfrm>
            <a:off x="25387812" y="7467600"/>
            <a:ext cx="11115052"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DYNAMIC LOCK BYTES - Position Based Locking</a:t>
            </a:r>
          </a:p>
          <a:p>
            <a:r>
              <a:rPr lang="en-US" sz="2800" b="1" dirty="0">
                <a:latin typeface="Courier New" panose="02070309020205020404" pitchFamily="49" charset="0"/>
                <a:cs typeface="Courier New" panose="02070309020205020404" pitchFamily="49" charset="0"/>
              </a:rPr>
              <a:t>   MEMORY LOCATION - DYNAMIC</a:t>
            </a:r>
          </a:p>
          <a:p>
            <a:r>
              <a:rPr lang="en-US" sz="2800" b="1" dirty="0">
                <a:latin typeface="Courier New" panose="02070309020205020404" pitchFamily="49" charset="0"/>
                <a:cs typeface="Courier New" panose="02070309020205020404" pitchFamily="49" charset="0"/>
              </a:rPr>
              <a:t>           DETAILS - Used to lock discrete memory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blocks after PAGE 15h.</a:t>
            </a:r>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528000" y="30299551"/>
            <a:ext cx="2759344" cy="1111210"/>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275932" y="30233086"/>
            <a:ext cx="1234268" cy="1149720"/>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258897" y="25009618"/>
            <a:ext cx="5572903" cy="2314898"/>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257309" y="22098000"/>
            <a:ext cx="5572903" cy="2667372"/>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344400" y="22098000"/>
            <a:ext cx="7735380" cy="5220429"/>
          </a:xfrm>
          <a:prstGeom prst="rect">
            <a:avLst/>
          </a:prstGeom>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329060" y="22098000"/>
            <a:ext cx="3400900" cy="1333686"/>
          </a:xfrm>
          <a:prstGeom prst="rect">
            <a:avLst/>
          </a:prstGeom>
        </p:spPr>
      </p:pic>
      <p:pic>
        <p:nvPicPr>
          <p:cNvPr id="85" name="Picture 8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2275932" y="31506066"/>
            <a:ext cx="1234268" cy="1234268"/>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58460" y="23642248"/>
            <a:ext cx="3342103" cy="3528016"/>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93" name="TextBox 92"/>
          <p:cNvSpPr txBox="1"/>
          <p:nvPr/>
        </p:nvSpPr>
        <p:spPr>
          <a:xfrm rot="19367079">
            <a:off x="25644163" y="24564268"/>
            <a:ext cx="4770695" cy="1569660"/>
          </a:xfrm>
          <a:prstGeom prst="rect">
            <a:avLst/>
          </a:prstGeom>
          <a:noFill/>
          <a:ln>
            <a:noFill/>
          </a:ln>
          <a:effectLst>
            <a:glow rad="127000">
              <a:schemeClr val="accent1"/>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r"/>
            <a:r>
              <a:rPr lang="en-US" sz="9600" b="1" dirty="0">
                <a:ln w="50800" cap="sq">
                  <a:noFill/>
                </a:ln>
                <a:solidFill>
                  <a:srgbClr val="FFFF00"/>
                </a:solidFill>
                <a:effectLst>
                  <a:outerShdw blurRad="50800" dist="88900" dir="2700000" algn="tl" rotWithShape="0">
                    <a:prstClr val="black">
                      <a:alpha val="75000"/>
                    </a:prstClr>
                  </a:outerShdw>
                </a:effectLst>
                <a:latin typeface="Stencil" panose="040409050D0802020404" pitchFamily="82" charset="0"/>
                <a:cs typeface="Courier New" panose="02070309020205020404" pitchFamily="49" charset="0"/>
              </a:rPr>
              <a:t>LOCKED</a:t>
            </a:r>
          </a:p>
        </p:txBody>
      </p:sp>
      <p:pic>
        <p:nvPicPr>
          <p:cNvPr id="105" name="Picture 10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971960" y="14741127"/>
            <a:ext cx="1546726" cy="1546726"/>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9948652" y="14803431"/>
            <a:ext cx="1371600" cy="137160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62201989"/>
              </p:ext>
            </p:extLst>
          </p:nvPr>
        </p:nvGraphicFramePr>
        <p:xfrm>
          <a:off x="4804410" y="29641800"/>
          <a:ext cx="6972394" cy="3098534"/>
        </p:xfrm>
        <a:graphic>
          <a:graphicData uri="http://schemas.openxmlformats.org/drawingml/2006/table">
            <a:tbl>
              <a:tblPr firstRow="1" bandRow="1">
                <a:tableStyleId>{5C22544A-7EE6-4342-B048-85BDC9FD1C3A}</a:tableStyleId>
              </a:tblPr>
              <a:tblGrid>
                <a:gridCol w="6972394">
                  <a:extLst>
                    <a:ext uri="{9D8B030D-6E8A-4147-A177-3AD203B41FA5}">
                      <a16:colId xmlns:a16="http://schemas.microsoft.com/office/drawing/2014/main" val="4247442634"/>
                    </a:ext>
                  </a:extLst>
                </a:gridCol>
              </a:tblGrid>
              <a:tr h="484476">
                <a:tc>
                  <a:txBody>
                    <a:bodyPr/>
                    <a:lstStyle/>
                    <a:p>
                      <a:pPr algn="ctr"/>
                      <a:r>
                        <a:rPr lang="en-US" sz="2400" dirty="0">
                          <a:solidFill>
                            <a:schemeClr val="bg1"/>
                          </a:solidFill>
                        </a:rPr>
                        <a:t>Choosing Android as a Development Platform</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2614058">
                <a:tc>
                  <a:txBody>
                    <a:bodyPr/>
                    <a:lstStyle/>
                    <a:p>
                      <a:r>
                        <a:rPr lang="en-US" sz="2200" dirty="0">
                          <a:solidFill>
                            <a:schemeClr val="bg1"/>
                          </a:solidFill>
                        </a:rPr>
                        <a:t>Though NFC technology and protocols were designed to be software agnostic, Google’s Android Operating System provides more freedom for software developers to take advantage of NFC hardware. The mobile application presented here supports APIs version 19 (KitKat) and older. </a:t>
                      </a:r>
                    </a:p>
                    <a:p>
                      <a:endParaRPr lang="en-US" sz="2400" dirty="0">
                        <a:solidFill>
                          <a:schemeClr val="bg1"/>
                        </a:solidFill>
                      </a:endParaRPr>
                    </a:p>
                  </a:txBody>
                  <a:tcPr marL="137160" marR="137160" marT="137160" marB="137160" anchor="ctr">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3321389438"/>
              </p:ext>
            </p:extLst>
          </p:nvPr>
        </p:nvGraphicFramePr>
        <p:xfrm>
          <a:off x="380999" y="390197"/>
          <a:ext cx="11397889" cy="3249581"/>
        </p:xfrm>
        <a:graphic>
          <a:graphicData uri="http://schemas.openxmlformats.org/drawingml/2006/table">
            <a:tbl>
              <a:tblPr firstRow="1" bandRow="1">
                <a:tableStyleId>{5C22544A-7EE6-4342-B048-85BDC9FD1C3A}</a:tableStyleId>
              </a:tblPr>
              <a:tblGrid>
                <a:gridCol w="11397889">
                  <a:extLst>
                    <a:ext uri="{9D8B030D-6E8A-4147-A177-3AD203B41FA5}">
                      <a16:colId xmlns:a16="http://schemas.microsoft.com/office/drawing/2014/main" val="4247442634"/>
                    </a:ext>
                  </a:extLst>
                </a:gridCol>
              </a:tblGrid>
              <a:tr h="446088">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Abstract</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2792381">
                <a:tc>
                  <a:txBody>
                    <a:bodyPr/>
                    <a:lstStyle/>
                    <a:p>
                      <a:r>
                        <a:rPr lang="en-US" sz="2200" b="0" i="0" dirty="0">
                          <a:solidFill>
                            <a:schemeClr val="bg1"/>
                          </a:solidFill>
                          <a:latin typeface="Verdana" panose="020B0604030504040204" pitchFamily="34" charset="0"/>
                          <a:ea typeface="Verdana" panose="020B0604030504040204" pitchFamily="34" charset="0"/>
                          <a:cs typeface="Verdana" panose="020B0604030504040204" pitchFamily="34" charset="0"/>
                        </a:rPr>
                        <a:t>Near Field Communication efficiently facilitates wireless, close-proximity transfer of relatively small amounts of data over a specifically defined radio frequency (13.56 MHz). Any Mobile device with integrated NFC hardware can actively generate a controlled electromagnetic field in order to stimulate an antenna, typically printed onto a thin, flat substrate referred to as a NFC “tag”. The energy transferred to the antenna is guided to an integrated circuit for processing Read/Write commands relevant to the tag’s memory module. </a:t>
                      </a:r>
                    </a:p>
                  </a:txBody>
                  <a:tcPr marL="137160" marR="137160" marT="137160" marB="137160" anchor="ctr">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101" name="Table 100"/>
          <p:cNvGraphicFramePr>
            <a:graphicFrameLocks noGrp="1"/>
          </p:cNvGraphicFramePr>
          <p:nvPr>
            <p:extLst>
              <p:ext uri="{D42A27DB-BD31-4B8C-83A1-F6EECF244321}">
                <p14:modId xmlns:p14="http://schemas.microsoft.com/office/powerpoint/2010/main" val="1884544064"/>
              </p:ext>
            </p:extLst>
          </p:nvPr>
        </p:nvGraphicFramePr>
        <p:xfrm>
          <a:off x="4804410" y="20275443"/>
          <a:ext cx="6972394" cy="9212588"/>
        </p:xfrm>
        <a:graphic>
          <a:graphicData uri="http://schemas.openxmlformats.org/drawingml/2006/table">
            <a:tbl>
              <a:tblPr firstRow="1" bandRow="1">
                <a:tableStyleId>{5C22544A-7EE6-4342-B048-85BDC9FD1C3A}</a:tableStyleId>
              </a:tblPr>
              <a:tblGrid>
                <a:gridCol w="6972394">
                  <a:extLst>
                    <a:ext uri="{9D8B030D-6E8A-4147-A177-3AD203B41FA5}">
                      <a16:colId xmlns:a16="http://schemas.microsoft.com/office/drawing/2014/main" val="4247442634"/>
                    </a:ext>
                  </a:extLst>
                </a:gridCol>
              </a:tblGrid>
              <a:tr h="822552">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NDEF</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8390036">
                <a:tc>
                  <a:txBody>
                    <a:bodyPr/>
                    <a:lstStyle/>
                    <a:p>
                      <a:r>
                        <a:rPr lang="en-US" sz="2200" b="0" i="0" dirty="0">
                          <a:solidFill>
                            <a:schemeClr val="bg1"/>
                          </a:solidFill>
                          <a:latin typeface="Verdana" panose="020B0604030504040204" pitchFamily="34" charset="0"/>
                          <a:ea typeface="Verdana" panose="020B0604030504040204" pitchFamily="34" charset="0"/>
                          <a:cs typeface="Verdana" panose="020B0604030504040204" pitchFamily="34" charset="0"/>
                        </a:rPr>
                        <a:t> Near Field Communication efficiently facilitates wireless, close-proximity transfer of relatively small amounts of data over a specifically defined radio frequency (13.56 MHz). Any Mobile device with integrated NFC hardware can actively generate a controlled electromagnetic field in order to stimulate an antenna, typically printed onto a thin, flat substrate referred to as a NFC “tag”. The energy transferred to the antenna is guided to an integrated circuit for processing Read/Write commands relevant to the tag’s memory module. </a:t>
                      </a:r>
                    </a:p>
                  </a:txBody>
                  <a:tcPr marL="137160" marR="137160" marT="137160" marB="137160" anchor="ctr">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243325" y="724720"/>
            <a:ext cx="5952003" cy="1376522"/>
          </a:xfrm>
          <a:prstGeom prst="rect">
            <a:avLst/>
          </a:prstGeom>
        </p:spPr>
      </p:pic>
      <p:graphicFrame>
        <p:nvGraphicFramePr>
          <p:cNvPr id="109" name="Table 108"/>
          <p:cNvGraphicFramePr>
            <a:graphicFrameLocks noGrp="1"/>
          </p:cNvGraphicFramePr>
          <p:nvPr>
            <p:extLst>
              <p:ext uri="{D42A27DB-BD31-4B8C-83A1-F6EECF244321}">
                <p14:modId xmlns:p14="http://schemas.microsoft.com/office/powerpoint/2010/main" val="2141622147"/>
              </p:ext>
            </p:extLst>
          </p:nvPr>
        </p:nvGraphicFramePr>
        <p:xfrm>
          <a:off x="36819228" y="6147877"/>
          <a:ext cx="6677680" cy="4734557"/>
        </p:xfrm>
        <a:graphic>
          <a:graphicData uri="http://schemas.openxmlformats.org/drawingml/2006/table">
            <a:tbl>
              <a:tblPr firstRow="1" bandRow="1">
                <a:tableStyleId>{5C22544A-7EE6-4342-B048-85BDC9FD1C3A}</a:tableStyleId>
              </a:tblPr>
              <a:tblGrid>
                <a:gridCol w="6677680">
                  <a:extLst>
                    <a:ext uri="{9D8B030D-6E8A-4147-A177-3AD203B41FA5}">
                      <a16:colId xmlns:a16="http://schemas.microsoft.com/office/drawing/2014/main" val="4247442634"/>
                    </a:ext>
                  </a:extLst>
                </a:gridCol>
              </a:tblGrid>
              <a:tr h="500316">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Abstract</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4234241">
                <a:tc>
                  <a:txBody>
                    <a:bodyPr/>
                    <a:lstStyle/>
                    <a:p>
                      <a:endParaRPr lang="en-US" sz="2200" b="0" i="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137160" marR="137160" marT="137160" marB="137160" anchor="ctr">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111" name="Table 110"/>
          <p:cNvGraphicFramePr>
            <a:graphicFrameLocks noGrp="1"/>
          </p:cNvGraphicFramePr>
          <p:nvPr>
            <p:extLst>
              <p:ext uri="{D42A27DB-BD31-4B8C-83A1-F6EECF244321}">
                <p14:modId xmlns:p14="http://schemas.microsoft.com/office/powerpoint/2010/main" val="3192793086"/>
              </p:ext>
            </p:extLst>
          </p:nvPr>
        </p:nvGraphicFramePr>
        <p:xfrm>
          <a:off x="12344400" y="27432000"/>
          <a:ext cx="17678399" cy="1876524"/>
        </p:xfrm>
        <a:graphic>
          <a:graphicData uri="http://schemas.openxmlformats.org/drawingml/2006/table">
            <a:tbl>
              <a:tblPr firstRow="1" bandRow="1">
                <a:effectLst/>
                <a:tableStyleId>{5C22544A-7EE6-4342-B048-85BDC9FD1C3A}</a:tableStyleId>
              </a:tblPr>
              <a:tblGrid>
                <a:gridCol w="17678399">
                  <a:extLst>
                    <a:ext uri="{9D8B030D-6E8A-4147-A177-3AD203B41FA5}">
                      <a16:colId xmlns:a16="http://schemas.microsoft.com/office/drawing/2014/main" val="4247442634"/>
                    </a:ext>
                  </a:extLst>
                </a:gridCol>
              </a:tblGrid>
              <a:tr h="1876524">
                <a:tc>
                  <a:txBody>
                    <a:bodyPr/>
                    <a:lstStyle/>
                    <a:p>
                      <a:r>
                        <a:rPr lang="en-US" sz="2200" b="0" i="0" dirty="0">
                          <a:solidFill>
                            <a:schemeClr val="bg1"/>
                          </a:solidFill>
                          <a:latin typeface="Verdana" panose="020B0604030504040204" pitchFamily="34" charset="0"/>
                          <a:ea typeface="Verdana" panose="020B0604030504040204" pitchFamily="34" charset="0"/>
                          <a:cs typeface="Verdana" panose="020B0604030504040204" pitchFamily="34" charset="0"/>
                        </a:rPr>
                        <a:t>Near Field Communication efficiently facilitates wireless, close-proximity transfer of relatively small amounts of data over a specifically defined radio frequency (13.56 MHz). Any Mobile device with integrated NFC hardware can actively generate a controlled electromagnetic field in order to stimulate an antenna, typically printed onto a thin, flat substrate referred to as a NFC “tag”. The energy transferred to the antenna is guided to an integrated circuit for processing Read/Write commands relevant to the tag’s memory module. </a:t>
                      </a:r>
                    </a:p>
                  </a:txBody>
                  <a:tcPr anchor="ctr">
                    <a:cell3D prstMaterial="dkEdge">
                      <a:bevel/>
                      <a:lightRig rig="flood" dir="t"/>
                    </a:cell3D>
                    <a:solidFill>
                      <a:srgbClr val="2B2B2B"/>
                    </a:solidFill>
                  </a:tcPr>
                </a:tc>
                <a:extLst>
                  <a:ext uri="{0D108BD9-81ED-4DB2-BD59-A6C34878D82A}">
                    <a16:rowId xmlns:a16="http://schemas.microsoft.com/office/drawing/2014/main" val="4195021587"/>
                  </a:ext>
                </a:extLst>
              </a:tr>
            </a:tbl>
          </a:graphicData>
        </a:graphic>
      </p:graphicFrame>
      <p:graphicFrame>
        <p:nvGraphicFramePr>
          <p:cNvPr id="112" name="Table 111"/>
          <p:cNvGraphicFramePr>
            <a:graphicFrameLocks noGrp="1"/>
          </p:cNvGraphicFramePr>
          <p:nvPr>
            <p:extLst>
              <p:ext uri="{D42A27DB-BD31-4B8C-83A1-F6EECF244321}">
                <p14:modId xmlns:p14="http://schemas.microsoft.com/office/powerpoint/2010/main" val="2754160775"/>
              </p:ext>
            </p:extLst>
          </p:nvPr>
        </p:nvGraphicFramePr>
        <p:xfrm>
          <a:off x="30227223" y="22098000"/>
          <a:ext cx="5953809" cy="7210524"/>
        </p:xfrm>
        <a:graphic>
          <a:graphicData uri="http://schemas.openxmlformats.org/drawingml/2006/table">
            <a:tbl>
              <a:tblPr firstRow="1" bandRow="1">
                <a:effectLst/>
                <a:tableStyleId>{5C22544A-7EE6-4342-B048-85BDC9FD1C3A}</a:tableStyleId>
              </a:tblPr>
              <a:tblGrid>
                <a:gridCol w="5953809">
                  <a:extLst>
                    <a:ext uri="{9D8B030D-6E8A-4147-A177-3AD203B41FA5}">
                      <a16:colId xmlns:a16="http://schemas.microsoft.com/office/drawing/2014/main" val="4247442634"/>
                    </a:ext>
                  </a:extLst>
                </a:gridCol>
              </a:tblGrid>
              <a:tr h="7210524">
                <a:tc>
                  <a:txBody>
                    <a:bodyPr/>
                    <a:lstStyle/>
                    <a:p>
                      <a:r>
                        <a:rPr lang="en-US" sz="2200" b="0" i="0" dirty="0">
                          <a:solidFill>
                            <a:schemeClr val="bg1"/>
                          </a:solidFill>
                          <a:latin typeface="Verdana" panose="020B0604030504040204" pitchFamily="34" charset="0"/>
                          <a:ea typeface="Verdana" panose="020B0604030504040204" pitchFamily="34" charset="0"/>
                          <a:cs typeface="Verdana" panose="020B0604030504040204" pitchFamily="34" charset="0"/>
                        </a:rPr>
                        <a:t>Near Field Communication efficiently facilitates wireless, close-proximity transfer of relatively small amounts of data over a specifically defined radio frequency (13.56 MHz). Any Mobile device with integrated NFC hardware can actively generate a controlled electromagnetic field in order to stimulate an antenna, typically printed onto a thin, flat substrate referred to as a NFC “tag”. The energy transferred to the antenna is guided to an integrated circuit for processing Read/Write commands relevant to the tag’s memory module. </a:t>
                      </a:r>
                    </a:p>
                  </a:txBody>
                  <a:tcPr anchor="ctr">
                    <a:cell3D prstMaterial="dkEdge">
                      <a:bevel/>
                      <a:lightRig rig="flood" dir="t"/>
                    </a:cell3D>
                    <a:solidFill>
                      <a:srgbClr val="2B2B2B"/>
                    </a:solidFill>
                  </a:tcPr>
                </a:tc>
                <a:extLst>
                  <a:ext uri="{0D108BD9-81ED-4DB2-BD59-A6C34878D82A}">
                    <a16:rowId xmlns:a16="http://schemas.microsoft.com/office/drawing/2014/main" val="4195021587"/>
                  </a:ext>
                </a:extLst>
              </a:tr>
            </a:tbl>
          </a:graphicData>
        </a:graphic>
      </p:graphicFrame>
    </p:spTree>
    <p:extLst>
      <p:ext uri="{BB962C8B-B14F-4D97-AF65-F5344CB8AC3E}">
        <p14:creationId xmlns:p14="http://schemas.microsoft.com/office/powerpoint/2010/main" val="164723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10034</TotalTime>
  <Words>1341</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Black</vt:lpstr>
      <vt:lpstr>Calibri</vt:lpstr>
      <vt:lpstr>Century Schoolbook</vt:lpstr>
      <vt:lpstr>Courier New</vt:lpstr>
      <vt:lpstr>Segoe UI Black</vt:lpstr>
      <vt:lpstr>Stencil</vt:lpstr>
      <vt:lpstr>Times New Roman</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268</cp:revision>
  <dcterms:created xsi:type="dcterms:W3CDTF">2006-08-16T00:00:00Z</dcterms:created>
  <dcterms:modified xsi:type="dcterms:W3CDTF">2017-04-11T04:39:04Z</dcterms:modified>
</cp:coreProperties>
</file>