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sldIdLst>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5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C350B5-7B75-460C-BD97-4A97A109E9A5}" type="datetimeFigureOut">
              <a:rPr lang="en-US" smtClean="0"/>
              <a:t>4/10/2017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0782E-22BB-4FE4-BD7C-59CFDA76CE95}" type="slidenum">
              <a:rPr lang="en-US" smtClean="0"/>
              <a:t>‹#›</a:t>
            </a:fld>
            <a:endParaRPr lang="en-US"/>
          </a:p>
        </p:txBody>
      </p:sp>
    </p:spTree>
    <p:extLst>
      <p:ext uri="{BB962C8B-B14F-4D97-AF65-F5344CB8AC3E}">
        <p14:creationId xmlns:p14="http://schemas.microsoft.com/office/powerpoint/2010/main" val="2085161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388419" rtl="0" eaLnBrk="1" fontAlgn="auto" latinLnBrk="0" hangingPunct="1">
              <a:lnSpc>
                <a:spcPct val="100000"/>
              </a:lnSpc>
              <a:spcBef>
                <a:spcPts val="0"/>
              </a:spcBef>
              <a:spcAft>
                <a:spcPts val="0"/>
              </a:spcAft>
              <a:buClrTx/>
              <a:buSzTx/>
              <a:buFontTx/>
              <a:buNone/>
              <a:tabLst/>
              <a:defRPr/>
            </a:pPr>
            <a:fld id="{4BC4B03E-A05D-444D-8D88-A502D3A7EE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388419"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0385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47A8FC-007F-44DD-8989-93C29FA03653}"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94257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47A8FC-007F-44DD-8989-93C29FA03653}"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290842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47A8FC-007F-44DD-8989-93C29FA03653}"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1010251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054" indent="0" algn="ctr">
              <a:buNone/>
              <a:defRPr>
                <a:solidFill>
                  <a:schemeClr val="tx1">
                    <a:tint val="75000"/>
                  </a:schemeClr>
                </a:solidFill>
              </a:defRPr>
            </a:lvl2pPr>
            <a:lvl3pPr marL="914108" indent="0" algn="ctr">
              <a:buNone/>
              <a:defRPr>
                <a:solidFill>
                  <a:schemeClr val="tx1">
                    <a:tint val="75000"/>
                  </a:schemeClr>
                </a:solidFill>
              </a:defRPr>
            </a:lvl3pPr>
            <a:lvl4pPr marL="1371162" indent="0" algn="ctr">
              <a:buNone/>
              <a:defRPr>
                <a:solidFill>
                  <a:schemeClr val="tx1">
                    <a:tint val="75000"/>
                  </a:schemeClr>
                </a:solidFill>
              </a:defRPr>
            </a:lvl4pPr>
            <a:lvl5pPr marL="1828215" indent="0" algn="ctr">
              <a:buNone/>
              <a:defRPr>
                <a:solidFill>
                  <a:schemeClr val="tx1">
                    <a:tint val="75000"/>
                  </a:schemeClr>
                </a:solidFill>
              </a:defRPr>
            </a:lvl5pPr>
            <a:lvl6pPr marL="2285268" indent="0" algn="ctr">
              <a:buNone/>
              <a:defRPr>
                <a:solidFill>
                  <a:schemeClr val="tx1">
                    <a:tint val="75000"/>
                  </a:schemeClr>
                </a:solidFill>
              </a:defRPr>
            </a:lvl6pPr>
            <a:lvl7pPr marL="2742322" indent="0" algn="ctr">
              <a:buNone/>
              <a:defRPr>
                <a:solidFill>
                  <a:schemeClr val="tx1">
                    <a:tint val="75000"/>
                  </a:schemeClr>
                </a:solidFill>
              </a:defRPr>
            </a:lvl7pPr>
            <a:lvl8pPr marL="3199376" indent="0" algn="ctr">
              <a:buNone/>
              <a:defRPr>
                <a:solidFill>
                  <a:schemeClr val="tx1">
                    <a:tint val="75000"/>
                  </a:schemeClr>
                </a:solidFill>
              </a:defRPr>
            </a:lvl8pPr>
            <a:lvl9pPr marL="365643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247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397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2075"/>
          </a:xfrm>
        </p:spPr>
        <p:txBody>
          <a:bodyPr anchor="t"/>
          <a:lstStyle>
            <a:lvl1pPr algn="l">
              <a:defRPr sz="3998"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00">
                <a:solidFill>
                  <a:schemeClr val="tx1">
                    <a:tint val="75000"/>
                  </a:schemeClr>
                </a:solidFill>
              </a:defRPr>
            </a:lvl1pPr>
            <a:lvl2pPr marL="457054" indent="0">
              <a:buNone/>
              <a:defRPr sz="1800">
                <a:solidFill>
                  <a:schemeClr val="tx1">
                    <a:tint val="75000"/>
                  </a:schemeClr>
                </a:solidFill>
              </a:defRPr>
            </a:lvl2pPr>
            <a:lvl3pPr marL="914108" indent="0">
              <a:buNone/>
              <a:defRPr sz="1600">
                <a:solidFill>
                  <a:schemeClr val="tx1">
                    <a:tint val="75000"/>
                  </a:schemeClr>
                </a:solidFill>
              </a:defRPr>
            </a:lvl3pPr>
            <a:lvl4pPr marL="1371162" indent="0">
              <a:buNone/>
              <a:defRPr sz="1400">
                <a:solidFill>
                  <a:schemeClr val="tx1">
                    <a:tint val="75000"/>
                  </a:schemeClr>
                </a:solidFill>
              </a:defRPr>
            </a:lvl4pPr>
            <a:lvl5pPr marL="1828215" indent="0">
              <a:buNone/>
              <a:defRPr sz="1400">
                <a:solidFill>
                  <a:schemeClr val="tx1">
                    <a:tint val="75000"/>
                  </a:schemeClr>
                </a:solidFill>
              </a:defRPr>
            </a:lvl5pPr>
            <a:lvl6pPr marL="2285268" indent="0">
              <a:buNone/>
              <a:defRPr sz="1400">
                <a:solidFill>
                  <a:schemeClr val="tx1">
                    <a:tint val="75000"/>
                  </a:schemeClr>
                </a:solidFill>
              </a:defRPr>
            </a:lvl6pPr>
            <a:lvl7pPr marL="2742322" indent="0">
              <a:buNone/>
              <a:defRPr sz="1400">
                <a:solidFill>
                  <a:schemeClr val="tx1">
                    <a:tint val="75000"/>
                  </a:schemeClr>
                </a:solidFill>
              </a:defRPr>
            </a:lvl7pPr>
            <a:lvl8pPr marL="3199376" indent="0">
              <a:buNone/>
              <a:defRPr sz="1400">
                <a:solidFill>
                  <a:schemeClr val="tx1">
                    <a:tint val="75000"/>
                  </a:schemeClr>
                </a:solidFill>
              </a:defRPr>
            </a:lvl8pPr>
            <a:lvl9pPr marL="365643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6278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0779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054" indent="0">
              <a:buNone/>
              <a:defRPr sz="2000" b="1"/>
            </a:lvl2pPr>
            <a:lvl3pPr marL="914108" indent="0">
              <a:buNone/>
              <a:defRPr sz="1800" b="1"/>
            </a:lvl3pPr>
            <a:lvl4pPr marL="1371162" indent="0">
              <a:buNone/>
              <a:defRPr sz="1600" b="1"/>
            </a:lvl4pPr>
            <a:lvl5pPr marL="1828215" indent="0">
              <a:buNone/>
              <a:defRPr sz="1600" b="1"/>
            </a:lvl5pPr>
            <a:lvl6pPr marL="2285268" indent="0">
              <a:buNone/>
              <a:defRPr sz="1600" b="1"/>
            </a:lvl6pPr>
            <a:lvl7pPr marL="2742322" indent="0">
              <a:buNone/>
              <a:defRPr sz="1600" b="1"/>
            </a:lvl7pPr>
            <a:lvl8pPr marL="3199376" indent="0">
              <a:buNone/>
              <a:defRPr sz="1600" b="1"/>
            </a:lvl8pPr>
            <a:lvl9pPr marL="365643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054" indent="0">
              <a:buNone/>
              <a:defRPr sz="2000" b="1"/>
            </a:lvl2pPr>
            <a:lvl3pPr marL="914108" indent="0">
              <a:buNone/>
              <a:defRPr sz="1800" b="1"/>
            </a:lvl3pPr>
            <a:lvl4pPr marL="1371162" indent="0">
              <a:buNone/>
              <a:defRPr sz="1600" b="1"/>
            </a:lvl4pPr>
            <a:lvl5pPr marL="1828215" indent="0">
              <a:buNone/>
              <a:defRPr sz="1600" b="1"/>
            </a:lvl5pPr>
            <a:lvl6pPr marL="2285268" indent="0">
              <a:buNone/>
              <a:defRPr sz="1600" b="1"/>
            </a:lvl6pPr>
            <a:lvl7pPr marL="2742322" indent="0">
              <a:buNone/>
              <a:defRPr sz="1600" b="1"/>
            </a:lvl7pPr>
            <a:lvl8pPr marL="3199376" indent="0">
              <a:buNone/>
              <a:defRPr sz="1600" b="1"/>
            </a:lvl8pPr>
            <a:lvl9pPr marL="365643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57653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5629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15282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198"/>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1"/>
            <a:ext cx="4011084" cy="4691063"/>
          </a:xfrm>
        </p:spPr>
        <p:txBody>
          <a:bodyPr/>
          <a:lstStyle>
            <a:lvl1pPr marL="0" indent="0">
              <a:buNone/>
              <a:defRPr sz="1400"/>
            </a:lvl1pPr>
            <a:lvl2pPr marL="457054" indent="0">
              <a:buNone/>
              <a:defRPr sz="1200"/>
            </a:lvl2pPr>
            <a:lvl3pPr marL="914108" indent="0">
              <a:buNone/>
              <a:defRPr sz="1000"/>
            </a:lvl3pPr>
            <a:lvl4pPr marL="1371162" indent="0">
              <a:buNone/>
              <a:defRPr sz="900"/>
            </a:lvl4pPr>
            <a:lvl5pPr marL="1828215" indent="0">
              <a:buNone/>
              <a:defRPr sz="900"/>
            </a:lvl5pPr>
            <a:lvl6pPr marL="2285268" indent="0">
              <a:buNone/>
              <a:defRPr sz="900"/>
            </a:lvl6pPr>
            <a:lvl7pPr marL="2742322" indent="0">
              <a:buNone/>
              <a:defRPr sz="900"/>
            </a:lvl7pPr>
            <a:lvl8pPr marL="3199376" indent="0">
              <a:buNone/>
              <a:defRPr sz="900"/>
            </a:lvl8pPr>
            <a:lvl9pPr marL="365643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215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47A8FC-007F-44DD-8989-93C29FA03653}"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2037050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198"/>
            </a:lvl1pPr>
            <a:lvl2pPr marL="457054" indent="0">
              <a:buNone/>
              <a:defRPr sz="2800"/>
            </a:lvl2pPr>
            <a:lvl3pPr marL="914108" indent="0">
              <a:buNone/>
              <a:defRPr sz="2400"/>
            </a:lvl3pPr>
            <a:lvl4pPr marL="1371162" indent="0">
              <a:buNone/>
              <a:defRPr sz="2000"/>
            </a:lvl4pPr>
            <a:lvl5pPr marL="1828215" indent="0">
              <a:buNone/>
              <a:defRPr sz="2000"/>
            </a:lvl5pPr>
            <a:lvl6pPr marL="2285268" indent="0">
              <a:buNone/>
              <a:defRPr sz="2000"/>
            </a:lvl6pPr>
            <a:lvl7pPr marL="2742322" indent="0">
              <a:buNone/>
              <a:defRPr sz="2000"/>
            </a:lvl7pPr>
            <a:lvl8pPr marL="3199376" indent="0">
              <a:buNone/>
              <a:defRPr sz="2000"/>
            </a:lvl8pPr>
            <a:lvl9pPr marL="365643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054" indent="0">
              <a:buNone/>
              <a:defRPr sz="1200"/>
            </a:lvl2pPr>
            <a:lvl3pPr marL="914108" indent="0">
              <a:buNone/>
              <a:defRPr sz="1000"/>
            </a:lvl3pPr>
            <a:lvl4pPr marL="1371162" indent="0">
              <a:buNone/>
              <a:defRPr sz="900"/>
            </a:lvl4pPr>
            <a:lvl5pPr marL="1828215" indent="0">
              <a:buNone/>
              <a:defRPr sz="900"/>
            </a:lvl5pPr>
            <a:lvl6pPr marL="2285268" indent="0">
              <a:buNone/>
              <a:defRPr sz="900"/>
            </a:lvl6pPr>
            <a:lvl7pPr marL="2742322" indent="0">
              <a:buNone/>
              <a:defRPr sz="900"/>
            </a:lvl7pPr>
            <a:lvl8pPr marL="3199376" indent="0">
              <a:buNone/>
              <a:defRPr sz="900"/>
            </a:lvl8pPr>
            <a:lvl9pPr marL="365643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7353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83550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997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47A8FC-007F-44DD-8989-93C29FA03653}"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4267967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47A8FC-007F-44DD-8989-93C29FA03653}"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416637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47A8FC-007F-44DD-8989-93C29FA03653}" type="datetimeFigureOut">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177352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47A8FC-007F-44DD-8989-93C29FA03653}" type="datetimeFigureOut">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223314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47A8FC-007F-44DD-8989-93C29FA03653}" type="datetimeFigureOut">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315956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47A8FC-007F-44DD-8989-93C29FA03653}"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809649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47A8FC-007F-44DD-8989-93C29FA03653}"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42673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7A8FC-007F-44DD-8989-93C29FA03653}" type="datetimeFigureOut">
              <a:rPr lang="en-US" smtClean="0"/>
              <a:t>4/10/2017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14CFB-48B2-4291-9C6D-302DAC1F9781}" type="slidenum">
              <a:rPr lang="en-US" smtClean="0"/>
              <a:t>‹#›</a:t>
            </a:fld>
            <a:endParaRPr lang="en-US"/>
          </a:p>
        </p:txBody>
      </p:sp>
    </p:spTree>
    <p:extLst>
      <p:ext uri="{BB962C8B-B14F-4D97-AF65-F5344CB8AC3E}">
        <p14:creationId xmlns:p14="http://schemas.microsoft.com/office/powerpoint/2010/main" val="93627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4/10/2017</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72803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108" rtl="0" eaLnBrk="1" latinLnBrk="0" hangingPunct="1">
        <a:spcBef>
          <a:spcPct val="0"/>
        </a:spcBef>
        <a:buNone/>
        <a:defRPr sz="4398" kern="1200">
          <a:solidFill>
            <a:schemeClr val="tx1"/>
          </a:solidFill>
          <a:latin typeface="+mj-lt"/>
          <a:ea typeface="+mj-ea"/>
          <a:cs typeface="+mj-cs"/>
        </a:defRPr>
      </a:lvl1pPr>
    </p:titleStyle>
    <p:bodyStyle>
      <a:lvl1pPr marL="342790" indent="-342790" algn="l" defTabSz="914108" rtl="0" eaLnBrk="1" latinLnBrk="0" hangingPunct="1">
        <a:spcBef>
          <a:spcPct val="20000"/>
        </a:spcBef>
        <a:buFont typeface="Arial" pitchFamily="34" charset="0"/>
        <a:buChar char="•"/>
        <a:defRPr sz="3198" kern="1200">
          <a:solidFill>
            <a:schemeClr val="tx1"/>
          </a:solidFill>
          <a:latin typeface="+mn-lt"/>
          <a:ea typeface="+mn-ea"/>
          <a:cs typeface="+mn-cs"/>
        </a:defRPr>
      </a:lvl1pPr>
      <a:lvl2pPr marL="742712" indent="-285658" algn="l" defTabSz="91410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634" indent="-228526" algn="l" defTabSz="91410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688" indent="-228526" algn="l" defTabSz="91410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742" indent="-228526" algn="l" defTabSz="91410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796" indent="-228526" algn="l" defTabSz="91410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50" indent="-228526" algn="l" defTabSz="91410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2" indent="-228526" algn="l" defTabSz="91410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6" indent="-228526" algn="l" defTabSz="91410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8" rtl="0" eaLnBrk="1" latinLnBrk="0" hangingPunct="1">
        <a:defRPr sz="1800" kern="1200">
          <a:solidFill>
            <a:schemeClr val="tx1"/>
          </a:solidFill>
          <a:latin typeface="+mn-lt"/>
          <a:ea typeface="+mn-ea"/>
          <a:cs typeface="+mn-cs"/>
        </a:defRPr>
      </a:lvl1pPr>
      <a:lvl2pPr marL="457054" algn="l" defTabSz="914108" rtl="0" eaLnBrk="1" latinLnBrk="0" hangingPunct="1">
        <a:defRPr sz="1800" kern="1200">
          <a:solidFill>
            <a:schemeClr val="tx1"/>
          </a:solidFill>
          <a:latin typeface="+mn-lt"/>
          <a:ea typeface="+mn-ea"/>
          <a:cs typeface="+mn-cs"/>
        </a:defRPr>
      </a:lvl2pPr>
      <a:lvl3pPr marL="914108" algn="l" defTabSz="914108" rtl="0" eaLnBrk="1" latinLnBrk="0" hangingPunct="1">
        <a:defRPr sz="1800" kern="1200">
          <a:solidFill>
            <a:schemeClr val="tx1"/>
          </a:solidFill>
          <a:latin typeface="+mn-lt"/>
          <a:ea typeface="+mn-ea"/>
          <a:cs typeface="+mn-cs"/>
        </a:defRPr>
      </a:lvl3pPr>
      <a:lvl4pPr marL="1371162" algn="l" defTabSz="914108" rtl="0" eaLnBrk="1" latinLnBrk="0" hangingPunct="1">
        <a:defRPr sz="1800" kern="1200">
          <a:solidFill>
            <a:schemeClr val="tx1"/>
          </a:solidFill>
          <a:latin typeface="+mn-lt"/>
          <a:ea typeface="+mn-ea"/>
          <a:cs typeface="+mn-cs"/>
        </a:defRPr>
      </a:lvl4pPr>
      <a:lvl5pPr marL="1828215" algn="l" defTabSz="914108" rtl="0" eaLnBrk="1" latinLnBrk="0" hangingPunct="1">
        <a:defRPr sz="1800" kern="1200">
          <a:solidFill>
            <a:schemeClr val="tx1"/>
          </a:solidFill>
          <a:latin typeface="+mn-lt"/>
          <a:ea typeface="+mn-ea"/>
          <a:cs typeface="+mn-cs"/>
        </a:defRPr>
      </a:lvl5pPr>
      <a:lvl6pPr marL="2285268" algn="l" defTabSz="914108" rtl="0" eaLnBrk="1" latinLnBrk="0" hangingPunct="1">
        <a:defRPr sz="1800" kern="1200">
          <a:solidFill>
            <a:schemeClr val="tx1"/>
          </a:solidFill>
          <a:latin typeface="+mn-lt"/>
          <a:ea typeface="+mn-ea"/>
          <a:cs typeface="+mn-cs"/>
        </a:defRPr>
      </a:lvl6pPr>
      <a:lvl7pPr marL="2742322" algn="l" defTabSz="914108" rtl="0" eaLnBrk="1" latinLnBrk="0" hangingPunct="1">
        <a:defRPr sz="1800" kern="1200">
          <a:solidFill>
            <a:schemeClr val="tx1"/>
          </a:solidFill>
          <a:latin typeface="+mn-lt"/>
          <a:ea typeface="+mn-ea"/>
          <a:cs typeface="+mn-cs"/>
        </a:defRPr>
      </a:lvl7pPr>
      <a:lvl8pPr marL="3199376" algn="l" defTabSz="914108" rtl="0" eaLnBrk="1" latinLnBrk="0" hangingPunct="1">
        <a:defRPr sz="1800" kern="1200">
          <a:solidFill>
            <a:schemeClr val="tx1"/>
          </a:solidFill>
          <a:latin typeface="+mn-lt"/>
          <a:ea typeface="+mn-ea"/>
          <a:cs typeface="+mn-cs"/>
        </a:defRPr>
      </a:lvl8pPr>
      <a:lvl9pPr marL="3656430" algn="l" defTabSz="91410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0">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125" y="2684534"/>
            <a:ext cx="1068224" cy="111125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6124" y="37435"/>
            <a:ext cx="1240001" cy="681304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1813" y="4750861"/>
            <a:ext cx="2797084" cy="99820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6482" y="5809406"/>
            <a:ext cx="2798018" cy="1000125"/>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6733" y="2317750"/>
            <a:ext cx="2798017" cy="2319409"/>
          </a:xfrm>
          <a:prstGeom prst="rect">
            <a:avLst/>
          </a:prstGeom>
          <a:noFill/>
          <a:ln>
            <a:noFill/>
          </a:ln>
          <a:effectLst>
            <a:outerShdw blurRad="190500" dist="228600" dir="2700000" algn="ctr">
              <a:srgbClr val="000000">
                <a:alpha val="30000"/>
              </a:srgbClr>
            </a:outerShdw>
          </a:effectLst>
        </p:spPr>
      </p:pic>
      <p:sp>
        <p:nvSpPr>
          <p:cNvPr id="8" name="Text Box 18"/>
          <p:cNvSpPr txBox="1">
            <a:spLocks noChangeArrowheads="1"/>
          </p:cNvSpPr>
          <p:nvPr/>
        </p:nvSpPr>
        <p:spPr bwMode="auto">
          <a:xfrm>
            <a:off x="1603375" y="2603500"/>
            <a:ext cx="1635125" cy="1349375"/>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47625" tIns="47625" rIns="47625" bIns="47625"/>
          <a:lstStyle/>
          <a:p>
            <a:pPr algn="just" defTabSz="95235">
              <a:defRPr/>
            </a:pPr>
            <a:r>
              <a:rPr lang="en-US" sz="750" kern="0" dirty="0">
                <a:solidFill>
                  <a:prstClr val="black"/>
                </a:solidFill>
                <a:latin typeface="Century Schoolbook" panose="02040604050505020304"/>
              </a:rPr>
              <a:t>Near Field Communication (NFC) was developed to enable contactless transmission of data. This poster focuses on the electromechanical properties of technology that can generate a message using an Android device (smartphone) and illustrating the standardized format of a typical message facilitating the exchange (NDEF). //add references</a:t>
            </a:r>
          </a:p>
          <a:p>
            <a:pPr algn="just" defTabSz="95235">
              <a:defRPr/>
            </a:pPr>
            <a:endParaRPr lang="en-US" sz="750" kern="0" dirty="0">
              <a:solidFill>
                <a:prstClr val="black"/>
              </a:solidFill>
              <a:latin typeface="Century Schoolbook" panose="02040604050505020304"/>
            </a:endParaRPr>
          </a:p>
          <a:p>
            <a:pPr algn="just" defTabSz="95235">
              <a:defRPr/>
            </a:pPr>
            <a:endParaRPr lang="en-US" sz="375" kern="0" dirty="0">
              <a:solidFill>
                <a:prstClr val="black"/>
              </a:solidFill>
              <a:latin typeface="Century Schoolbook" panose="02040604050505020304"/>
            </a:endParaRPr>
          </a:p>
          <a:p>
            <a:pPr algn="just" defTabSz="95235">
              <a:defRPr/>
            </a:pPr>
            <a:endParaRPr lang="en-US" sz="375" kern="0" dirty="0">
              <a:solidFill>
                <a:prstClr val="black"/>
              </a:solidFill>
              <a:latin typeface="Century Schoolbook" panose="02040604050505020304"/>
            </a:endParaRPr>
          </a:p>
        </p:txBody>
      </p:sp>
      <p:sp>
        <p:nvSpPr>
          <p:cNvPr id="9" name="Text Box 27"/>
          <p:cNvSpPr txBox="1">
            <a:spLocks noChangeArrowheads="1"/>
          </p:cNvSpPr>
          <p:nvPr/>
        </p:nvSpPr>
        <p:spPr bwMode="auto">
          <a:xfrm>
            <a:off x="1613356" y="2394401"/>
            <a:ext cx="1615164" cy="209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625" tIns="47625" rIns="47625" bIns="47625"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defTabSz="914320"/>
            <a:r>
              <a:rPr lang="en-US" sz="833" dirty="0">
                <a:solidFill>
                  <a:prstClr val="black"/>
                </a:solidFill>
                <a:latin typeface="Verdana" panose="020B0604030504040204" pitchFamily="34" charset="0"/>
                <a:ea typeface="Verdana" panose="020B0604030504040204" pitchFamily="34" charset="0"/>
                <a:cs typeface="Verdana" panose="020B0604030504040204" pitchFamily="34" charset="0"/>
              </a:rPr>
              <a:t>INTRODUCTION</a:t>
            </a:r>
          </a:p>
        </p:txBody>
      </p:sp>
      <p:sp>
        <p:nvSpPr>
          <p:cNvPr id="10" name="Text Box 18"/>
          <p:cNvSpPr txBox="1">
            <a:spLocks noChangeArrowheads="1"/>
          </p:cNvSpPr>
          <p:nvPr/>
        </p:nvSpPr>
        <p:spPr bwMode="auto">
          <a:xfrm>
            <a:off x="5231768" y="5233955"/>
            <a:ext cx="1787946" cy="1363382"/>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47625" tIns="47625" rIns="47625" bIns="47625"/>
          <a:lstStyle/>
          <a:p>
            <a:pPr algn="just" defTabSz="95235">
              <a:defRPr/>
            </a:pPr>
            <a:r>
              <a:rPr lang="en-US" sz="750" kern="0" dirty="0">
                <a:solidFill>
                  <a:prstClr val="black"/>
                </a:solidFill>
                <a:latin typeface="Century Schoolbook" panose="02040604050505020304"/>
              </a:rPr>
              <a:t>Figure 1 illustrates how a controlled electric current applied to an antenna coil attached to the powered device actively generates a directed electromagnetic field. NFC technology makes use of a phenomenon called electromagnetic induction. The presence/absence of this field over time is used to logically generate a stream of binary data bits.</a:t>
            </a:r>
          </a:p>
        </p:txBody>
      </p:sp>
      <p:sp>
        <p:nvSpPr>
          <p:cNvPr id="11" name="Text Box 18"/>
          <p:cNvSpPr txBox="1">
            <a:spLocks noChangeArrowheads="1"/>
          </p:cNvSpPr>
          <p:nvPr/>
        </p:nvSpPr>
        <p:spPr bwMode="auto">
          <a:xfrm>
            <a:off x="5308179" y="786220"/>
            <a:ext cx="1635125" cy="906726"/>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47625" tIns="47625" rIns="47625" bIns="47625"/>
          <a:lstStyle/>
          <a:p>
            <a:pPr algn="just" defTabSz="95235">
              <a:defRPr/>
            </a:pPr>
            <a:r>
              <a:rPr lang="en-US" sz="750" kern="0" dirty="0">
                <a:solidFill>
                  <a:prstClr val="black"/>
                </a:solidFill>
                <a:latin typeface="Century Schoolbook" panose="02040604050505020304"/>
              </a:rPr>
              <a:t>ISO/IEC 14443 specifies the characteristics of the fields to be provided for power and bi-directional communication between proximity coupling devices (PCDs) and proximity cards or objects (PICCs).</a:t>
            </a:r>
          </a:p>
        </p:txBody>
      </p:sp>
      <p:sp>
        <p:nvSpPr>
          <p:cNvPr id="12" name="Text Box 18"/>
          <p:cNvSpPr txBox="1">
            <a:spLocks noChangeArrowheads="1"/>
          </p:cNvSpPr>
          <p:nvPr/>
        </p:nvSpPr>
        <p:spPr bwMode="auto">
          <a:xfrm>
            <a:off x="8974044" y="2454398"/>
            <a:ext cx="1635125" cy="1571521"/>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47625" tIns="47625" rIns="47625" bIns="47625"/>
          <a:lstStyle/>
          <a:p>
            <a:pPr algn="just" defTabSz="95235">
              <a:defRPr/>
            </a:pPr>
            <a:r>
              <a:rPr lang="en-US" sz="750" kern="0" dirty="0">
                <a:solidFill>
                  <a:prstClr val="black"/>
                </a:solidFill>
                <a:latin typeface="Century Schoolbook" panose="02040604050505020304"/>
              </a:rPr>
              <a:t>Smartphone devices that are NFC-enable operate in reader/writer mode, one of three modes defined by the NFC Forum, when interfacing with passive NFC tags. RF interfaces must be compliant with in order to generate, transmit, and receive messages on ISO/IEC 18000-3 air interface which describes the parameters for air interface communications at 1the ISO 14443 </a:t>
            </a:r>
            <a:r>
              <a:rPr lang="en-US" sz="750" kern="0">
                <a:solidFill>
                  <a:prstClr val="black"/>
                </a:solidFill>
                <a:latin typeface="Century Schoolbook" panose="02040604050505020304"/>
              </a:rPr>
              <a:t>standard 13.56 </a:t>
            </a:r>
            <a:r>
              <a:rPr lang="en-US" sz="750" kern="0" dirty="0" err="1">
                <a:solidFill>
                  <a:prstClr val="black"/>
                </a:solidFill>
                <a:latin typeface="Century Schoolbook" panose="02040604050505020304"/>
              </a:rPr>
              <a:t>MHz.</a:t>
            </a:r>
            <a:endParaRPr lang="en-US" sz="750" kern="0" dirty="0">
              <a:solidFill>
                <a:prstClr val="black"/>
              </a:solidFill>
              <a:latin typeface="Century Schoolbook" panose="02040604050505020304"/>
            </a:endParaRPr>
          </a:p>
        </p:txBody>
      </p:sp>
      <p:sp>
        <p:nvSpPr>
          <p:cNvPr id="13" name="Text Box 27"/>
          <p:cNvSpPr txBox="1">
            <a:spLocks noChangeArrowheads="1"/>
          </p:cNvSpPr>
          <p:nvPr/>
        </p:nvSpPr>
        <p:spPr bwMode="auto">
          <a:xfrm>
            <a:off x="5231768" y="4646311"/>
            <a:ext cx="1787946" cy="211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625" tIns="47625" rIns="47625" bIns="47625"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defTabSz="914320"/>
            <a:r>
              <a:rPr lang="en-US" sz="833" dirty="0">
                <a:solidFill>
                  <a:prstClr val="black"/>
                </a:solidFill>
                <a:latin typeface="Verdana" panose="020B0604030504040204" pitchFamily="34" charset="0"/>
                <a:ea typeface="Verdana" panose="020B0604030504040204" pitchFamily="34" charset="0"/>
                <a:cs typeface="Verdana" panose="020B0604030504040204" pitchFamily="34" charset="0"/>
              </a:rPr>
              <a:t>Fig. 1</a:t>
            </a:r>
          </a:p>
        </p:txBody>
      </p:sp>
    </p:spTree>
    <p:extLst>
      <p:ext uri="{BB962C8B-B14F-4D97-AF65-F5344CB8AC3E}">
        <p14:creationId xmlns:p14="http://schemas.microsoft.com/office/powerpoint/2010/main" val="338775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Words>
  <Application>Microsoft Office PowerPoint</Application>
  <PresentationFormat>Widescreen</PresentationFormat>
  <Paragraphs>8</Paragraphs>
  <Slides>1</Slides>
  <Notes>1</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Calibri Light</vt:lpstr>
      <vt:lpstr>Century Schoolbook</vt:lpstr>
      <vt:lpstr>Verdana</vt:lpstr>
      <vt:lpstr>Office Theme</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Chris4</dc:creator>
  <cp:lastModifiedBy>Chris4</cp:lastModifiedBy>
  <cp:revision>2</cp:revision>
  <dcterms:created xsi:type="dcterms:W3CDTF">2017-04-06T02:11:25Z</dcterms:created>
  <dcterms:modified xsi:type="dcterms:W3CDTF">2017-04-10T14:35:37Z</dcterms:modified>
</cp:coreProperties>
</file>